
<file path=[Content_Types].xml><?xml version="1.0" encoding="utf-8"?>
<Types xmlns="http://schemas.openxmlformats.org/package/2006/content-types">
  <Default Extension="jpg" ContentType="image/jpeg"/>
  <Default Extension="emf" ContentType="image/x-emf"/>
  <Default Extension="xlsx" ContentType="application/vnd.openxmlformats-officedocument.spreadsheetml.sheet"/>
  <Default Extension="xls" ContentType="application/vnd.ms-excel"/>
  <Default Extension="jpeg" ContentType="image/jpeg"/>
  <Default Extension="xml" ContentType="application/xml"/>
  <Default Extension="vml" ContentType="application/vnd.openxmlformats-officedocument.vmlDrawing"/>
  <Default Extension="png" ContentType="image/png"/>
  <Default Extension="wdp" ContentType="image/vnd.ms-photo"/>
  <Default Extension="rels" ContentType="application/vnd.openxmlformats-package.relationships+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charts/chart1.xml" ContentType="application/vnd.openxmlformats-officedocument.drawingml.chart+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Lst>
  <p:notesMasterIdLst>
    <p:notesMasterId r:id="rId206"/>
  </p:notesMasterIdLst>
  <p:handoutMasterIdLst>
    <p:handoutMasterId r:id="rId207"/>
  </p:handoutMasterIdLst>
  <p:sldIdLst>
    <p:sldId id="1309" r:id="rId2"/>
    <p:sldId id="1070" r:id="rId3"/>
    <p:sldId id="1071" r:id="rId4"/>
    <p:sldId id="1310" r:id="rId5"/>
    <p:sldId id="1328" r:id="rId6"/>
    <p:sldId id="1329" r:id="rId7"/>
    <p:sldId id="1272" r:id="rId8"/>
    <p:sldId id="1323" r:id="rId9"/>
    <p:sldId id="1298" r:id="rId10"/>
    <p:sldId id="1299" r:id="rId11"/>
    <p:sldId id="1047" r:id="rId12"/>
    <p:sldId id="1059" r:id="rId13"/>
    <p:sldId id="800" r:id="rId14"/>
    <p:sldId id="1052" r:id="rId15"/>
    <p:sldId id="1053" r:id="rId16"/>
    <p:sldId id="1054" r:id="rId17"/>
    <p:sldId id="1275" r:id="rId18"/>
    <p:sldId id="1276" r:id="rId19"/>
    <p:sldId id="1061" r:id="rId20"/>
    <p:sldId id="1098" r:id="rId21"/>
    <p:sldId id="1099" r:id="rId22"/>
    <p:sldId id="1100" r:id="rId23"/>
    <p:sldId id="1055" r:id="rId24"/>
    <p:sldId id="1101" r:id="rId25"/>
    <p:sldId id="1102" r:id="rId26"/>
    <p:sldId id="1104" r:id="rId27"/>
    <p:sldId id="1103" r:id="rId28"/>
    <p:sldId id="1119" r:id="rId29"/>
    <p:sldId id="1105" r:id="rId30"/>
    <p:sldId id="1106" r:id="rId31"/>
    <p:sldId id="1107" r:id="rId32"/>
    <p:sldId id="1108" r:id="rId33"/>
    <p:sldId id="1109" r:id="rId34"/>
    <p:sldId id="1110" r:id="rId35"/>
    <p:sldId id="1111" r:id="rId36"/>
    <p:sldId id="1112" r:id="rId37"/>
    <p:sldId id="1113" r:id="rId38"/>
    <p:sldId id="1114" r:id="rId39"/>
    <p:sldId id="1115" r:id="rId40"/>
    <p:sldId id="1116" r:id="rId41"/>
    <p:sldId id="1117" r:id="rId42"/>
    <p:sldId id="1293" r:id="rId43"/>
    <p:sldId id="1118" r:id="rId44"/>
    <p:sldId id="1192" r:id="rId45"/>
    <p:sldId id="1193" r:id="rId46"/>
    <p:sldId id="1194" r:id="rId47"/>
    <p:sldId id="1195" r:id="rId48"/>
    <p:sldId id="1196" r:id="rId49"/>
    <p:sldId id="1311" r:id="rId50"/>
    <p:sldId id="1277" r:id="rId51"/>
    <p:sldId id="1278" r:id="rId52"/>
    <p:sldId id="1279" r:id="rId53"/>
    <p:sldId id="1280" r:id="rId54"/>
    <p:sldId id="1213" r:id="rId55"/>
    <p:sldId id="1199" r:id="rId56"/>
    <p:sldId id="1200" r:id="rId57"/>
    <p:sldId id="1201" r:id="rId58"/>
    <p:sldId id="1300" r:id="rId59"/>
    <p:sldId id="1202" r:id="rId60"/>
    <p:sldId id="1312" r:id="rId61"/>
    <p:sldId id="1203" r:id="rId62"/>
    <p:sldId id="1301" r:id="rId63"/>
    <p:sldId id="1204" r:id="rId64"/>
    <p:sldId id="1205" r:id="rId65"/>
    <p:sldId id="1206" r:id="rId66"/>
    <p:sldId id="1207" r:id="rId67"/>
    <p:sldId id="1208" r:id="rId68"/>
    <p:sldId id="1209" r:id="rId69"/>
    <p:sldId id="1290" r:id="rId70"/>
    <p:sldId id="1211" r:id="rId71"/>
    <p:sldId id="1302" r:id="rId72"/>
    <p:sldId id="1212" r:id="rId73"/>
    <p:sldId id="1227" r:id="rId74"/>
    <p:sldId id="1214" r:id="rId75"/>
    <p:sldId id="1215" r:id="rId76"/>
    <p:sldId id="1217" r:id="rId77"/>
    <p:sldId id="1303" r:id="rId78"/>
    <p:sldId id="1219" r:id="rId79"/>
    <p:sldId id="1220" r:id="rId80"/>
    <p:sldId id="1313" r:id="rId81"/>
    <p:sldId id="1304" r:id="rId82"/>
    <p:sldId id="1321" r:id="rId83"/>
    <p:sldId id="1222" r:id="rId84"/>
    <p:sldId id="1223" r:id="rId85"/>
    <p:sldId id="1224" r:id="rId86"/>
    <p:sldId id="1225" r:id="rId87"/>
    <p:sldId id="1226" r:id="rId88"/>
    <p:sldId id="1228" r:id="rId89"/>
    <p:sldId id="1229" r:id="rId90"/>
    <p:sldId id="1281" r:id="rId91"/>
    <p:sldId id="1314" r:id="rId92"/>
    <p:sldId id="1282" r:id="rId93"/>
    <p:sldId id="1315" r:id="rId94"/>
    <p:sldId id="1232" r:id="rId95"/>
    <p:sldId id="1316" r:id="rId96"/>
    <p:sldId id="1283" r:id="rId97"/>
    <p:sldId id="1317" r:id="rId98"/>
    <p:sldId id="1322" r:id="rId99"/>
    <p:sldId id="1286" r:id="rId100"/>
    <p:sldId id="1318" r:id="rId101"/>
    <p:sldId id="1287" r:id="rId102"/>
    <p:sldId id="1319" r:id="rId103"/>
    <p:sldId id="1285" r:id="rId104"/>
    <p:sldId id="1306" r:id="rId105"/>
    <p:sldId id="1237" r:id="rId106"/>
    <p:sldId id="1239" r:id="rId107"/>
    <p:sldId id="1320" r:id="rId108"/>
    <p:sldId id="1240" r:id="rId109"/>
    <p:sldId id="1294" r:id="rId110"/>
    <p:sldId id="1241" r:id="rId111"/>
    <p:sldId id="1242" r:id="rId112"/>
    <p:sldId id="1307" r:id="rId113"/>
    <p:sldId id="1243" r:id="rId114"/>
    <p:sldId id="1288" r:id="rId115"/>
    <p:sldId id="1289" r:id="rId116"/>
    <p:sldId id="1308" r:id="rId117"/>
    <p:sldId id="1246" r:id="rId118"/>
    <p:sldId id="1249" r:id="rId119"/>
    <p:sldId id="1250" r:id="rId120"/>
    <p:sldId id="1251" r:id="rId121"/>
    <p:sldId id="1252" r:id="rId122"/>
    <p:sldId id="1253" r:id="rId123"/>
    <p:sldId id="1254" r:id="rId124"/>
    <p:sldId id="1263" r:id="rId125"/>
    <p:sldId id="1255" r:id="rId126"/>
    <p:sldId id="1256" r:id="rId127"/>
    <p:sldId id="1257" r:id="rId128"/>
    <p:sldId id="1258" r:id="rId129"/>
    <p:sldId id="1259" r:id="rId130"/>
    <p:sldId id="1260" r:id="rId131"/>
    <p:sldId id="1261" r:id="rId132"/>
    <p:sldId id="1295" r:id="rId133"/>
    <p:sldId id="1262" r:id="rId134"/>
    <p:sldId id="1121" r:id="rId135"/>
    <p:sldId id="1122" r:id="rId136"/>
    <p:sldId id="1123" r:id="rId137"/>
    <p:sldId id="1124" r:id="rId138"/>
    <p:sldId id="1125" r:id="rId139"/>
    <p:sldId id="1126" r:id="rId140"/>
    <p:sldId id="1127" r:id="rId141"/>
    <p:sldId id="1128" r:id="rId142"/>
    <p:sldId id="1129" r:id="rId143"/>
    <p:sldId id="1130" r:id="rId144"/>
    <p:sldId id="1131" r:id="rId145"/>
    <p:sldId id="1132" r:id="rId146"/>
    <p:sldId id="1133" r:id="rId147"/>
    <p:sldId id="1134" r:id="rId148"/>
    <p:sldId id="1135" r:id="rId149"/>
    <p:sldId id="1136" r:id="rId150"/>
    <p:sldId id="1137" r:id="rId151"/>
    <p:sldId id="1138" r:id="rId152"/>
    <p:sldId id="1139" r:id="rId153"/>
    <p:sldId id="1140" r:id="rId154"/>
    <p:sldId id="1141" r:id="rId155"/>
    <p:sldId id="1142" r:id="rId156"/>
    <p:sldId id="1143" r:id="rId157"/>
    <p:sldId id="1144" r:id="rId158"/>
    <p:sldId id="1145" r:id="rId159"/>
    <p:sldId id="1146" r:id="rId160"/>
    <p:sldId id="1147" r:id="rId161"/>
    <p:sldId id="1148" r:id="rId162"/>
    <p:sldId id="1149" r:id="rId163"/>
    <p:sldId id="1150" r:id="rId164"/>
    <p:sldId id="1151" r:id="rId165"/>
    <p:sldId id="1152" r:id="rId166"/>
    <p:sldId id="1153" r:id="rId167"/>
    <p:sldId id="1154" r:id="rId168"/>
    <p:sldId id="1155" r:id="rId169"/>
    <p:sldId id="1156" r:id="rId170"/>
    <p:sldId id="1157" r:id="rId171"/>
    <p:sldId id="1158" r:id="rId172"/>
    <p:sldId id="1159" r:id="rId173"/>
    <p:sldId id="1160" r:id="rId174"/>
    <p:sldId id="1161" r:id="rId175"/>
    <p:sldId id="1162" r:id="rId176"/>
    <p:sldId id="1296" r:id="rId177"/>
    <p:sldId id="1163" r:id="rId178"/>
    <p:sldId id="1164" r:id="rId179"/>
    <p:sldId id="1165" r:id="rId180"/>
    <p:sldId id="1166" r:id="rId181"/>
    <p:sldId id="1167" r:id="rId182"/>
    <p:sldId id="1168" r:id="rId183"/>
    <p:sldId id="1169" r:id="rId184"/>
    <p:sldId id="1170" r:id="rId185"/>
    <p:sldId id="1171" r:id="rId186"/>
    <p:sldId id="1172" r:id="rId187"/>
    <p:sldId id="1173" r:id="rId188"/>
    <p:sldId id="1174" r:id="rId189"/>
    <p:sldId id="1176" r:id="rId190"/>
    <p:sldId id="1178" r:id="rId191"/>
    <p:sldId id="1179" r:id="rId192"/>
    <p:sldId id="1180" r:id="rId193"/>
    <p:sldId id="1181" r:id="rId194"/>
    <p:sldId id="1182" r:id="rId195"/>
    <p:sldId id="1183" r:id="rId196"/>
    <p:sldId id="1184" r:id="rId197"/>
    <p:sldId id="1185" r:id="rId198"/>
    <p:sldId id="1186" r:id="rId199"/>
    <p:sldId id="1187" r:id="rId200"/>
    <p:sldId id="1325" r:id="rId201"/>
    <p:sldId id="1326" r:id="rId202"/>
    <p:sldId id="1190" r:id="rId203"/>
    <p:sldId id="1292" r:id="rId204"/>
    <p:sldId id="1291" r:id="rId205"/>
  </p:sldIdLst>
  <p:sldSz cx="12192000" cy="6858000"/>
  <p:notesSz cx="6858000" cy="9144000"/>
  <p:defaultTextStyle>
    <a:defPPr>
      <a:defRPr lang="en-US"/>
    </a:defPPr>
    <a:lvl1pPr marL="0" algn="l" defTabSz="457107" rtl="0" eaLnBrk="1" latinLnBrk="0" hangingPunct="1">
      <a:defRPr sz="1900" kern="1200">
        <a:solidFill>
          <a:schemeClr val="tx1"/>
        </a:solidFill>
        <a:latin typeface="+mn-lt"/>
        <a:ea typeface="+mn-ea"/>
        <a:cs typeface="+mn-cs"/>
      </a:defRPr>
    </a:lvl1pPr>
    <a:lvl2pPr marL="457107" algn="l" defTabSz="457107" rtl="0" eaLnBrk="1" latinLnBrk="0" hangingPunct="1">
      <a:defRPr sz="1900" kern="1200">
        <a:solidFill>
          <a:schemeClr val="tx1"/>
        </a:solidFill>
        <a:latin typeface="+mn-lt"/>
        <a:ea typeface="+mn-ea"/>
        <a:cs typeface="+mn-cs"/>
      </a:defRPr>
    </a:lvl2pPr>
    <a:lvl3pPr marL="914218" algn="l" defTabSz="457107" rtl="0" eaLnBrk="1" latinLnBrk="0" hangingPunct="1">
      <a:defRPr sz="1900" kern="1200">
        <a:solidFill>
          <a:schemeClr val="tx1"/>
        </a:solidFill>
        <a:latin typeface="+mn-lt"/>
        <a:ea typeface="+mn-ea"/>
        <a:cs typeface="+mn-cs"/>
      </a:defRPr>
    </a:lvl3pPr>
    <a:lvl4pPr marL="1371328" algn="l" defTabSz="457107" rtl="0" eaLnBrk="1" latinLnBrk="0" hangingPunct="1">
      <a:defRPr sz="1900" kern="1200">
        <a:solidFill>
          <a:schemeClr val="tx1"/>
        </a:solidFill>
        <a:latin typeface="+mn-lt"/>
        <a:ea typeface="+mn-ea"/>
        <a:cs typeface="+mn-cs"/>
      </a:defRPr>
    </a:lvl4pPr>
    <a:lvl5pPr marL="1828437" algn="l" defTabSz="457107" rtl="0" eaLnBrk="1" latinLnBrk="0" hangingPunct="1">
      <a:defRPr sz="1900" kern="1200">
        <a:solidFill>
          <a:schemeClr val="tx1"/>
        </a:solidFill>
        <a:latin typeface="+mn-lt"/>
        <a:ea typeface="+mn-ea"/>
        <a:cs typeface="+mn-cs"/>
      </a:defRPr>
    </a:lvl5pPr>
    <a:lvl6pPr marL="2285550" algn="l" defTabSz="457107" rtl="0" eaLnBrk="1" latinLnBrk="0" hangingPunct="1">
      <a:defRPr sz="1900" kern="1200">
        <a:solidFill>
          <a:schemeClr val="tx1"/>
        </a:solidFill>
        <a:latin typeface="+mn-lt"/>
        <a:ea typeface="+mn-ea"/>
        <a:cs typeface="+mn-cs"/>
      </a:defRPr>
    </a:lvl6pPr>
    <a:lvl7pPr marL="2742654" algn="l" defTabSz="457107" rtl="0" eaLnBrk="1" latinLnBrk="0" hangingPunct="1">
      <a:defRPr sz="1900" kern="1200">
        <a:solidFill>
          <a:schemeClr val="tx1"/>
        </a:solidFill>
        <a:latin typeface="+mn-lt"/>
        <a:ea typeface="+mn-ea"/>
        <a:cs typeface="+mn-cs"/>
      </a:defRPr>
    </a:lvl7pPr>
    <a:lvl8pPr marL="3199760" algn="l" defTabSz="457107" rtl="0" eaLnBrk="1" latinLnBrk="0" hangingPunct="1">
      <a:defRPr sz="1900" kern="1200">
        <a:solidFill>
          <a:schemeClr val="tx1"/>
        </a:solidFill>
        <a:latin typeface="+mn-lt"/>
        <a:ea typeface="+mn-ea"/>
        <a:cs typeface="+mn-cs"/>
      </a:defRPr>
    </a:lvl8pPr>
    <a:lvl9pPr marL="3656867" algn="l" defTabSz="457107"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93">
          <p15:clr>
            <a:srgbClr val="A4A3A4"/>
          </p15:clr>
        </p15:guide>
        <p15:guide id="2" pos="41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meer" initials="SF"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E5224"/>
    <a:srgbClr val="FFC000"/>
    <a:srgbClr val="9966FF"/>
    <a:srgbClr val="E20000"/>
    <a:srgbClr val="E96C4A"/>
    <a:srgbClr val="314DAF"/>
    <a:srgbClr val="9933FF"/>
    <a:srgbClr val="D0968F"/>
    <a:srgbClr val="E77215"/>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96" autoAdjust="0"/>
    <p:restoredTop sz="71656" autoAdjust="0"/>
  </p:normalViewPr>
  <p:slideViewPr>
    <p:cSldViewPr snapToGrid="0">
      <p:cViewPr>
        <p:scale>
          <a:sx n="80" d="100"/>
          <a:sy n="80" d="100"/>
        </p:scale>
        <p:origin x="-72" y="32"/>
      </p:cViewPr>
      <p:guideLst>
        <p:guide orient="horz" pos="2793"/>
        <p:guide pos="4136"/>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notesMaster" Target="notesMasters/notesMaster1.xml"/><Relationship Id="rId207" Type="http://schemas.openxmlformats.org/officeDocument/2006/relationships/handoutMaster" Target="handoutMasters/handoutMaster1.xml"/><Relationship Id="rId208" Type="http://schemas.openxmlformats.org/officeDocument/2006/relationships/commentAuthors" Target="commentAuthors.xml"/><Relationship Id="rId209" Type="http://schemas.openxmlformats.org/officeDocument/2006/relationships/presProps" Target="presProps.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10" Type="http://schemas.openxmlformats.org/officeDocument/2006/relationships/viewProps" Target="viewProps.xml"/><Relationship Id="rId211" Type="http://schemas.openxmlformats.org/officeDocument/2006/relationships/theme" Target="theme/theme1.xml"/><Relationship Id="rId212"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hu-HU"/>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346152886267703"/>
          <c:y val="0.0646863222710972"/>
          <c:w val="0.607443611381247"/>
          <c:h val="0.625266757122034"/>
        </c:manualLayout>
      </c:layout>
      <c:barChart>
        <c:barDir val="bar"/>
        <c:grouping val="stacked"/>
        <c:varyColors val="0"/>
        <c:ser>
          <c:idx val="0"/>
          <c:order val="0"/>
          <c:tx>
            <c:strRef>
              <c:f>Sheet1!$B$1</c:f>
              <c:strCache>
                <c:ptCount val="1"/>
                <c:pt idx="0">
                  <c:v>filter</c:v>
                </c:pt>
              </c:strCache>
            </c:strRef>
          </c:tx>
          <c:invertIfNegative val="0"/>
          <c:dPt>
            <c:idx val="2"/>
            <c:invertIfNegative val="0"/>
            <c:bubble3D val="0"/>
            <c:spPr>
              <a:solidFill>
                <a:srgbClr val="1AA756"/>
              </a:solidFill>
            </c:spPr>
          </c:dPt>
          <c:dPt>
            <c:idx val="3"/>
            <c:invertIfNegative val="0"/>
            <c:bubble3D val="0"/>
            <c:spPr>
              <a:solidFill>
                <a:srgbClr val="1AA756"/>
              </a:solidFill>
            </c:spPr>
          </c:dPt>
          <c:dPt>
            <c:idx val="4"/>
            <c:invertIfNegative val="0"/>
            <c:bubble3D val="0"/>
            <c:spPr>
              <a:solidFill>
                <a:schemeClr val="accent3"/>
              </a:solidFill>
            </c:spPr>
          </c:dPt>
          <c:dPt>
            <c:idx val="5"/>
            <c:invertIfNegative val="0"/>
            <c:bubble3D val="0"/>
            <c:spPr>
              <a:solidFill>
                <a:srgbClr val="1AA756"/>
              </a:solidFill>
            </c:spPr>
          </c:dPt>
          <c:cat>
            <c:strRef>
              <c:f>Sheet1!$A$2:$A$7</c:f>
              <c:strCache>
                <c:ptCount val="6"/>
                <c:pt idx="0">
                  <c:v>RDD Scala</c:v>
                </c:pt>
                <c:pt idx="1">
                  <c:v>RDD Python</c:v>
                </c:pt>
                <c:pt idx="2">
                  <c:v>DataFrame Scala</c:v>
                </c:pt>
                <c:pt idx="3">
                  <c:v>DataFrame Python</c:v>
                </c:pt>
                <c:pt idx="4">
                  <c:v>DataFrame R</c:v>
                </c:pt>
                <c:pt idx="5">
                  <c:v>DataFrame SQL</c:v>
                </c:pt>
              </c:strCache>
            </c:strRef>
          </c:cat>
          <c:val>
            <c:numRef>
              <c:f>Sheet1!$B$2:$B$7</c:f>
              <c:numCache>
                <c:formatCode>General</c:formatCode>
                <c:ptCount val="6"/>
                <c:pt idx="0">
                  <c:v>4.2</c:v>
                </c:pt>
                <c:pt idx="1">
                  <c:v>9.5</c:v>
                </c:pt>
                <c:pt idx="2">
                  <c:v>2.1</c:v>
                </c:pt>
                <c:pt idx="3">
                  <c:v>2.08</c:v>
                </c:pt>
                <c:pt idx="4">
                  <c:v>2.1</c:v>
                </c:pt>
                <c:pt idx="5">
                  <c:v>2.09</c:v>
                </c:pt>
              </c:numCache>
            </c:numRef>
          </c:val>
        </c:ser>
        <c:dLbls>
          <c:showLegendKey val="0"/>
          <c:showVal val="0"/>
          <c:showCatName val="0"/>
          <c:showSerName val="0"/>
          <c:showPercent val="0"/>
          <c:showBubbleSize val="0"/>
        </c:dLbls>
        <c:gapWidth val="100"/>
        <c:overlap val="100"/>
        <c:axId val="1831225344"/>
        <c:axId val="1831228240"/>
      </c:barChart>
      <c:catAx>
        <c:axId val="1831225344"/>
        <c:scaling>
          <c:orientation val="minMax"/>
        </c:scaling>
        <c:delete val="0"/>
        <c:axPos val="l"/>
        <c:numFmt formatCode="General" sourceLinked="0"/>
        <c:majorTickMark val="out"/>
        <c:minorTickMark val="none"/>
        <c:tickLblPos val="nextTo"/>
        <c:txPr>
          <a:bodyPr rot="0"/>
          <a:lstStyle/>
          <a:p>
            <a:pPr algn="l">
              <a:defRPr sz="1600" b="0" i="0">
                <a:latin typeface="Source Sans Pro Light"/>
              </a:defRPr>
            </a:pPr>
            <a:endParaRPr lang="en-US"/>
          </a:p>
        </c:txPr>
        <c:crossAx val="1831228240"/>
        <c:crosses val="autoZero"/>
        <c:auto val="1"/>
        <c:lblAlgn val="ctr"/>
        <c:lblOffset val="100"/>
        <c:noMultiLvlLbl val="0"/>
      </c:catAx>
      <c:valAx>
        <c:axId val="1831228240"/>
        <c:scaling>
          <c:orientation val="minMax"/>
        </c:scaling>
        <c:delete val="0"/>
        <c:axPos val="b"/>
        <c:majorGridlines/>
        <c:title>
          <c:tx>
            <c:rich>
              <a:bodyPr/>
              <a:lstStyle/>
              <a:p>
                <a:pPr>
                  <a:defRPr sz="1800" b="0" i="0">
                    <a:latin typeface="Source Sans Pro Light"/>
                  </a:defRPr>
                </a:pPr>
                <a:r>
                  <a:rPr lang="en-US" sz="1800" b="0" i="0" dirty="0" smtClean="0">
                    <a:latin typeface="Source Sans Pro Light"/>
                  </a:rPr>
                  <a:t>Time to aggregate</a:t>
                </a:r>
                <a:r>
                  <a:rPr lang="en-US" sz="1800" b="0" i="0" baseline="0" dirty="0" smtClean="0">
                    <a:latin typeface="Source Sans Pro Light"/>
                  </a:rPr>
                  <a:t> </a:t>
                </a:r>
                <a:r>
                  <a:rPr lang="en-US" sz="1800" b="0" i="0" dirty="0" smtClean="0">
                    <a:latin typeface="Source Sans Pro Light"/>
                  </a:rPr>
                  <a:t>10 </a:t>
                </a:r>
                <a:r>
                  <a:rPr lang="en-US" sz="1800" b="0" i="0" dirty="0">
                    <a:latin typeface="Source Sans Pro Light"/>
                  </a:rPr>
                  <a:t>million </a:t>
                </a:r>
                <a:r>
                  <a:rPr lang="en-US" sz="1800" b="0" i="0" dirty="0" smtClean="0">
                    <a:latin typeface="Source Sans Pro Light"/>
                  </a:rPr>
                  <a:t>integer </a:t>
                </a:r>
                <a:r>
                  <a:rPr lang="en-US" sz="1800" b="0" i="0" dirty="0">
                    <a:latin typeface="Source Sans Pro Light"/>
                  </a:rPr>
                  <a:t>pairs </a:t>
                </a:r>
                <a:r>
                  <a:rPr lang="en-US" sz="1800" b="0" i="0" dirty="0" smtClean="0">
                    <a:latin typeface="Source Sans Pro Light"/>
                  </a:rPr>
                  <a:t>(in seconds)      </a:t>
                </a:r>
                <a:endParaRPr lang="en-US" sz="1800" b="0" i="0" dirty="0">
                  <a:latin typeface="Source Sans Pro Light"/>
                </a:endParaRPr>
              </a:p>
            </c:rich>
          </c:tx>
          <c:layout>
            <c:manualLayout>
              <c:xMode val="edge"/>
              <c:yMode val="edge"/>
              <c:x val="0.323542087119588"/>
              <c:y val="0.855649822589324"/>
            </c:manualLayout>
          </c:layout>
          <c:overlay val="0"/>
        </c:title>
        <c:numFmt formatCode="General" sourceLinked="1"/>
        <c:majorTickMark val="out"/>
        <c:minorTickMark val="none"/>
        <c:tickLblPos val="nextTo"/>
        <c:txPr>
          <a:bodyPr/>
          <a:lstStyle/>
          <a:p>
            <a:pPr>
              <a:defRPr>
                <a:latin typeface="Source Sans Pro Light"/>
              </a:defRPr>
            </a:pPr>
            <a:endParaRPr lang="en-US"/>
          </a:p>
        </c:txPr>
        <c:crossAx val="1831225344"/>
        <c:crosses val="autoZero"/>
        <c:crossBetween val="between"/>
        <c:majorUnit val="2.0"/>
      </c:valAx>
    </c:plotArea>
    <c:plotVisOnly val="1"/>
    <c:dispBlanksAs val="gap"/>
    <c:showDLblsOverMax val="0"/>
  </c:chart>
  <c:txPr>
    <a:bodyPr/>
    <a:lstStyle/>
    <a:p>
      <a:pPr>
        <a:defRPr sz="1800">
          <a:latin typeface="Newslab Light"/>
          <a:cs typeface="Newslab Light"/>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E6DC409-48B0-EA47-99B0-85C064064449}" type="datetimeFigureOut">
              <a:rPr lang="en-US" smtClean="0"/>
              <a:t>6/4/16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D51D27-5D0B-D547-A3DE-5DE1BF06FC98}" type="slidenum">
              <a:rPr lang="en-US" smtClean="0"/>
              <a:t>‹#›</a:t>
            </a:fld>
            <a:endParaRPr lang="en-US"/>
          </a:p>
        </p:txBody>
      </p:sp>
    </p:spTree>
    <p:extLst>
      <p:ext uri="{BB962C8B-B14F-4D97-AF65-F5344CB8AC3E}">
        <p14:creationId xmlns:p14="http://schemas.microsoft.com/office/powerpoint/2010/main" val="8389643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CF66A2-1EF6-4456-B5D5-15B9267B494E}" type="datetimeFigureOut">
              <a:rPr lang="en-US" smtClean="0"/>
              <a:t>6/4/16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BF7D8C-7970-48FE-9283-7C11973B602A}" type="slidenum">
              <a:rPr lang="en-US" smtClean="0"/>
              <a:t>‹#›</a:t>
            </a:fld>
            <a:endParaRPr lang="en-US"/>
          </a:p>
        </p:txBody>
      </p:sp>
    </p:spTree>
    <p:extLst>
      <p:ext uri="{BB962C8B-B14F-4D97-AF65-F5344CB8AC3E}">
        <p14:creationId xmlns:p14="http://schemas.microsoft.com/office/powerpoint/2010/main" val="1813505774"/>
      </p:ext>
    </p:extLst>
  </p:cSld>
  <p:clrMap bg1="lt1" tx1="dk1" bg2="lt2" tx2="dk2" accent1="accent1" accent2="accent2" accent3="accent3" accent4="accent4" accent5="accent5" accent6="accent6" hlink="hlink" folHlink="folHlink"/>
  <p:notesStyle>
    <a:lvl1pPr marL="0" algn="l" defTabSz="914218" rtl="0" eaLnBrk="1" latinLnBrk="0" hangingPunct="1">
      <a:defRPr sz="1200" kern="1200">
        <a:solidFill>
          <a:schemeClr val="tx1"/>
        </a:solidFill>
        <a:latin typeface="+mn-lt"/>
        <a:ea typeface="+mn-ea"/>
        <a:cs typeface="+mn-cs"/>
      </a:defRPr>
    </a:lvl1pPr>
    <a:lvl2pPr marL="457107" algn="l" defTabSz="914218" rtl="0" eaLnBrk="1" latinLnBrk="0" hangingPunct="1">
      <a:defRPr sz="1200" kern="1200">
        <a:solidFill>
          <a:schemeClr val="tx1"/>
        </a:solidFill>
        <a:latin typeface="+mn-lt"/>
        <a:ea typeface="+mn-ea"/>
        <a:cs typeface="+mn-cs"/>
      </a:defRPr>
    </a:lvl2pPr>
    <a:lvl3pPr marL="914218" algn="l" defTabSz="914218" rtl="0" eaLnBrk="1" latinLnBrk="0" hangingPunct="1">
      <a:defRPr sz="1200" kern="1200">
        <a:solidFill>
          <a:schemeClr val="tx1"/>
        </a:solidFill>
        <a:latin typeface="+mn-lt"/>
        <a:ea typeface="+mn-ea"/>
        <a:cs typeface="+mn-cs"/>
      </a:defRPr>
    </a:lvl3pPr>
    <a:lvl4pPr marL="1371328" algn="l" defTabSz="914218" rtl="0" eaLnBrk="1" latinLnBrk="0" hangingPunct="1">
      <a:defRPr sz="1200" kern="1200">
        <a:solidFill>
          <a:schemeClr val="tx1"/>
        </a:solidFill>
        <a:latin typeface="+mn-lt"/>
        <a:ea typeface="+mn-ea"/>
        <a:cs typeface="+mn-cs"/>
      </a:defRPr>
    </a:lvl4pPr>
    <a:lvl5pPr marL="1828437" algn="l" defTabSz="914218" rtl="0" eaLnBrk="1" latinLnBrk="0" hangingPunct="1">
      <a:defRPr sz="1200" kern="1200">
        <a:solidFill>
          <a:schemeClr val="tx1"/>
        </a:solidFill>
        <a:latin typeface="+mn-lt"/>
        <a:ea typeface="+mn-ea"/>
        <a:cs typeface="+mn-cs"/>
      </a:defRPr>
    </a:lvl5pPr>
    <a:lvl6pPr marL="2285550" algn="l" defTabSz="914218" rtl="0" eaLnBrk="1" latinLnBrk="0" hangingPunct="1">
      <a:defRPr sz="1200" kern="1200">
        <a:solidFill>
          <a:schemeClr val="tx1"/>
        </a:solidFill>
        <a:latin typeface="+mn-lt"/>
        <a:ea typeface="+mn-ea"/>
        <a:cs typeface="+mn-cs"/>
      </a:defRPr>
    </a:lvl6pPr>
    <a:lvl7pPr marL="2742654" algn="l" defTabSz="914218" rtl="0" eaLnBrk="1" latinLnBrk="0" hangingPunct="1">
      <a:defRPr sz="1200" kern="1200">
        <a:solidFill>
          <a:schemeClr val="tx1"/>
        </a:solidFill>
        <a:latin typeface="+mn-lt"/>
        <a:ea typeface="+mn-ea"/>
        <a:cs typeface="+mn-cs"/>
      </a:defRPr>
    </a:lvl7pPr>
    <a:lvl8pPr marL="3199760" algn="l" defTabSz="914218" rtl="0" eaLnBrk="1" latinLnBrk="0" hangingPunct="1">
      <a:defRPr sz="1200" kern="1200">
        <a:solidFill>
          <a:schemeClr val="tx1"/>
        </a:solidFill>
        <a:latin typeface="+mn-lt"/>
        <a:ea typeface="+mn-ea"/>
        <a:cs typeface="+mn-cs"/>
      </a:defRPr>
    </a:lvl8pPr>
    <a:lvl9pPr marL="3656867" algn="l" defTabSz="91421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 Id="rId3" Type="http://schemas.openxmlformats.org/officeDocument/2006/relationships/hyperlink" Target="https://gist.github.com/rxin/c1592c133e4bccf515dd" TargetMode="Externa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18.xml.rels><?xml version="1.0" encoding="UTF-8" standalone="yes"?>
<Relationships xmlns="http://schemas.openxmlformats.org/package/2006/relationships"><Relationship Id="rId3" Type="http://schemas.openxmlformats.org/officeDocument/2006/relationships/hyperlink" Target="https://databricks.com/blog/2014/03/26/spark-sql-manipulating-structured-data-using-spark-2.html" TargetMode="External"/><Relationship Id="rId4" Type="http://schemas.openxmlformats.org/officeDocument/2006/relationships/hyperlink" Target="https://databricks.com/blog/2014/06/02/exciting-performance-improvements-on-the-horizon-for-spark-sql.html" TargetMode="External"/><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smtClean="0"/>
              <a:t>Databricks</a:t>
            </a:r>
            <a:r>
              <a:rPr lang="en-US" dirty="0" smtClean="0"/>
              <a:t> is a company that</a:t>
            </a:r>
            <a:r>
              <a:rPr lang="en-US" baseline="0" dirty="0" smtClean="0"/>
              <a:t> was founded </a:t>
            </a:r>
            <a:r>
              <a:rPr lang="en-US" dirty="0" smtClean="0"/>
              <a:t>by the creators</a:t>
            </a:r>
            <a:r>
              <a:rPr lang="en-US" baseline="0" dirty="0" smtClean="0"/>
              <a:t> of the Spark project in 2013.</a:t>
            </a:r>
          </a:p>
          <a:p>
            <a:endParaRPr lang="en-US" baseline="0" dirty="0" smtClean="0"/>
          </a:p>
          <a:p>
            <a:r>
              <a:rPr lang="en-US" baseline="0" dirty="0" smtClean="0"/>
              <a:t>And one of the first things the founders did after starting the company was donating Spark to the Apache Software Foundation and they remain the largest contributor to Spark’s code base.</a:t>
            </a:r>
            <a:endParaRPr lang="en-US" dirty="0" smtClean="0"/>
          </a:p>
          <a:p>
            <a:endParaRPr lang="en-US" dirty="0" smtClean="0"/>
          </a:p>
          <a:p>
            <a:r>
              <a:rPr lang="en-US" dirty="0" err="1" smtClean="0"/>
              <a:t>Databricks</a:t>
            </a:r>
            <a:r>
              <a:rPr lang="en-US" dirty="0" smtClean="0"/>
              <a:t> Cloud is a end-to-end</a:t>
            </a:r>
            <a:r>
              <a:rPr lang="en-US" baseline="0" dirty="0" smtClean="0"/>
              <a:t> hosted service. The goal of our product is to be the easiest place to be up and running with Spark with little or no up-front hardware or cost investment, since it’s a cloud service. We want to help our customers quickly pull out insights via visualization from your data… without worrying about the intricacies of installing and configuring large Hadoop cluster.</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a:t>
            </a:fld>
            <a:endParaRPr lang="en-US"/>
          </a:p>
        </p:txBody>
      </p:sp>
    </p:spTree>
    <p:extLst>
      <p:ext uri="{BB962C8B-B14F-4D97-AF65-F5344CB8AC3E}">
        <p14:creationId xmlns:p14="http://schemas.microsoft.com/office/powerpoint/2010/main" val="1092145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12</a:t>
            </a:fld>
            <a:endParaRPr lang="en-US"/>
          </a:p>
        </p:txBody>
      </p:sp>
    </p:spTree>
    <p:extLst>
      <p:ext uri="{BB962C8B-B14F-4D97-AF65-F5344CB8AC3E}">
        <p14:creationId xmlns:p14="http://schemas.microsoft.com/office/powerpoint/2010/main" val="46562652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102</a:t>
            </a:fld>
            <a:endParaRPr lang="en-US"/>
          </a:p>
        </p:txBody>
      </p:sp>
    </p:spTree>
    <p:extLst>
      <p:ext uri="{BB962C8B-B14F-4D97-AF65-F5344CB8AC3E}">
        <p14:creationId xmlns:p14="http://schemas.microsoft.com/office/powerpoint/2010/main" val="117321158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103</a:t>
            </a:fld>
            <a:endParaRPr lang="en-US"/>
          </a:p>
        </p:txBody>
      </p:sp>
    </p:spTree>
    <p:extLst>
      <p:ext uri="{BB962C8B-B14F-4D97-AF65-F5344CB8AC3E}">
        <p14:creationId xmlns:p14="http://schemas.microsoft.com/office/powerpoint/2010/main" val="177529501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df</a:t>
            </a:r>
            <a:r>
              <a:rPr lang="en-US" dirty="0" smtClean="0"/>
              <a:t>[‘age’] &lt; 30 is making a derived column.</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104</a:t>
            </a:fld>
            <a:endParaRPr lang="en-US"/>
          </a:p>
        </p:txBody>
      </p:sp>
    </p:spTree>
    <p:extLst>
      <p:ext uri="{BB962C8B-B14F-4D97-AF65-F5344CB8AC3E}">
        <p14:creationId xmlns:p14="http://schemas.microsoft.com/office/powerpoint/2010/main" val="77611019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105</a:t>
            </a:fld>
            <a:endParaRPr lang="en-US"/>
          </a:p>
        </p:txBody>
      </p:sp>
    </p:spTree>
    <p:extLst>
      <p:ext uri="{BB962C8B-B14F-4D97-AF65-F5344CB8AC3E}">
        <p14:creationId xmlns:p14="http://schemas.microsoft.com/office/powerpoint/2010/main" val="24545845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WARNING: Don't</a:t>
            </a:r>
            <a:r>
              <a:rPr lang="en-US" baseline="0" dirty="0" smtClean="0"/>
              <a:t> confuse </a:t>
            </a:r>
            <a:r>
              <a:rPr lang="en-US" i="1" baseline="0" dirty="0" smtClean="0"/>
              <a:t>this</a:t>
            </a:r>
            <a:r>
              <a:rPr lang="en-US" i="0" baseline="0" dirty="0" smtClean="0"/>
              <a:t> </a:t>
            </a:r>
            <a:r>
              <a:rPr lang="en-US" i="0" baseline="0" dirty="0" smtClean="0">
                <a:latin typeface="Courier" charset="0"/>
                <a:ea typeface="Courier" charset="0"/>
                <a:cs typeface="Courier" charset="0"/>
              </a:rPr>
              <a:t>count()</a:t>
            </a:r>
            <a:r>
              <a:rPr lang="en-US" i="0" baseline="0" dirty="0" smtClean="0"/>
              <a:t> with the action. This </a:t>
            </a:r>
            <a:r>
              <a:rPr lang="en-US" i="0" baseline="0" dirty="0" smtClean="0">
                <a:latin typeface="Courier" charset="0"/>
                <a:ea typeface="Courier" charset="0"/>
                <a:cs typeface="Courier" charset="0"/>
              </a:rPr>
              <a:t>count() </a:t>
            </a:r>
            <a:r>
              <a:rPr lang="en-US" i="0" baseline="0" dirty="0" smtClean="0"/>
              <a:t>is </a:t>
            </a:r>
            <a:r>
              <a:rPr lang="en-US" i="1" baseline="0" dirty="0" smtClean="0"/>
              <a:t>not</a:t>
            </a:r>
            <a:r>
              <a:rPr lang="en-US" i="0" baseline="0" dirty="0" smtClean="0"/>
              <a:t> an action; it's a method on </a:t>
            </a:r>
            <a:r>
              <a:rPr lang="en-US" i="0" baseline="0" dirty="0" err="1" smtClean="0">
                <a:latin typeface="Courier" charset="0"/>
                <a:ea typeface="Courier" charset="0"/>
                <a:cs typeface="Courier" charset="0"/>
              </a:rPr>
              <a:t>GroupedData</a:t>
            </a:r>
            <a:r>
              <a:rPr lang="en-US" i="0" baseline="0" dirty="0" smtClean="0"/>
              <a:t>. This is </a:t>
            </a:r>
            <a:r>
              <a:rPr lang="en-US" i="1" baseline="0" dirty="0" smtClean="0"/>
              <a:t>highly</a:t>
            </a:r>
            <a:r>
              <a:rPr lang="en-US" i="0" baseline="0" dirty="0" smtClean="0"/>
              <a:t> confusing to users.</a:t>
            </a:r>
          </a:p>
          <a:p>
            <a:endParaRPr lang="en-US" i="0" baseline="0" dirty="0" smtClean="0">
              <a:latin typeface="Consolas" charset="0"/>
              <a:ea typeface="Consolas" charset="0"/>
              <a:cs typeface="Consolas" charset="0"/>
            </a:endParaRPr>
          </a:p>
          <a:p>
            <a:r>
              <a:rPr lang="en-US" i="0" baseline="0" dirty="0" err="1" smtClean="0">
                <a:latin typeface="Consolas" charset="0"/>
                <a:ea typeface="Consolas" charset="0"/>
                <a:cs typeface="Consolas" charset="0"/>
              </a:rPr>
              <a:t>groupBy</a:t>
            </a:r>
            <a:r>
              <a:rPr lang="en-US" i="0" baseline="0" dirty="0" smtClean="0">
                <a:latin typeface="Consolas" charset="0"/>
                <a:ea typeface="Consolas" charset="0"/>
                <a:cs typeface="Consolas" charset="0"/>
              </a:rPr>
              <a:t> returned “</a:t>
            </a:r>
            <a:r>
              <a:rPr lang="en-US" i="0" baseline="0" dirty="0" err="1" smtClean="0">
                <a:latin typeface="Consolas" charset="0"/>
                <a:ea typeface="Consolas" charset="0"/>
                <a:cs typeface="Consolas" charset="0"/>
              </a:rPr>
              <a:t>groupedData</a:t>
            </a:r>
            <a:r>
              <a:rPr lang="en-US" i="0" baseline="0" dirty="0" smtClean="0">
                <a:latin typeface="Consolas" charset="0"/>
                <a:ea typeface="Consolas" charset="0"/>
                <a:cs typeface="Consolas" charset="0"/>
              </a:rPr>
              <a:t>” not a </a:t>
            </a:r>
            <a:r>
              <a:rPr lang="en-US" i="0" baseline="0" dirty="0" err="1" smtClean="0">
                <a:latin typeface="Consolas" charset="0"/>
                <a:ea typeface="Consolas" charset="0"/>
                <a:cs typeface="Consolas" charset="0"/>
              </a:rPr>
              <a:t>dataframe</a:t>
            </a:r>
            <a:r>
              <a:rPr lang="en-US" i="0" baseline="0" dirty="0" smtClean="0">
                <a:latin typeface="Consolas" charset="0"/>
                <a:ea typeface="Consolas" charset="0"/>
                <a:cs typeface="Consolas" charset="0"/>
              </a:rPr>
              <a:t>. The </a:t>
            </a:r>
            <a:r>
              <a:rPr lang="en-US" i="0" baseline="0" dirty="0" err="1" smtClean="0">
                <a:latin typeface="Consolas" charset="0"/>
                <a:ea typeface="Consolas" charset="0"/>
                <a:cs typeface="Consolas" charset="0"/>
              </a:rPr>
              <a:t>groupedData</a:t>
            </a:r>
            <a:r>
              <a:rPr lang="en-US" i="0" baseline="0" dirty="0" smtClean="0">
                <a:latin typeface="Consolas" charset="0"/>
                <a:ea typeface="Consolas" charset="0"/>
                <a:cs typeface="Consolas" charset="0"/>
              </a:rPr>
              <a:t> can be aggregated as count, sum, min, max, etc. Count returns a </a:t>
            </a:r>
            <a:r>
              <a:rPr lang="en-US" i="0" baseline="0" dirty="0" err="1" smtClean="0">
                <a:latin typeface="Consolas" charset="0"/>
                <a:ea typeface="Consolas" charset="0"/>
                <a:cs typeface="Consolas" charset="0"/>
              </a:rPr>
              <a:t>dataframe</a:t>
            </a:r>
            <a:r>
              <a:rPr lang="en-US" i="0" baseline="0" dirty="0" smtClean="0">
                <a:latin typeface="Consolas" charset="0"/>
                <a:ea typeface="Consolas" charset="0"/>
                <a:cs typeface="Consolas" charset="0"/>
              </a:rPr>
              <a:t>.</a:t>
            </a:r>
            <a:endParaRPr lang="en-US" dirty="0">
              <a:latin typeface="Consolas" charset="0"/>
              <a:ea typeface="Consolas" charset="0"/>
              <a:cs typeface="Consolas" charset="0"/>
            </a:endParaRPr>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106</a:t>
            </a:fld>
            <a:endParaRPr lang="en-US"/>
          </a:p>
        </p:txBody>
      </p:sp>
    </p:spTree>
    <p:extLst>
      <p:ext uri="{BB962C8B-B14F-4D97-AF65-F5344CB8AC3E}">
        <p14:creationId xmlns:p14="http://schemas.microsoft.com/office/powerpoint/2010/main" val="168208527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WARNING: Don't</a:t>
            </a:r>
            <a:r>
              <a:rPr lang="en-US" baseline="0" dirty="0" smtClean="0"/>
              <a:t> confuse </a:t>
            </a:r>
            <a:r>
              <a:rPr lang="en-US" i="1" baseline="0" dirty="0" smtClean="0"/>
              <a:t>this</a:t>
            </a:r>
            <a:r>
              <a:rPr lang="en-US" i="0" baseline="0" dirty="0" smtClean="0"/>
              <a:t> </a:t>
            </a:r>
            <a:r>
              <a:rPr lang="en-US" i="0" baseline="0" dirty="0" smtClean="0">
                <a:latin typeface="Courier" charset="0"/>
                <a:ea typeface="Courier" charset="0"/>
                <a:cs typeface="Courier" charset="0"/>
              </a:rPr>
              <a:t>count()</a:t>
            </a:r>
            <a:r>
              <a:rPr lang="en-US" i="0" baseline="0" dirty="0" smtClean="0"/>
              <a:t> with the action. This </a:t>
            </a:r>
            <a:r>
              <a:rPr lang="en-US" i="0" baseline="0" dirty="0" smtClean="0">
                <a:latin typeface="Courier" charset="0"/>
                <a:ea typeface="Courier" charset="0"/>
                <a:cs typeface="Courier" charset="0"/>
              </a:rPr>
              <a:t>count() </a:t>
            </a:r>
            <a:r>
              <a:rPr lang="en-US" i="0" baseline="0" dirty="0" smtClean="0"/>
              <a:t>is </a:t>
            </a:r>
            <a:r>
              <a:rPr lang="en-US" i="1" baseline="0" dirty="0" smtClean="0"/>
              <a:t>not</a:t>
            </a:r>
            <a:r>
              <a:rPr lang="en-US" i="0" baseline="0" dirty="0" smtClean="0"/>
              <a:t> an action; it's a method on </a:t>
            </a:r>
            <a:r>
              <a:rPr lang="en-US" i="0" baseline="0" dirty="0" err="1" smtClean="0">
                <a:latin typeface="Courier" charset="0"/>
                <a:ea typeface="Courier" charset="0"/>
                <a:cs typeface="Courier" charset="0"/>
              </a:rPr>
              <a:t>GroupedData</a:t>
            </a:r>
            <a:r>
              <a:rPr lang="en-US" i="0" baseline="0" dirty="0" smtClean="0"/>
              <a:t>. This is </a:t>
            </a:r>
            <a:r>
              <a:rPr lang="en-US" i="1" baseline="0" dirty="0" smtClean="0"/>
              <a:t>highly</a:t>
            </a:r>
            <a:r>
              <a:rPr lang="en-US" i="0" baseline="0" dirty="0" smtClean="0"/>
              <a:t> confusing to users.</a:t>
            </a:r>
          </a:p>
          <a:p>
            <a:endParaRPr lang="en-US" i="0" baseline="0" dirty="0" smtClean="0">
              <a:latin typeface="Consolas" charset="0"/>
              <a:ea typeface="Consolas" charset="0"/>
              <a:cs typeface="Consolas" charset="0"/>
            </a:endParaRPr>
          </a:p>
          <a:p>
            <a:r>
              <a:rPr lang="en-US" i="0" baseline="0" dirty="0" err="1" smtClean="0">
                <a:latin typeface="Consolas" charset="0"/>
                <a:ea typeface="Consolas" charset="0"/>
                <a:cs typeface="Consolas" charset="0"/>
              </a:rPr>
              <a:t>groupBy</a:t>
            </a:r>
            <a:r>
              <a:rPr lang="en-US" i="0" baseline="0" dirty="0" smtClean="0">
                <a:latin typeface="Consolas" charset="0"/>
                <a:ea typeface="Consolas" charset="0"/>
                <a:cs typeface="Consolas" charset="0"/>
              </a:rPr>
              <a:t> returned “</a:t>
            </a:r>
            <a:r>
              <a:rPr lang="en-US" i="0" baseline="0" dirty="0" err="1" smtClean="0">
                <a:latin typeface="Consolas" charset="0"/>
                <a:ea typeface="Consolas" charset="0"/>
                <a:cs typeface="Consolas" charset="0"/>
              </a:rPr>
              <a:t>groupedData</a:t>
            </a:r>
            <a:r>
              <a:rPr lang="en-US" i="0" baseline="0" dirty="0" smtClean="0">
                <a:latin typeface="Consolas" charset="0"/>
                <a:ea typeface="Consolas" charset="0"/>
                <a:cs typeface="Consolas" charset="0"/>
              </a:rPr>
              <a:t>” not a </a:t>
            </a:r>
            <a:r>
              <a:rPr lang="en-US" i="0" baseline="0" dirty="0" err="1" smtClean="0">
                <a:latin typeface="Consolas" charset="0"/>
                <a:ea typeface="Consolas" charset="0"/>
                <a:cs typeface="Consolas" charset="0"/>
              </a:rPr>
              <a:t>dataframe</a:t>
            </a:r>
            <a:r>
              <a:rPr lang="en-US" i="0" baseline="0" dirty="0" smtClean="0">
                <a:latin typeface="Consolas" charset="0"/>
                <a:ea typeface="Consolas" charset="0"/>
                <a:cs typeface="Consolas" charset="0"/>
              </a:rPr>
              <a:t>. The </a:t>
            </a:r>
            <a:r>
              <a:rPr lang="en-US" i="0" baseline="0" dirty="0" err="1" smtClean="0">
                <a:latin typeface="Consolas" charset="0"/>
                <a:ea typeface="Consolas" charset="0"/>
                <a:cs typeface="Consolas" charset="0"/>
              </a:rPr>
              <a:t>groupedData</a:t>
            </a:r>
            <a:r>
              <a:rPr lang="en-US" i="0" baseline="0" dirty="0" smtClean="0">
                <a:latin typeface="Consolas" charset="0"/>
                <a:ea typeface="Consolas" charset="0"/>
                <a:cs typeface="Consolas" charset="0"/>
              </a:rPr>
              <a:t> can be aggregated as count, sum, min, max, etc. Count returns a </a:t>
            </a:r>
            <a:r>
              <a:rPr lang="en-US" i="0" baseline="0" dirty="0" err="1" smtClean="0">
                <a:latin typeface="Consolas" charset="0"/>
                <a:ea typeface="Consolas" charset="0"/>
                <a:cs typeface="Consolas" charset="0"/>
              </a:rPr>
              <a:t>dataframe</a:t>
            </a:r>
            <a:r>
              <a:rPr lang="en-US" i="0" baseline="0" dirty="0" smtClean="0">
                <a:latin typeface="Consolas" charset="0"/>
                <a:ea typeface="Consolas" charset="0"/>
                <a:cs typeface="Consolas" charset="0"/>
              </a:rPr>
              <a:t>.</a:t>
            </a:r>
            <a:endParaRPr lang="en-US" dirty="0">
              <a:latin typeface="Consolas" charset="0"/>
              <a:ea typeface="Consolas" charset="0"/>
              <a:cs typeface="Consolas" charset="0"/>
            </a:endParaRPr>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107</a:t>
            </a:fld>
            <a:endParaRPr lang="en-US"/>
          </a:p>
        </p:txBody>
      </p:sp>
    </p:spTree>
    <p:extLst>
      <p:ext uri="{BB962C8B-B14F-4D97-AF65-F5344CB8AC3E}">
        <p14:creationId xmlns:p14="http://schemas.microsoft.com/office/powerpoint/2010/main" val="147344760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WARNING: Don't</a:t>
            </a:r>
            <a:r>
              <a:rPr lang="en-US" baseline="0" dirty="0" smtClean="0"/>
              <a:t> confuse </a:t>
            </a:r>
            <a:r>
              <a:rPr lang="en-US" i="1" baseline="0" dirty="0" smtClean="0"/>
              <a:t>this</a:t>
            </a:r>
            <a:r>
              <a:rPr lang="en-US" i="0" baseline="0" dirty="0" smtClean="0"/>
              <a:t> </a:t>
            </a:r>
            <a:r>
              <a:rPr lang="en-US" i="0" baseline="0" dirty="0" smtClean="0">
                <a:latin typeface="Courier" charset="0"/>
                <a:ea typeface="Courier" charset="0"/>
                <a:cs typeface="Courier" charset="0"/>
              </a:rPr>
              <a:t>count()</a:t>
            </a:r>
            <a:r>
              <a:rPr lang="en-US" i="0" baseline="0" dirty="0" smtClean="0"/>
              <a:t> with the action. This </a:t>
            </a:r>
            <a:r>
              <a:rPr lang="en-US" i="0" baseline="0" dirty="0" smtClean="0">
                <a:latin typeface="Courier" charset="0"/>
                <a:ea typeface="Courier" charset="0"/>
                <a:cs typeface="Courier" charset="0"/>
              </a:rPr>
              <a:t>count() </a:t>
            </a:r>
            <a:r>
              <a:rPr lang="en-US" i="0" baseline="0" dirty="0" smtClean="0"/>
              <a:t>is </a:t>
            </a:r>
            <a:r>
              <a:rPr lang="en-US" i="1" baseline="0" dirty="0" smtClean="0"/>
              <a:t>not</a:t>
            </a:r>
            <a:r>
              <a:rPr lang="en-US" i="0" baseline="0" dirty="0" smtClean="0"/>
              <a:t> an action; it's a method on </a:t>
            </a:r>
            <a:r>
              <a:rPr lang="en-US" i="0" baseline="0" dirty="0" err="1" smtClean="0">
                <a:latin typeface="Courier" charset="0"/>
                <a:ea typeface="Courier" charset="0"/>
                <a:cs typeface="Courier" charset="0"/>
              </a:rPr>
              <a:t>GroupedData</a:t>
            </a:r>
            <a:r>
              <a:rPr lang="en-US" i="0" baseline="0" dirty="0" smtClean="0"/>
              <a:t>. This is </a:t>
            </a:r>
            <a:r>
              <a:rPr lang="en-US" i="1" baseline="0" dirty="0" smtClean="0"/>
              <a:t>highly</a:t>
            </a:r>
            <a:r>
              <a:rPr lang="en-US" i="0" baseline="0" dirty="0" smtClean="0"/>
              <a:t> confusing to users.</a:t>
            </a:r>
            <a:endParaRPr lang="en-US" dirty="0">
              <a:latin typeface="Consolas" charset="0"/>
              <a:ea typeface="Consolas" charset="0"/>
              <a:cs typeface="Consolas" charset="0"/>
            </a:endParaRPr>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108</a:t>
            </a:fld>
            <a:endParaRPr lang="en-US"/>
          </a:p>
        </p:txBody>
      </p:sp>
    </p:spTree>
    <p:extLst>
      <p:ext uri="{BB962C8B-B14F-4D97-AF65-F5344CB8AC3E}">
        <p14:creationId xmlns:p14="http://schemas.microsoft.com/office/powerpoint/2010/main" val="167549894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109</a:t>
            </a:fld>
            <a:endParaRPr lang="en-US"/>
          </a:p>
        </p:txBody>
      </p:sp>
    </p:spTree>
    <p:extLst>
      <p:ext uri="{BB962C8B-B14F-4D97-AF65-F5344CB8AC3E}">
        <p14:creationId xmlns:p14="http://schemas.microsoft.com/office/powerpoint/2010/main" val="93655518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110</a:t>
            </a:fld>
            <a:endParaRPr lang="en-US"/>
          </a:p>
        </p:txBody>
      </p:sp>
    </p:spTree>
    <p:extLst>
      <p:ext uri="{BB962C8B-B14F-4D97-AF65-F5344CB8AC3E}">
        <p14:creationId xmlns:p14="http://schemas.microsoft.com/office/powerpoint/2010/main" val="10423452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joined both</a:t>
            </a:r>
            <a:r>
              <a:rPr lang="en-US" baseline="0" dirty="0" smtClean="0"/>
              <a:t> datasets and showed all columns of both..</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111</a:t>
            </a:fld>
            <a:endParaRPr lang="en-US"/>
          </a:p>
        </p:txBody>
      </p:sp>
    </p:spTree>
    <p:extLst>
      <p:ext uri="{BB962C8B-B14F-4D97-AF65-F5344CB8AC3E}">
        <p14:creationId xmlns:p14="http://schemas.microsoft.com/office/powerpoint/2010/main" val="407691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13</a:t>
            </a:fld>
            <a:endParaRPr lang="en-US"/>
          </a:p>
        </p:txBody>
      </p:sp>
    </p:spTree>
    <p:extLst>
      <p:ext uri="{BB962C8B-B14F-4D97-AF65-F5344CB8AC3E}">
        <p14:creationId xmlns:p14="http://schemas.microsoft.com/office/powerpoint/2010/main" val="13762174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joined both</a:t>
            </a:r>
            <a:r>
              <a:rPr lang="en-US" baseline="0" dirty="0" smtClean="0"/>
              <a:t> datasets and showed all columns of both..</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112</a:t>
            </a:fld>
            <a:endParaRPr lang="en-US"/>
          </a:p>
        </p:txBody>
      </p:sp>
    </p:spTree>
    <p:extLst>
      <p:ext uri="{BB962C8B-B14F-4D97-AF65-F5344CB8AC3E}">
        <p14:creationId xmlns:p14="http://schemas.microsoft.com/office/powerpoint/2010/main" val="75230305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113</a:t>
            </a:fld>
            <a:endParaRPr lang="en-US"/>
          </a:p>
        </p:txBody>
      </p:sp>
    </p:spTree>
    <p:extLst>
      <p:ext uri="{BB962C8B-B14F-4D97-AF65-F5344CB8AC3E}">
        <p14:creationId xmlns:p14="http://schemas.microsoft.com/office/powerpoint/2010/main" val="167050617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114</a:t>
            </a:fld>
            <a:endParaRPr lang="en-US"/>
          </a:p>
        </p:txBody>
      </p:sp>
    </p:spTree>
    <p:extLst>
      <p:ext uri="{BB962C8B-B14F-4D97-AF65-F5344CB8AC3E}">
        <p14:creationId xmlns:p14="http://schemas.microsoft.com/office/powerpoint/2010/main" val="156720053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115</a:t>
            </a:fld>
            <a:endParaRPr lang="en-US"/>
          </a:p>
        </p:txBody>
      </p:sp>
    </p:spTree>
    <p:extLst>
      <p:ext uri="{BB962C8B-B14F-4D97-AF65-F5344CB8AC3E}">
        <p14:creationId xmlns:p14="http://schemas.microsoft.com/office/powerpoint/2010/main" val="214359960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116</a:t>
            </a:fld>
            <a:endParaRPr lang="en-US"/>
          </a:p>
        </p:txBody>
      </p:sp>
    </p:spTree>
    <p:extLst>
      <p:ext uri="{BB962C8B-B14F-4D97-AF65-F5344CB8AC3E}">
        <p14:creationId xmlns:p14="http://schemas.microsoft.com/office/powerpoint/2010/main" val="129294958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117</a:t>
            </a:fld>
            <a:endParaRPr lang="en-US"/>
          </a:p>
        </p:txBody>
      </p:sp>
    </p:spTree>
    <p:extLst>
      <p:ext uri="{BB962C8B-B14F-4D97-AF65-F5344CB8AC3E}">
        <p14:creationId xmlns:p14="http://schemas.microsoft.com/office/powerpoint/2010/main" val="21663429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ＭＳ Ｐゴシック" charset="0"/>
                <a:cs typeface="ＭＳ Ｐゴシック" charset="0"/>
              </a:rPr>
              <a:t>The above chart compares the runtime performance of running group-by-aggregation on 10 million integer pairs on a single machine (</a:t>
            </a:r>
            <a:r>
              <a:rPr lang="en-US" sz="1200" b="0" i="0" u="none" strike="noStrike" kern="1200" dirty="0" smtClean="0">
                <a:solidFill>
                  <a:schemeClr val="tx1"/>
                </a:solidFill>
                <a:effectLst/>
                <a:latin typeface="+mn-lt"/>
                <a:ea typeface="ＭＳ Ｐゴシック" charset="0"/>
                <a:cs typeface="ＭＳ Ｐゴシック" charset="0"/>
                <a:hlinkClick r:id="rId3"/>
              </a:rPr>
              <a:t>source code</a:t>
            </a:r>
            <a:r>
              <a:rPr lang="en-US" sz="1200" b="0" i="0" kern="1200" dirty="0" smtClean="0">
                <a:solidFill>
                  <a:schemeClr val="tx1"/>
                </a:solidFill>
                <a:effectLst/>
                <a:latin typeface="+mn-lt"/>
                <a:ea typeface="ＭＳ Ｐゴシック" charset="0"/>
                <a:cs typeface="ＭＳ Ｐゴシック" charset="0"/>
              </a:rPr>
              <a:t>). Since both Scala and Python DataFrame operations are compiled into JVM bytecode for execution, there is little difference between the two languages, and both outperform the vanilla Python RDD variant by a factor of 5 and Scala RDD variant by a factor of 2.</a:t>
            </a:r>
          </a:p>
          <a:p>
            <a:endParaRPr lang="en-US" sz="1200" b="0" i="0" kern="1200" dirty="0" smtClean="0">
              <a:solidFill>
                <a:schemeClr val="tx1"/>
              </a:solidFill>
              <a:effectLst/>
              <a:latin typeface="+mn-lt"/>
              <a:ea typeface="ＭＳ Ｐゴシック" charset="0"/>
            </a:endParaRPr>
          </a:p>
          <a:p>
            <a:r>
              <a:rPr lang="en-US" sz="1200" b="0" i="0" kern="1200" dirty="0" smtClean="0">
                <a:solidFill>
                  <a:schemeClr val="tx1"/>
                </a:solidFill>
                <a:effectLst/>
                <a:latin typeface="+mn-lt"/>
                <a:ea typeface="ＭＳ Ｐゴシック" charset="0"/>
              </a:rPr>
              <a:t>Source code: https://gist.github.com/rxin/c1592c133e4bccf515dd</a:t>
            </a:r>
          </a:p>
          <a:p>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118</a:t>
            </a:fld>
            <a:endParaRPr lang="en-US"/>
          </a:p>
        </p:txBody>
      </p:sp>
    </p:spTree>
    <p:extLst>
      <p:ext uri="{BB962C8B-B14F-4D97-AF65-F5344CB8AC3E}">
        <p14:creationId xmlns:p14="http://schemas.microsoft.com/office/powerpoint/2010/main" val="389689125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119</a:t>
            </a:fld>
            <a:endParaRPr lang="en-US"/>
          </a:p>
        </p:txBody>
      </p:sp>
    </p:spTree>
    <p:extLst>
      <p:ext uri="{BB962C8B-B14F-4D97-AF65-F5344CB8AC3E}">
        <p14:creationId xmlns:p14="http://schemas.microsoft.com/office/powerpoint/2010/main" val="98781440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ＭＳ Ｐゴシック" charset="0"/>
                <a:cs typeface="ＭＳ Ｐゴシック" charset="0"/>
              </a:rPr>
              <a:t>Unlike the eagerly evaluated data frames in R and Python, </a:t>
            </a:r>
            <a:r>
              <a:rPr lang="en-US" sz="1200" b="0" i="0" kern="1200" dirty="0" err="1" smtClean="0">
                <a:solidFill>
                  <a:schemeClr val="tx1"/>
                </a:solidFill>
                <a:effectLst/>
                <a:latin typeface="+mn-lt"/>
                <a:ea typeface="ＭＳ Ｐゴシック" charset="0"/>
                <a:cs typeface="ＭＳ Ｐゴシック" charset="0"/>
              </a:rPr>
              <a:t>DataFrames</a:t>
            </a:r>
            <a:r>
              <a:rPr lang="en-US" sz="1200" b="0" i="0" kern="1200" dirty="0" smtClean="0">
                <a:solidFill>
                  <a:schemeClr val="tx1"/>
                </a:solidFill>
                <a:effectLst/>
                <a:latin typeface="+mn-lt"/>
                <a:ea typeface="ＭＳ Ｐゴシック" charset="0"/>
                <a:cs typeface="ＭＳ Ｐゴシック" charset="0"/>
              </a:rPr>
              <a:t> in Spark have their execution automatically optimized by a query optimizer. Before any computation on a DataFrame starts, the </a:t>
            </a:r>
            <a:r>
              <a:rPr lang="en-US" sz="1200" b="0" i="0" u="none" strike="noStrike" kern="1200" dirty="0" smtClean="0">
                <a:solidFill>
                  <a:schemeClr val="tx1"/>
                </a:solidFill>
                <a:effectLst/>
                <a:latin typeface="+mn-lt"/>
                <a:ea typeface="ＭＳ Ｐゴシック" charset="0"/>
                <a:cs typeface="ＭＳ Ｐゴシック" charset="0"/>
                <a:hlinkClick r:id="rId3"/>
              </a:rPr>
              <a:t>Catalyst optimizer</a:t>
            </a:r>
            <a:r>
              <a:rPr lang="en-US" sz="1200" b="0" i="0" kern="1200" dirty="0" smtClean="0">
                <a:solidFill>
                  <a:schemeClr val="tx1"/>
                </a:solidFill>
                <a:effectLst/>
                <a:latin typeface="+mn-lt"/>
                <a:ea typeface="ＭＳ Ｐゴシック" charset="0"/>
                <a:cs typeface="ＭＳ Ｐゴシック" charset="0"/>
              </a:rPr>
              <a:t> compiles the operations that were used to build the DataFrame into a physical plan for execution. Because the optimizer understands the semantics of operations and structure of the data, it can make intelligent decisions to speed up computation.</a:t>
            </a:r>
          </a:p>
          <a:p>
            <a:endParaRPr lang="en-US" sz="1200" b="0" i="0" kern="1200" dirty="0" smtClean="0">
              <a:solidFill>
                <a:schemeClr val="tx1"/>
              </a:solidFill>
              <a:effectLst/>
              <a:latin typeface="+mn-lt"/>
              <a:ea typeface="ＭＳ Ｐゴシック" charset="0"/>
              <a:cs typeface="ＭＳ Ｐゴシック" charset="0"/>
            </a:endParaRPr>
          </a:p>
          <a:p>
            <a:r>
              <a:rPr lang="en-US" sz="1200" b="0" i="0" kern="1200" dirty="0" smtClean="0">
                <a:solidFill>
                  <a:schemeClr val="tx1"/>
                </a:solidFill>
                <a:effectLst/>
                <a:latin typeface="+mn-lt"/>
                <a:ea typeface="ＭＳ Ｐゴシック" charset="0"/>
                <a:cs typeface="ＭＳ Ｐゴシック" charset="0"/>
              </a:rPr>
              <a:t>At a high level, there are two kinds of optimizations. </a:t>
            </a:r>
          </a:p>
          <a:p>
            <a:endParaRPr lang="en-US" sz="1200" b="0" i="0" kern="1200" dirty="0" smtClean="0">
              <a:solidFill>
                <a:schemeClr val="tx1"/>
              </a:solidFill>
              <a:effectLst/>
              <a:latin typeface="+mn-lt"/>
              <a:ea typeface="ＭＳ Ｐゴシック" charset="0"/>
              <a:cs typeface="ＭＳ Ｐゴシック" charset="0"/>
            </a:endParaRPr>
          </a:p>
          <a:p>
            <a:pPr marL="228600" indent="-228600">
              <a:buAutoNum type="arabicParenR"/>
            </a:pPr>
            <a:r>
              <a:rPr lang="en-US" sz="1200" b="0" i="0" kern="1200" dirty="0" smtClean="0">
                <a:solidFill>
                  <a:schemeClr val="tx1"/>
                </a:solidFill>
                <a:effectLst/>
                <a:latin typeface="+mn-lt"/>
                <a:ea typeface="ＭＳ Ｐゴシック" charset="0"/>
                <a:cs typeface="ＭＳ Ｐゴシック" charset="0"/>
              </a:rPr>
              <a:t>First, Catalyst applies logical optimizations such as predicate pushdown. The optimizer can push filter predicates down into the data source, enabling the physical execution to skip irrelevant data. In the case of Parquet files, entire blocks can be skipped and comparisons on strings can be turned into cheaper integer comparisons via dictionary encoding. In the case of relational databases, predicates are pushed down into the external databases to reduce the amount of data traffic.</a:t>
            </a:r>
          </a:p>
          <a:p>
            <a:pPr marL="228600" indent="-228600">
              <a:buAutoNum type="arabicParenR"/>
            </a:pPr>
            <a:endParaRPr lang="en-US" sz="1200" b="0" i="0" kern="1200" dirty="0" smtClean="0">
              <a:solidFill>
                <a:schemeClr val="tx1"/>
              </a:solidFill>
              <a:effectLst/>
              <a:latin typeface="+mn-lt"/>
              <a:ea typeface="ＭＳ Ｐゴシック" charset="0"/>
            </a:endParaRPr>
          </a:p>
          <a:p>
            <a:pPr marL="228600" indent="-228600">
              <a:buAutoNum type="arabicParenR"/>
            </a:pPr>
            <a:r>
              <a:rPr lang="en-US" sz="1200" b="0" i="0" kern="1200" dirty="0" smtClean="0">
                <a:solidFill>
                  <a:schemeClr val="tx1"/>
                </a:solidFill>
                <a:effectLst/>
                <a:latin typeface="+mn-lt"/>
                <a:ea typeface="ＭＳ Ｐゴシック" charset="0"/>
                <a:cs typeface="ＭＳ Ｐゴシック" charset="0"/>
              </a:rPr>
              <a:t>Second, Catalyst compiles operations into physical plans for execution and </a:t>
            </a:r>
            <a:r>
              <a:rPr lang="en-US" sz="1200" b="0" i="0" kern="1200" dirty="0" err="1" smtClean="0">
                <a:solidFill>
                  <a:schemeClr val="tx1"/>
                </a:solidFill>
                <a:effectLst/>
                <a:latin typeface="+mn-lt"/>
                <a:ea typeface="ＭＳ Ｐゴシック" charset="0"/>
                <a:cs typeface="ＭＳ Ｐゴシック" charset="0"/>
              </a:rPr>
              <a:t>generates</a:t>
            </a:r>
            <a:r>
              <a:rPr lang="en-US" sz="1200" b="0" i="0" u="none" strike="noStrike" kern="1200" dirty="0" err="1" smtClean="0">
                <a:solidFill>
                  <a:schemeClr val="tx1"/>
                </a:solidFill>
                <a:effectLst/>
                <a:latin typeface="+mn-lt"/>
                <a:ea typeface="ＭＳ Ｐゴシック" charset="0"/>
                <a:cs typeface="ＭＳ Ｐゴシック" charset="0"/>
                <a:hlinkClick r:id="rId4"/>
              </a:rPr>
              <a:t>JVM</a:t>
            </a:r>
            <a:r>
              <a:rPr lang="en-US" sz="1200" b="0" i="0" u="none" strike="noStrike" kern="1200" dirty="0" smtClean="0">
                <a:solidFill>
                  <a:schemeClr val="tx1"/>
                </a:solidFill>
                <a:effectLst/>
                <a:latin typeface="+mn-lt"/>
                <a:ea typeface="ＭＳ Ｐゴシック" charset="0"/>
                <a:cs typeface="ＭＳ Ｐゴシック" charset="0"/>
                <a:hlinkClick r:id="rId4"/>
              </a:rPr>
              <a:t> bytecode</a:t>
            </a:r>
            <a:r>
              <a:rPr lang="en-US" sz="1200" b="0" i="0" kern="1200" dirty="0" smtClean="0">
                <a:solidFill>
                  <a:schemeClr val="tx1"/>
                </a:solidFill>
                <a:effectLst/>
                <a:latin typeface="+mn-lt"/>
                <a:ea typeface="ＭＳ Ｐゴシック" charset="0"/>
                <a:cs typeface="ＭＳ Ｐゴシック" charset="0"/>
              </a:rPr>
              <a:t> for those plans that is often more optimized than hand-written code. For example, it can choose intelligently between broadcast joins and shuffle joins to reduce network traffic. It can also perform lower level optimizations such as eliminating expensive object allocations and reducing virtual function calls. As a result, we expect performance improvements for existing Spark programs when they migrate to </a:t>
            </a:r>
            <a:r>
              <a:rPr lang="en-US" sz="1200" b="0" i="0" kern="1200" dirty="0" err="1" smtClean="0">
                <a:solidFill>
                  <a:schemeClr val="tx1"/>
                </a:solidFill>
                <a:effectLst/>
                <a:latin typeface="+mn-lt"/>
                <a:ea typeface="ＭＳ Ｐゴシック" charset="0"/>
                <a:cs typeface="ＭＳ Ｐゴシック" charset="0"/>
              </a:rPr>
              <a:t>DataFrames</a:t>
            </a:r>
            <a:r>
              <a:rPr lang="en-US" sz="1200" b="0" i="0" kern="1200" dirty="0" smtClean="0">
                <a:solidFill>
                  <a:schemeClr val="tx1"/>
                </a:solidFill>
                <a:effectLst/>
                <a:latin typeface="+mn-lt"/>
                <a:ea typeface="ＭＳ Ｐゴシック" charset="0"/>
                <a:cs typeface="ＭＳ Ｐゴシック" charset="0"/>
              </a:rPr>
              <a:t>.</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120</a:t>
            </a:fld>
            <a:endParaRPr lang="en-US"/>
          </a:p>
        </p:txBody>
      </p:sp>
    </p:spTree>
    <p:extLst>
      <p:ext uri="{BB962C8B-B14F-4D97-AF65-F5344CB8AC3E}">
        <p14:creationId xmlns:p14="http://schemas.microsoft.com/office/powerpoint/2010/main" val="354754357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121</a:t>
            </a:fld>
            <a:endParaRPr lang="en-US"/>
          </a:p>
        </p:txBody>
      </p:sp>
    </p:spTree>
    <p:extLst>
      <p:ext uri="{BB962C8B-B14F-4D97-AF65-F5344CB8AC3E}">
        <p14:creationId xmlns:p14="http://schemas.microsoft.com/office/powerpoint/2010/main" val="2106452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Shape 8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59" name="Shape 8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54918850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122</a:t>
            </a:fld>
            <a:endParaRPr lang="en-US"/>
          </a:p>
        </p:txBody>
      </p:sp>
    </p:spTree>
    <p:extLst>
      <p:ext uri="{BB962C8B-B14F-4D97-AF65-F5344CB8AC3E}">
        <p14:creationId xmlns:p14="http://schemas.microsoft.com/office/powerpoint/2010/main" val="188094421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123</a:t>
            </a:fld>
            <a:endParaRPr lang="en-US"/>
          </a:p>
        </p:txBody>
      </p:sp>
    </p:spTree>
    <p:extLst>
      <p:ext uri="{BB962C8B-B14F-4D97-AF65-F5344CB8AC3E}">
        <p14:creationId xmlns:p14="http://schemas.microsoft.com/office/powerpoint/2010/main" val="207008724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124</a:t>
            </a:fld>
            <a:endParaRPr lang="en-US"/>
          </a:p>
        </p:txBody>
      </p:sp>
    </p:spTree>
    <p:extLst>
      <p:ext uri="{BB962C8B-B14F-4D97-AF65-F5344CB8AC3E}">
        <p14:creationId xmlns:p14="http://schemas.microsoft.com/office/powerpoint/2010/main" val="57374486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125</a:t>
            </a:fld>
            <a:endParaRPr lang="en-US"/>
          </a:p>
        </p:txBody>
      </p:sp>
    </p:spTree>
    <p:extLst>
      <p:ext uri="{BB962C8B-B14F-4D97-AF65-F5344CB8AC3E}">
        <p14:creationId xmlns:p14="http://schemas.microsoft.com/office/powerpoint/2010/main" val="72830379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126</a:t>
            </a:fld>
            <a:endParaRPr lang="en-US"/>
          </a:p>
        </p:txBody>
      </p:sp>
    </p:spTree>
    <p:extLst>
      <p:ext uri="{BB962C8B-B14F-4D97-AF65-F5344CB8AC3E}">
        <p14:creationId xmlns:p14="http://schemas.microsoft.com/office/powerpoint/2010/main" val="209261192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127</a:t>
            </a:fld>
            <a:endParaRPr lang="en-US"/>
          </a:p>
        </p:txBody>
      </p:sp>
    </p:spTree>
    <p:extLst>
      <p:ext uri="{BB962C8B-B14F-4D97-AF65-F5344CB8AC3E}">
        <p14:creationId xmlns:p14="http://schemas.microsoft.com/office/powerpoint/2010/main" val="118895336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ＭＳ Ｐゴシック" charset="0"/>
                <a:cs typeface="ＭＳ Ｐゴシック" charset="0"/>
              </a:rPr>
              <a:t>https://databricks.com/blog/2015/04/13/deep-dive-into-spark-sqls-catalyst-optimizer.html</a:t>
            </a:r>
          </a:p>
          <a:p>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128</a:t>
            </a:fld>
            <a:endParaRPr lang="en-US"/>
          </a:p>
        </p:txBody>
      </p:sp>
    </p:spTree>
    <p:extLst>
      <p:ext uri="{BB962C8B-B14F-4D97-AF65-F5344CB8AC3E}">
        <p14:creationId xmlns:p14="http://schemas.microsoft.com/office/powerpoint/2010/main" val="10713504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ＭＳ Ｐゴシック" charset="0"/>
                <a:cs typeface="ＭＳ Ｐゴシック" charset="0"/>
              </a:rPr>
              <a:t>Can you also please repeat what are the ~3 fundamental transformations that you use when processing the DAG of DFs?“</a:t>
            </a:r>
          </a:p>
          <a:p>
            <a:endParaRPr lang="en-US" sz="1200" b="0" i="0" kern="1200" dirty="0" smtClean="0">
              <a:solidFill>
                <a:schemeClr val="tx1"/>
              </a:solidFill>
              <a:effectLst/>
              <a:latin typeface="+mn-lt"/>
              <a:ea typeface="ＭＳ Ｐゴシック" charset="0"/>
            </a:endParaRPr>
          </a:p>
          <a:p>
            <a:r>
              <a:rPr lang="en-US" sz="1200" b="0" i="0" kern="1200" dirty="0" smtClean="0">
                <a:solidFill>
                  <a:schemeClr val="tx1"/>
                </a:solidFill>
                <a:effectLst/>
                <a:latin typeface="+mn-lt"/>
                <a:ea typeface="ＭＳ Ｐゴシック" charset="0"/>
                <a:cs typeface="ＭＳ Ｐゴシック" charset="0"/>
              </a:rPr>
              <a:t>Note that Spark </a:t>
            </a:r>
            <a:r>
              <a:rPr lang="en-US" sz="1200" b="0" i="0" kern="1200" dirty="0" err="1" smtClean="0">
                <a:solidFill>
                  <a:schemeClr val="tx1"/>
                </a:solidFill>
                <a:effectLst/>
                <a:latin typeface="+mn-lt"/>
                <a:ea typeface="ＭＳ Ｐゴシック" charset="0"/>
                <a:cs typeface="ＭＳ Ｐゴシック" charset="0"/>
              </a:rPr>
              <a:t>conf</a:t>
            </a:r>
            <a:r>
              <a:rPr lang="en-US" sz="1200" b="0" i="0" kern="1200" dirty="0" smtClean="0">
                <a:solidFill>
                  <a:schemeClr val="tx1"/>
                </a:solidFill>
                <a:effectLst/>
                <a:latin typeface="+mn-lt"/>
                <a:ea typeface="ＭＳ Ｐゴシック" charset="0"/>
                <a:cs typeface="ＭＳ Ｐゴシック" charset="0"/>
              </a:rPr>
              <a:t> can't be altered, but </a:t>
            </a:r>
            <a:r>
              <a:rPr lang="en-US" sz="1200" b="0" i="0" kern="1200" dirty="0" err="1" smtClean="0">
                <a:solidFill>
                  <a:schemeClr val="tx1"/>
                </a:solidFill>
                <a:effectLst/>
                <a:latin typeface="+mn-lt"/>
                <a:ea typeface="ＭＳ Ｐゴシック" charset="0"/>
                <a:cs typeface="ＭＳ Ｐゴシック" charset="0"/>
              </a:rPr>
              <a:t>sql</a:t>
            </a:r>
            <a:r>
              <a:rPr lang="en-US" sz="1200" b="0" i="0" kern="1200" dirty="0" smtClean="0">
                <a:solidFill>
                  <a:schemeClr val="tx1"/>
                </a:solidFill>
                <a:effectLst/>
                <a:latin typeface="+mn-lt"/>
                <a:ea typeface="ＭＳ Ｐゴシック" charset="0"/>
                <a:cs typeface="ＭＳ Ｐゴシック" charset="0"/>
              </a:rPr>
              <a:t> </a:t>
            </a:r>
            <a:r>
              <a:rPr lang="en-US" sz="1200" b="0" i="0" kern="1200" dirty="0" err="1" smtClean="0">
                <a:solidFill>
                  <a:schemeClr val="tx1"/>
                </a:solidFill>
                <a:effectLst/>
                <a:latin typeface="+mn-lt"/>
                <a:ea typeface="ＭＳ Ｐゴシック" charset="0"/>
                <a:cs typeface="ＭＳ Ｐゴシック" charset="0"/>
              </a:rPr>
              <a:t>config</a:t>
            </a:r>
            <a:r>
              <a:rPr lang="en-US" sz="1200" b="0" i="0" kern="1200" dirty="0" smtClean="0">
                <a:solidFill>
                  <a:schemeClr val="tx1"/>
                </a:solidFill>
                <a:effectLst/>
                <a:latin typeface="+mn-lt"/>
                <a:ea typeface="ＭＳ Ｐゴシック" charset="0"/>
                <a:cs typeface="ＭＳ Ｐゴシック" charset="0"/>
              </a:rPr>
              <a:t> can.</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129</a:t>
            </a:fld>
            <a:endParaRPr lang="en-US"/>
          </a:p>
        </p:txBody>
      </p:sp>
    </p:spTree>
    <p:extLst>
      <p:ext uri="{BB962C8B-B14F-4D97-AF65-F5344CB8AC3E}">
        <p14:creationId xmlns:p14="http://schemas.microsoft.com/office/powerpoint/2010/main" val="9124382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130</a:t>
            </a:fld>
            <a:endParaRPr lang="en-US"/>
          </a:p>
        </p:txBody>
      </p:sp>
    </p:spTree>
    <p:extLst>
      <p:ext uri="{BB962C8B-B14F-4D97-AF65-F5344CB8AC3E}">
        <p14:creationId xmlns:p14="http://schemas.microsoft.com/office/powerpoint/2010/main" val="40383660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131</a:t>
            </a:fld>
            <a:endParaRPr lang="en-US"/>
          </a:p>
        </p:txBody>
      </p:sp>
    </p:spTree>
    <p:extLst>
      <p:ext uri="{BB962C8B-B14F-4D97-AF65-F5344CB8AC3E}">
        <p14:creationId xmlns:p14="http://schemas.microsoft.com/office/powerpoint/2010/main" val="1233512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p:cNvSpPr>
          <p:nvPr>
            <p:ph type="sldImg"/>
          </p:nvPr>
        </p:nvSpPr>
        <p:spPr>
          <a:xfrm>
            <a:off x="685800" y="1143000"/>
            <a:ext cx="5486400" cy="3086100"/>
          </a:xfrm>
          <a:ln/>
        </p:spPr>
      </p:sp>
      <p:sp>
        <p:nvSpPr>
          <p:cNvPr id="71682" name="Notes Placeholder 2"/>
          <p:cNvSpPr>
            <a:spLocks noGrp="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smtClean="0">
                <a:latin typeface="Arial" charset="0"/>
                <a:ea typeface="ＭＳ Ｐゴシック" charset="0"/>
                <a:cs typeface="ＭＳ Ｐゴシック" charset="0"/>
              </a:rPr>
              <a:t>Top: Each </a:t>
            </a:r>
            <a:r>
              <a:rPr lang="en-US" dirty="0">
                <a:latin typeface="Arial" charset="0"/>
                <a:ea typeface="ＭＳ Ｐゴシック" charset="0"/>
                <a:cs typeface="ＭＳ Ｐゴシック" charset="0"/>
              </a:rPr>
              <a:t>iteration is, for example, a </a:t>
            </a:r>
            <a:r>
              <a:rPr lang="en-US" dirty="0" err="1">
                <a:latin typeface="Arial" charset="0"/>
                <a:ea typeface="ＭＳ Ｐゴシック" charset="0"/>
                <a:cs typeface="ＭＳ Ｐゴシック" charset="0"/>
              </a:rPr>
              <a:t>MapReduce</a:t>
            </a:r>
            <a:r>
              <a:rPr lang="en-US" dirty="0">
                <a:latin typeface="Arial" charset="0"/>
                <a:ea typeface="ＭＳ Ｐゴシック" charset="0"/>
                <a:cs typeface="ＭＳ Ｐゴシック" charset="0"/>
              </a:rPr>
              <a:t> </a:t>
            </a:r>
            <a:r>
              <a:rPr lang="en-US" dirty="0" smtClean="0">
                <a:latin typeface="Arial" charset="0"/>
                <a:ea typeface="ＭＳ Ｐゴシック" charset="0"/>
                <a:cs typeface="ＭＳ Ｐゴシック" charset="0"/>
              </a:rPr>
              <a:t>job.</a:t>
            </a:r>
          </a:p>
          <a:p>
            <a:r>
              <a:rPr lang="en-US" dirty="0" smtClean="0">
                <a:latin typeface="Arial" charset="0"/>
                <a:ea typeface="ＭＳ Ｐゴシック" charset="0"/>
                <a:cs typeface="ＭＳ Ｐゴシック" charset="0"/>
              </a:rPr>
              <a:t>Bottom:</a:t>
            </a:r>
            <a:r>
              <a:rPr lang="en-US" baseline="0" dirty="0" smtClean="0">
                <a:latin typeface="Arial" charset="0"/>
                <a:ea typeface="ＭＳ Ｐゴシック" charset="0"/>
                <a:cs typeface="ＭＳ Ｐゴシック" charset="0"/>
              </a:rPr>
              <a:t> If you want to run multiple queries, each one is a read</a:t>
            </a:r>
            <a:endParaRPr lang="en-US" dirty="0">
              <a:latin typeface="Arial" charset="0"/>
              <a:ea typeface="ＭＳ Ｐゴシック" charset="0"/>
              <a:cs typeface="ＭＳ Ｐゴシック" charset="0"/>
            </a:endParaRPr>
          </a:p>
        </p:txBody>
      </p:sp>
      <p:sp>
        <p:nvSpPr>
          <p:cNvPr id="71683" name="Slide Number Placeholder 3"/>
          <p:cNvSpPr>
            <a:spLocks noGrp="1"/>
          </p:cNvSpPr>
          <p:nvPr>
            <p:ph type="sldNum" sz="quarter" idx="4294967295"/>
          </p:nvPr>
        </p:nvSpPr>
        <p:spPr bwMode="auto">
          <a:xfrm>
            <a:off x="3884839" y="8685611"/>
            <a:ext cx="2972027" cy="456406"/>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fld id="{4453A447-CD3B-0748-9662-C44461DF0B64}" type="slidenum">
              <a:rPr lang="en-US" sz="1200">
                <a:latin typeface="Arial" charset="0"/>
                <a:cs typeface="Arial" charset="0"/>
              </a:rPr>
              <a:pPr eaLnBrk="1" hangingPunct="1"/>
              <a:t>15</a:t>
            </a:fld>
            <a:endParaRPr lang="en-US" sz="1200">
              <a:latin typeface="Arial" charset="0"/>
              <a:cs typeface="Arial" charset="0"/>
            </a:endParaRPr>
          </a:p>
        </p:txBody>
      </p:sp>
    </p:spTree>
    <p:extLst>
      <p:ext uri="{BB962C8B-B14F-4D97-AF65-F5344CB8AC3E}">
        <p14:creationId xmlns:p14="http://schemas.microsoft.com/office/powerpoint/2010/main" val="111951772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132</a:t>
            </a:fld>
            <a:endParaRPr lang="en-US"/>
          </a:p>
        </p:txBody>
      </p:sp>
    </p:spTree>
    <p:extLst>
      <p:ext uri="{BB962C8B-B14F-4D97-AF65-F5344CB8AC3E}">
        <p14:creationId xmlns:p14="http://schemas.microsoft.com/office/powerpoint/2010/main" val="198531276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133</a:t>
            </a:fld>
            <a:endParaRPr lang="en-US"/>
          </a:p>
        </p:txBody>
      </p:sp>
    </p:spTree>
    <p:extLst>
      <p:ext uri="{BB962C8B-B14F-4D97-AF65-F5344CB8AC3E}">
        <p14:creationId xmlns:p14="http://schemas.microsoft.com/office/powerpoint/2010/main" val="169818430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134</a:t>
            </a:fld>
            <a:endParaRPr lang="en-US"/>
          </a:p>
        </p:txBody>
      </p:sp>
    </p:spTree>
    <p:extLst>
      <p:ext uri="{BB962C8B-B14F-4D97-AF65-F5344CB8AC3E}">
        <p14:creationId xmlns:p14="http://schemas.microsoft.com/office/powerpoint/2010/main" val="132589508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135</a:t>
            </a:fld>
            <a:endParaRPr lang="en-US"/>
          </a:p>
        </p:txBody>
      </p:sp>
    </p:spTree>
    <p:extLst>
      <p:ext uri="{BB962C8B-B14F-4D97-AF65-F5344CB8AC3E}">
        <p14:creationId xmlns:p14="http://schemas.microsoft.com/office/powerpoint/2010/main" val="202835551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136</a:t>
            </a:fld>
            <a:endParaRPr lang="en-US"/>
          </a:p>
        </p:txBody>
      </p:sp>
    </p:spTree>
    <p:extLst>
      <p:ext uri="{BB962C8B-B14F-4D97-AF65-F5344CB8AC3E}">
        <p14:creationId xmlns:p14="http://schemas.microsoft.com/office/powerpoint/2010/main" val="141574493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DAG Scheduler only understands narrow vs. wide dependencies… so shuffle stage boundaries…</a:t>
            </a:r>
          </a:p>
          <a:p>
            <a:endParaRPr lang="en-US" dirty="0" smtClean="0"/>
          </a:p>
          <a:p>
            <a:r>
              <a:rPr lang="en-US" dirty="0" smtClean="0"/>
              <a:t>The DAG Scheduler splits the graph into</a:t>
            </a:r>
            <a:r>
              <a:rPr lang="en-US" baseline="0" dirty="0" smtClean="0"/>
              <a:t> multiple stages. Stage boundaries are wide dependencies (so operations that you cannot pipeline). </a:t>
            </a:r>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137</a:t>
            </a:fld>
            <a:endParaRPr lang="en-US"/>
          </a:p>
        </p:txBody>
      </p:sp>
    </p:spTree>
    <p:extLst>
      <p:ext uri="{BB962C8B-B14F-4D97-AF65-F5344CB8AC3E}">
        <p14:creationId xmlns:p14="http://schemas.microsoft.com/office/powerpoint/2010/main" val="192360350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thing users ask us a lot is</a:t>
            </a:r>
            <a:r>
              <a:rPr lang="en-US" baseline="0" dirty="0" smtClean="0"/>
              <a:t> “If I wrote Spark program, it’ll compile down to some execution terminology like stages and tasks but how does that execution stuff that I see in the Spark UI get derived from the application code that I wrote?”</a:t>
            </a:r>
          </a:p>
          <a:p>
            <a:endParaRPr lang="en-US" baseline="0" dirty="0" smtClean="0"/>
          </a:p>
          <a:p>
            <a:r>
              <a:rPr lang="en-US" baseline="0" dirty="0" smtClean="0"/>
              <a:t>So answering this will be our big focus for the next 30 minutes.</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138</a:t>
            </a:fld>
            <a:endParaRPr lang="en-US"/>
          </a:p>
        </p:txBody>
      </p:sp>
    </p:spTree>
    <p:extLst>
      <p:ext uri="{BB962C8B-B14F-4D97-AF65-F5344CB8AC3E}">
        <p14:creationId xmlns:p14="http://schemas.microsoft.com/office/powerpoint/2010/main" val="259438728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smtClean="0">
                <a:solidFill>
                  <a:schemeClr val="tx1"/>
                </a:solidFill>
                <a:effectLst/>
                <a:latin typeface="+mn-lt"/>
                <a:ea typeface="+mn-ea"/>
                <a:cs typeface="+mn-cs"/>
              </a:rPr>
              <a:t>Q) Does every Action in Spark result in exactly one Job being run in the execution environment?</a:t>
            </a:r>
          </a:p>
          <a:p>
            <a:r>
              <a:rPr lang="en-US" sz="1000" b="0" i="0" kern="1200" dirty="0" smtClean="0">
                <a:solidFill>
                  <a:schemeClr val="tx1"/>
                </a:solidFill>
                <a:effectLst/>
                <a:latin typeface="+mn-lt"/>
                <a:ea typeface="+mn-ea"/>
                <a:cs typeface="+mn-cs"/>
              </a:rPr>
              <a:t>No.</a:t>
            </a:r>
          </a:p>
          <a:p>
            <a:endParaRPr lang="en-US" sz="1000" b="0" i="0" kern="1200" dirty="0" smtClean="0">
              <a:solidFill>
                <a:schemeClr val="tx1"/>
              </a:solidFill>
              <a:effectLst/>
              <a:latin typeface="+mn-lt"/>
              <a:ea typeface="+mn-ea"/>
              <a:cs typeface="+mn-cs"/>
            </a:endParaRPr>
          </a:p>
          <a:p>
            <a:r>
              <a:rPr lang="en-US" sz="1000" b="0" i="0" kern="1200" dirty="0" smtClean="0">
                <a:solidFill>
                  <a:schemeClr val="tx1"/>
                </a:solidFill>
                <a:effectLst/>
                <a:latin typeface="+mn-lt"/>
                <a:ea typeface="+mn-ea"/>
                <a:cs typeface="+mn-cs"/>
              </a:rPr>
              <a:t>Q)</a:t>
            </a:r>
            <a:r>
              <a:rPr lang="en-US" sz="1000" b="0" i="0" kern="1200" baseline="0" dirty="0" smtClean="0">
                <a:solidFill>
                  <a:schemeClr val="tx1"/>
                </a:solidFill>
                <a:effectLst/>
                <a:latin typeface="+mn-lt"/>
                <a:ea typeface="+mn-ea"/>
                <a:cs typeface="+mn-cs"/>
              </a:rPr>
              <a:t> </a:t>
            </a:r>
            <a:r>
              <a:rPr lang="en-US" sz="1000" b="0" i="0" kern="1200" dirty="0" smtClean="0">
                <a:solidFill>
                  <a:schemeClr val="tx1"/>
                </a:solidFill>
                <a:effectLst/>
                <a:latin typeface="+mn-lt"/>
                <a:ea typeface="+mn-ea"/>
                <a:cs typeface="+mn-cs"/>
              </a:rPr>
              <a:t>Can a Action sometimes result in multiple Jobs being run? When? Why? Is this determined by the complexity of the DAG above the RDD on which I called Action or something else?</a:t>
            </a:r>
          </a:p>
          <a:p>
            <a:r>
              <a:rPr lang="en-US" sz="1000" b="0" i="0" kern="1200" dirty="0" smtClean="0">
                <a:solidFill>
                  <a:schemeClr val="tx1"/>
                </a:solidFill>
                <a:effectLst/>
                <a:latin typeface="+mn-lt"/>
                <a:ea typeface="+mn-ea"/>
                <a:cs typeface="+mn-cs"/>
              </a:rPr>
              <a:t>Yes. For example, take can fire multiple jobs. It tries to fetch data from the 1st partition with a job, and if it doesn't have enough data, it fetches from more partitions.</a:t>
            </a:r>
          </a:p>
          <a:p>
            <a:endParaRPr lang="en-US" sz="1000" dirty="0"/>
          </a:p>
        </p:txBody>
      </p:sp>
      <p:sp>
        <p:nvSpPr>
          <p:cNvPr id="4" name="Slide Number Placeholder 3"/>
          <p:cNvSpPr>
            <a:spLocks noGrp="1"/>
          </p:cNvSpPr>
          <p:nvPr>
            <p:ph type="sldNum" sz="quarter" idx="10"/>
          </p:nvPr>
        </p:nvSpPr>
        <p:spPr/>
        <p:txBody>
          <a:bodyPr/>
          <a:lstStyle/>
          <a:p>
            <a:fld id="{6ABF7D8C-7970-48FE-9283-7C11973B602A}" type="slidenum">
              <a:rPr lang="en-US" smtClean="0"/>
              <a:t>139</a:t>
            </a:fld>
            <a:endParaRPr lang="en-US"/>
          </a:p>
        </p:txBody>
      </p:sp>
    </p:spTree>
    <p:extLst>
      <p:ext uri="{BB962C8B-B14F-4D97-AF65-F5344CB8AC3E}">
        <p14:creationId xmlns:p14="http://schemas.microsoft.com/office/powerpoint/2010/main" val="24373592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Q) Does every Action in Spark result in exactly one Job being run in the execution environment?</a:t>
            </a:r>
          </a:p>
          <a:p>
            <a:r>
              <a:rPr lang="en-US" sz="1200" b="0" i="0" kern="1200" dirty="0" smtClean="0">
                <a:solidFill>
                  <a:schemeClr val="tx1"/>
                </a:solidFill>
                <a:effectLst/>
                <a:latin typeface="+mn-lt"/>
                <a:ea typeface="+mn-ea"/>
                <a:cs typeface="+mn-cs"/>
              </a:rPr>
              <a:t>No.</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Q)</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Can a Action sometimes result in multiple Jobs being run? When? Why? Is this determined by the complexity of the DAG above the RDD on which I called Action or something else?</a:t>
            </a:r>
          </a:p>
          <a:p>
            <a:r>
              <a:rPr lang="en-US" sz="1200" b="0" i="0" kern="1200" dirty="0" smtClean="0">
                <a:solidFill>
                  <a:schemeClr val="tx1"/>
                </a:solidFill>
                <a:effectLst/>
                <a:latin typeface="+mn-lt"/>
                <a:ea typeface="+mn-ea"/>
                <a:cs typeface="+mn-cs"/>
              </a:rPr>
              <a:t>Yes. For example, take can fire multiple jobs. It tries to fetch data from the 1st partition with a job, and if it doesn't have enough data, it fetches from more partitions.</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Q)</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On a different note, inside of a job, is it true that sometimes stages run in serial, one after another... and other times 2 stages can run in parallel?</a:t>
            </a:r>
          </a:p>
          <a:p>
            <a:r>
              <a:rPr lang="en-US" sz="1200" b="0" i="0" kern="1200" dirty="0" smtClean="0">
                <a:solidFill>
                  <a:schemeClr val="tx1"/>
                </a:solidFill>
                <a:effectLst/>
                <a:latin typeface="+mn-lt"/>
                <a:ea typeface="+mn-ea"/>
                <a:cs typeface="+mn-cs"/>
              </a:rPr>
              <a:t>Yes. For example a join. The two input stages can run in parallel.</a:t>
            </a:r>
          </a:p>
          <a:p>
            <a:r>
              <a:rPr lang="en-US" dirty="0" smtClean="0"/>
              <a:t/>
            </a:r>
            <a:br>
              <a:rPr lang="en-US" dirty="0" smtClean="0"/>
            </a:br>
            <a:endParaRPr lang="en-US" dirty="0" smtClean="0"/>
          </a:p>
          <a:p>
            <a:endParaRPr lang="en-US" sz="1200" b="0" i="0" kern="1200" dirty="0" smtClean="0">
              <a:solidFill>
                <a:schemeClr val="tx1"/>
              </a:solidFill>
              <a:effectLst/>
              <a:latin typeface="+mn-lt"/>
              <a:ea typeface="+mn-ea"/>
              <a:cs typeface="+mn-cs"/>
            </a:endParaRPr>
          </a:p>
          <a:p>
            <a:endParaRPr lang="en-US" i="1" dirty="0" smtClean="0">
              <a:latin typeface="Source Sans Pro "/>
              <a:cs typeface="Source Sans Pro "/>
            </a:endParaRPr>
          </a:p>
          <a:p>
            <a:endParaRPr lang="en-US" i="1" dirty="0" smtClean="0">
              <a:latin typeface="Source Sans Pro "/>
              <a:cs typeface="Source Sans Pro "/>
            </a:endParaRPr>
          </a:p>
          <a:p>
            <a:r>
              <a:rPr lang="en-US" i="1" dirty="0" smtClean="0">
                <a:latin typeface="Source Sans Pro "/>
                <a:cs typeface="Source Sans Pro "/>
              </a:rPr>
              <a:t>Jobs</a:t>
            </a:r>
            <a:r>
              <a:rPr lang="en-US" dirty="0" smtClean="0"/>
              <a:t>: Work required to compute RDD in </a:t>
            </a:r>
            <a:r>
              <a:rPr lang="en-US" dirty="0" err="1" smtClean="0"/>
              <a:t>runJob</a:t>
            </a:r>
            <a:r>
              <a:rPr lang="en-US" dirty="0" smtClean="0"/>
              <a:t>.</a:t>
            </a:r>
          </a:p>
          <a:p>
            <a:endParaRPr lang="en-US" i="1" dirty="0" smtClean="0">
              <a:latin typeface="Source Sans Pro "/>
              <a:cs typeface="Source Sans Pro "/>
            </a:endParaRPr>
          </a:p>
          <a:p>
            <a:r>
              <a:rPr lang="en-US" i="1" dirty="0" smtClean="0">
                <a:latin typeface="Source Sans Pro "/>
                <a:cs typeface="Source Sans Pro "/>
              </a:rPr>
              <a:t>Stages</a:t>
            </a:r>
            <a:r>
              <a:rPr lang="en-US" dirty="0" smtClean="0"/>
              <a:t>: A wave of work within a job, corresponding to one or more pipelined RDD’s.</a:t>
            </a:r>
          </a:p>
          <a:p>
            <a:endParaRPr lang="en-US" i="1" dirty="0" smtClean="0">
              <a:latin typeface="Source Sans Pro "/>
              <a:cs typeface="Source Sans Pro "/>
            </a:endParaRPr>
          </a:p>
          <a:p>
            <a:r>
              <a:rPr lang="en-US" i="1" dirty="0" smtClean="0">
                <a:latin typeface="Source Sans Pro "/>
                <a:cs typeface="Source Sans Pro "/>
              </a:rPr>
              <a:t>Tasks</a:t>
            </a:r>
            <a:r>
              <a:rPr lang="en-US" b="1" i="1" dirty="0" smtClean="0"/>
              <a:t>: </a:t>
            </a:r>
            <a:r>
              <a:rPr lang="en-US" b="1" dirty="0" smtClean="0"/>
              <a:t>A unit of work within a stage, corresponding to one RDD partition.</a:t>
            </a:r>
          </a:p>
          <a:p>
            <a:endParaRPr lang="en-US" b="1" i="1" dirty="0" smtClean="0"/>
          </a:p>
          <a:p>
            <a:r>
              <a:rPr lang="en-US" i="1" dirty="0" smtClean="0">
                <a:latin typeface="Source Sans Pro"/>
                <a:cs typeface="Source Sans Pro"/>
              </a:rPr>
              <a:t>Shuffle: </a:t>
            </a:r>
            <a:r>
              <a:rPr lang="en-US" b="1" dirty="0" smtClean="0"/>
              <a:t>The transfer of data between stages.</a:t>
            </a:r>
            <a:endParaRPr lang="en-US" i="1" dirty="0" smtClean="0">
              <a:latin typeface="Source Sans Pro"/>
              <a:cs typeface="Source Sans Pro"/>
            </a:endParaRPr>
          </a:p>
          <a:p>
            <a:endParaRPr lang="en-US" dirty="0" smtClean="0"/>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stage corresponds to a collection </a:t>
            </a:r>
            <a:r>
              <a:rPr lang="en-US" sz="1200" b="0" i="0" kern="1200" dirty="0" err="1" smtClean="0">
                <a:solidFill>
                  <a:schemeClr val="tx1"/>
                </a:solidFill>
                <a:effectLst/>
                <a:latin typeface="+mn-lt"/>
                <a:ea typeface="+mn-ea"/>
                <a:cs typeface="+mn-cs"/>
              </a:rPr>
              <a:t>of</a:t>
            </a:r>
            <a:r>
              <a:rPr lang="en-US" sz="1200" b="0" i="1" kern="1200" dirty="0" err="1" smtClean="0">
                <a:solidFill>
                  <a:schemeClr val="tx1"/>
                </a:solidFill>
                <a:effectLst/>
                <a:latin typeface="+mn-lt"/>
                <a:ea typeface="+mn-ea"/>
                <a:cs typeface="+mn-cs"/>
              </a:rPr>
              <a:t>tasks</a:t>
            </a:r>
            <a:r>
              <a:rPr lang="en-US" sz="1200" b="0" i="0" kern="1200" dirty="0" smtClean="0">
                <a:solidFill>
                  <a:schemeClr val="tx1"/>
                </a:solidFill>
                <a:effectLst/>
                <a:latin typeface="+mn-lt"/>
                <a:ea typeface="+mn-ea"/>
                <a:cs typeface="+mn-cs"/>
              </a:rPr>
              <a:t> that all execute the same code, each on a different subset of the data. Each stage contains a sequence of transformations that can be completed without </a:t>
            </a:r>
            <a:r>
              <a:rPr lang="en-US" sz="1200" b="0" i="1" kern="1200" dirty="0" smtClean="0">
                <a:solidFill>
                  <a:schemeClr val="tx1"/>
                </a:solidFill>
                <a:effectLst/>
                <a:latin typeface="+mn-lt"/>
                <a:ea typeface="+mn-ea"/>
                <a:cs typeface="+mn-cs"/>
              </a:rPr>
              <a:t>shuffling</a:t>
            </a:r>
            <a:r>
              <a:rPr lang="en-US" sz="1200" b="0" i="0" kern="1200" dirty="0" smtClean="0">
                <a:solidFill>
                  <a:schemeClr val="tx1"/>
                </a:solidFill>
                <a:effectLst/>
                <a:latin typeface="+mn-lt"/>
                <a:ea typeface="+mn-ea"/>
                <a:cs typeface="+mn-cs"/>
              </a:rPr>
              <a:t> the full data.</a:t>
            </a:r>
          </a:p>
          <a:p>
            <a:endParaRPr lang="en-US" dirty="0" smtClean="0"/>
          </a:p>
          <a:p>
            <a:endParaRPr lang="en-US" dirty="0" smtClean="0"/>
          </a:p>
          <a:p>
            <a:r>
              <a:rPr lang="en-US" dirty="0" smtClean="0"/>
              <a:t>The set of stages produced for a particular action is termed a  job . In each case when we invoke actions such as  count , we are creating a job composed of one or more stages.</a:t>
            </a:r>
          </a:p>
          <a:p>
            <a:endParaRPr lang="en-US" dirty="0" smtClean="0"/>
          </a:p>
          <a:p>
            <a:r>
              <a:rPr lang="en-US" dirty="0" smtClean="0"/>
              <a:t>Once the stage graph is defined, tasks are created and dispatched to an internal scheduler</a:t>
            </a:r>
          </a:p>
          <a:p>
            <a:r>
              <a:rPr lang="en-US" dirty="0" smtClean="0"/>
              <a:t>which varies depending on the deployment mode being used. Stages in the physical plan</a:t>
            </a:r>
          </a:p>
          <a:p>
            <a:r>
              <a:rPr lang="en-US" dirty="0" smtClean="0"/>
              <a:t>can depend on each other, based on the RDD lineage, so they will be executed in a</a:t>
            </a:r>
          </a:p>
          <a:p>
            <a:r>
              <a:rPr lang="en-US" dirty="0" smtClean="0"/>
              <a:t>specific order. For instance a stage that outputs shuffle data most occur before one that</a:t>
            </a:r>
          </a:p>
          <a:p>
            <a:r>
              <a:rPr lang="en-US" dirty="0" smtClean="0"/>
              <a:t>relies on that data being present.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140</a:t>
            </a:fld>
            <a:endParaRPr lang="en-US"/>
          </a:p>
        </p:txBody>
      </p:sp>
    </p:spTree>
    <p:extLst>
      <p:ext uri="{BB962C8B-B14F-4D97-AF65-F5344CB8AC3E}">
        <p14:creationId xmlns:p14="http://schemas.microsoft.com/office/powerpoint/2010/main" val="415053914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program will</a:t>
            </a:r>
            <a:r>
              <a:rPr lang="en-US" baseline="0" dirty="0" smtClean="0"/>
              <a:t> become the basis of our next slides.</a:t>
            </a:r>
          </a:p>
          <a:p>
            <a:endParaRPr lang="en-US" baseline="0" dirty="0" smtClean="0"/>
          </a:p>
          <a:p>
            <a:r>
              <a:rPr lang="en-US" baseline="0" dirty="0" smtClean="0"/>
              <a:t>There’s an input file that has a bunch of log messages with level of severity and a message. Notice that the 3</a:t>
            </a:r>
            <a:r>
              <a:rPr lang="en-US" baseline="30000" dirty="0" smtClean="0"/>
              <a:t>rd</a:t>
            </a:r>
            <a:r>
              <a:rPr lang="en-US" baseline="0" dirty="0" smtClean="0"/>
              <a:t> line is empty.</a:t>
            </a:r>
          </a:p>
          <a:p>
            <a:endParaRPr lang="en-US" baseline="0" dirty="0" smtClean="0"/>
          </a:p>
          <a:p>
            <a:r>
              <a:rPr lang="en-US" baseline="0" dirty="0" err="1" smtClean="0"/>
              <a:t>sc.textFile</a:t>
            </a:r>
            <a:r>
              <a:rPr lang="en-US" baseline="0" dirty="0" smtClean="0"/>
              <a:t>() is a way to read via the Hadoop input format. So this could be a big file in HDFS or S3.</a:t>
            </a:r>
          </a:p>
          <a:p>
            <a:endParaRPr lang="en-US" baseline="0" dirty="0" smtClean="0"/>
          </a:p>
          <a:p>
            <a:r>
              <a:rPr lang="en-US" baseline="0" dirty="0" smtClean="0"/>
              <a:t>Goal: We want to do a count for each of the different types of severity levels. So how many INFO vs WARN?</a:t>
            </a:r>
          </a:p>
          <a:p>
            <a:endParaRPr lang="en-US" baseline="0" dirty="0" smtClean="0"/>
          </a:p>
          <a:p>
            <a:r>
              <a:rPr lang="en-US" baseline="0" dirty="0" smtClean="0"/>
              <a:t>First tokenize the RDD that splits each entry into individual words, then does a filter (so if there’s an empty line, we get rid of it).</a:t>
            </a:r>
          </a:p>
          <a:p>
            <a:endParaRPr lang="en-US" baseline="0" dirty="0" smtClean="0"/>
          </a:p>
          <a:p>
            <a:r>
              <a:rPr lang="en-US" baseline="0" dirty="0" smtClean="0"/>
              <a:t>Then we make an RDD called counts that takes the tokenized RDD and runs map again to emit a count of 1 for each first element, then </a:t>
            </a:r>
            <a:r>
              <a:rPr lang="en-US" baseline="0" dirty="0" err="1" smtClean="0"/>
              <a:t>reduceByKey</a:t>
            </a:r>
            <a:r>
              <a:rPr lang="en-US" baseline="0" dirty="0" smtClean="0"/>
              <a:t> b/c we now have a key/value RDD and we want to add up each of the corresponding counts. Globally this will do a reduce for exactly how many total INFO or WARNs there are.</a:t>
            </a:r>
          </a:p>
          <a:p>
            <a:endParaRPr lang="en-US" baseline="0" dirty="0" smtClean="0"/>
          </a:p>
          <a:p>
            <a:r>
              <a:rPr lang="en-US" baseline="0" dirty="0" smtClean="0"/>
              <a:t>So the question now is “How does Spark interpret this?” “What is the underlying execution engine do with this? And how is this viewed in terms of the internal details of Spark?”</a:t>
            </a:r>
          </a:p>
          <a:p>
            <a:endParaRPr lang="en-US" baseline="0" dirty="0" smtClean="0"/>
          </a:p>
          <a:p>
            <a:r>
              <a:rPr lang="en-US" baseline="0" dirty="0" smtClean="0"/>
              <a:t>So to show that, I’m going to do a few things. First, *click*</a:t>
            </a:r>
          </a:p>
        </p:txBody>
      </p:sp>
      <p:sp>
        <p:nvSpPr>
          <p:cNvPr id="4" name="Slide Number Placeholder 3"/>
          <p:cNvSpPr>
            <a:spLocks noGrp="1"/>
          </p:cNvSpPr>
          <p:nvPr>
            <p:ph type="sldNum" sz="quarter" idx="10"/>
          </p:nvPr>
        </p:nvSpPr>
        <p:spPr/>
        <p:txBody>
          <a:bodyPr/>
          <a:lstStyle/>
          <a:p>
            <a:fld id="{6ABF7D8C-7970-48FE-9283-7C11973B602A}" type="slidenum">
              <a:rPr lang="en-US" smtClean="0"/>
              <a:t>141</a:t>
            </a:fld>
            <a:endParaRPr lang="en-US"/>
          </a:p>
        </p:txBody>
      </p:sp>
    </p:spTree>
    <p:extLst>
      <p:ext uri="{BB962C8B-B14F-4D97-AF65-F5344CB8AC3E}">
        <p14:creationId xmlns:p14="http://schemas.microsoft.com/office/powerpoint/2010/main" val="38961461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p:cNvSpPr>
          <p:nvPr>
            <p:ph type="sldImg"/>
          </p:nvPr>
        </p:nvSpPr>
        <p:spPr>
          <a:xfrm>
            <a:off x="685800" y="1143000"/>
            <a:ext cx="5486400" cy="3086100"/>
          </a:xfrm>
          <a:ln/>
        </p:spPr>
      </p:sp>
      <p:sp>
        <p:nvSpPr>
          <p:cNvPr id="71682" name="Notes Placeholder 2"/>
          <p:cNvSpPr>
            <a:spLocks noGrp="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
        <p:nvSpPr>
          <p:cNvPr id="71683" name="Slide Number Placeholder 3"/>
          <p:cNvSpPr>
            <a:spLocks noGrp="1"/>
          </p:cNvSpPr>
          <p:nvPr>
            <p:ph type="sldNum" sz="quarter" idx="4294967295"/>
          </p:nvPr>
        </p:nvSpPr>
        <p:spPr bwMode="auto">
          <a:xfrm>
            <a:off x="3884839" y="8685611"/>
            <a:ext cx="2972027" cy="456406"/>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fld id="{4453A447-CD3B-0748-9662-C44461DF0B64}" type="slidenum">
              <a:rPr lang="en-US" sz="1200">
                <a:latin typeface="Arial" charset="0"/>
                <a:cs typeface="Arial" charset="0"/>
              </a:rPr>
              <a:pPr eaLnBrk="1" hangingPunct="1"/>
              <a:t>16</a:t>
            </a:fld>
            <a:endParaRPr lang="en-US" sz="1200">
              <a:latin typeface="Arial" charset="0"/>
              <a:cs typeface="Arial" charset="0"/>
            </a:endParaRPr>
          </a:p>
        </p:txBody>
      </p:sp>
    </p:spTree>
    <p:extLst>
      <p:ext uri="{BB962C8B-B14F-4D97-AF65-F5344CB8AC3E}">
        <p14:creationId xmlns:p14="http://schemas.microsoft.com/office/powerpoint/2010/main" val="163022312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going to</a:t>
            </a:r>
            <a:r>
              <a:rPr lang="en-US" baseline="0" dirty="0" smtClean="0"/>
              <a:t> take out all of the specific arguments (the actual functions that were passed) b/c they don’t have to do with the logical structure of the program.</a:t>
            </a:r>
          </a:p>
          <a:p>
            <a:endParaRPr lang="en-US" baseline="0" dirty="0" smtClean="0"/>
          </a:p>
          <a:p>
            <a:r>
              <a:rPr lang="en-US" baseline="0" dirty="0" smtClean="0"/>
              <a:t>From Spark’s perspective, those details are not fundamental to the way the program is compiled.</a:t>
            </a:r>
          </a:p>
          <a:p>
            <a:endParaRPr lang="en-US" baseline="0" dirty="0" smtClean="0"/>
          </a:p>
          <a:p>
            <a:r>
              <a:rPr lang="en-US" baseline="0" dirty="0" smtClean="0"/>
              <a:t>So, we just erased a bunch of function arguments.</a:t>
            </a:r>
          </a:p>
          <a:p>
            <a:endParaRPr lang="en-US" baseline="0" dirty="0" smtClean="0"/>
          </a:p>
          <a:p>
            <a:r>
              <a:rPr lang="en-US" baseline="0" dirty="0" smtClean="0"/>
              <a:t>Next, let’s re-write this as a single chained function of calls.</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142</a:t>
            </a:fld>
            <a:endParaRPr lang="en-US"/>
          </a:p>
        </p:txBody>
      </p:sp>
    </p:spTree>
    <p:extLst>
      <p:ext uri="{BB962C8B-B14F-4D97-AF65-F5344CB8AC3E}">
        <p14:creationId xmlns:p14="http://schemas.microsoft.com/office/powerpoint/2010/main" val="257313617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single chained set of</a:t>
            </a:r>
            <a:r>
              <a:rPr lang="en-US" baseline="0" dirty="0" smtClean="0"/>
              <a:t> calls.</a:t>
            </a:r>
          </a:p>
          <a:p>
            <a:endParaRPr lang="en-US" baseline="0" dirty="0" smtClean="0"/>
          </a:p>
          <a:p>
            <a:r>
              <a:rPr lang="en-US" baseline="0" dirty="0" smtClean="0"/>
              <a:t>In the original program, we created some intermediate variables and called functions of them. But in reality, to Spark every one of the transformation calls is a pointer to the parent RDD that it was transformed from… so it really is just a single series of relationships being created (that’s sometimes called a DAG)</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143</a:t>
            </a:fld>
            <a:endParaRPr lang="en-US"/>
          </a:p>
        </p:txBody>
      </p:sp>
    </p:spTree>
    <p:extLst>
      <p:ext uri="{BB962C8B-B14F-4D97-AF65-F5344CB8AC3E}">
        <p14:creationId xmlns:p14="http://schemas.microsoft.com/office/powerpoint/2010/main" val="127658737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draw out the individual</a:t>
            </a:r>
            <a:r>
              <a:rPr lang="en-US" baseline="0" dirty="0" smtClean="0"/>
              <a:t> RDDs that are being created.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144</a:t>
            </a:fld>
            <a:endParaRPr lang="en-US"/>
          </a:p>
        </p:txBody>
      </p:sp>
    </p:spTree>
    <p:extLst>
      <p:ext uri="{BB962C8B-B14F-4D97-AF65-F5344CB8AC3E}">
        <p14:creationId xmlns:p14="http://schemas.microsoft.com/office/powerpoint/2010/main" val="202491441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145</a:t>
            </a:fld>
            <a:endParaRPr lang="en-US"/>
          </a:p>
        </p:txBody>
      </p:sp>
    </p:spTree>
    <p:extLst>
      <p:ext uri="{BB962C8B-B14F-4D97-AF65-F5344CB8AC3E}">
        <p14:creationId xmlns:p14="http://schemas.microsoft.com/office/powerpoint/2010/main" val="204050293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smtClean="0"/>
              <a:t>Physical optimizations</a:t>
            </a:r>
          </a:p>
          <a:p>
            <a:pPr marL="0" indent="0">
              <a:buNone/>
            </a:pPr>
            <a:endParaRPr lang="en-US" dirty="0" smtClean="0"/>
          </a:p>
          <a:p>
            <a:pPr marL="0" indent="0">
              <a:buNone/>
            </a:pPr>
            <a:r>
              <a:rPr lang="en-US" dirty="0" smtClean="0"/>
              <a:t>1) Certain types of transformations can be </a:t>
            </a:r>
            <a:r>
              <a:rPr lang="en-US" dirty="0" smtClean="0">
                <a:solidFill>
                  <a:srgbClr val="1EA3B5"/>
                </a:solidFill>
                <a:latin typeface="Source Sans Pro"/>
                <a:cs typeface="Source Sans Pro"/>
              </a:rPr>
              <a:t>pipelined</a:t>
            </a:r>
            <a:r>
              <a:rPr lang="en-US" dirty="0" smtClean="0"/>
              <a:t>.</a:t>
            </a:r>
          </a:p>
          <a:p>
            <a:endParaRPr lang="en-US" dirty="0" smtClean="0"/>
          </a:p>
          <a:p>
            <a:pPr marL="0" indent="0">
              <a:buNone/>
            </a:pPr>
            <a:r>
              <a:rPr lang="en-US" dirty="0" smtClean="0"/>
              <a:t>2) If dependent RDD’s have already been cached (or persisted in a shuffle) the graph can be </a:t>
            </a:r>
            <a:r>
              <a:rPr lang="en-US" dirty="0" smtClean="0">
                <a:solidFill>
                  <a:srgbClr val="1EA3B5"/>
                </a:solidFill>
                <a:latin typeface="Source Sans Pro"/>
                <a:cs typeface="Source Sans Pro"/>
              </a:rPr>
              <a:t>truncated</a:t>
            </a:r>
            <a:r>
              <a:rPr lang="en-US" dirty="0" smtClean="0"/>
              <a:t>.</a:t>
            </a:r>
          </a:p>
          <a:p>
            <a:endParaRPr lang="en-US" dirty="0" smtClean="0"/>
          </a:p>
          <a:p>
            <a:r>
              <a:rPr lang="en-US" dirty="0" smtClean="0"/>
              <a:t>Once pipelining and truncation occur, Spark produces a set of </a:t>
            </a:r>
            <a:r>
              <a:rPr lang="en-US" i="1" dirty="0" smtClean="0">
                <a:solidFill>
                  <a:srgbClr val="1EA3B5"/>
                </a:solidFill>
                <a:latin typeface="Source Sans Pro"/>
                <a:cs typeface="Source Sans Pro"/>
              </a:rPr>
              <a:t>stages</a:t>
            </a:r>
            <a:r>
              <a:rPr lang="en-US" dirty="0" smtClean="0"/>
              <a:t> each stage is composed of </a:t>
            </a:r>
            <a:r>
              <a:rPr lang="en-US" i="1" dirty="0" smtClean="0">
                <a:solidFill>
                  <a:srgbClr val="1EA3B5"/>
                </a:solidFill>
                <a:latin typeface="Source Sans Pro "/>
                <a:cs typeface="Source Sans Pro "/>
              </a:rPr>
              <a:t>tasks</a:t>
            </a:r>
            <a:endParaRPr lang="en-US" dirty="0" smtClean="0">
              <a:solidFill>
                <a:srgbClr val="1EA3B5"/>
              </a:solidFill>
              <a:latin typeface="Source Sans Pro "/>
              <a:cs typeface="Source Sans Pro "/>
            </a:endParaRPr>
          </a:p>
          <a:p>
            <a:pPr marL="457200" indent="-457200">
              <a:buAutoNum type="arabicPeriod"/>
            </a:pPr>
            <a:endParaRPr lang="en-US" sz="1100" dirty="0" smtClean="0"/>
          </a:p>
          <a:p>
            <a:pPr marL="457200" indent="-457200">
              <a:buAutoNum type="arabicPeriod"/>
            </a:pPr>
            <a:endParaRPr lang="en-US" sz="1100" dirty="0" smtClean="0"/>
          </a:p>
          <a:p>
            <a:pPr marL="457200" indent="-457200">
              <a:buAutoNum type="arabicPeriod"/>
            </a:pPr>
            <a:endParaRPr lang="en-US" dirty="0" smtClean="0"/>
          </a:p>
          <a:p>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146</a:t>
            </a:fld>
            <a:endParaRPr lang="en-US"/>
          </a:p>
        </p:txBody>
      </p:sp>
    </p:spTree>
    <p:extLst>
      <p:ext uri="{BB962C8B-B14F-4D97-AF65-F5344CB8AC3E}">
        <p14:creationId xmlns:p14="http://schemas.microsoft.com/office/powerpoint/2010/main" val="380185767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smtClean="0"/>
              <a:t>Physical optimizations</a:t>
            </a:r>
          </a:p>
          <a:p>
            <a:pPr marL="0" indent="0">
              <a:buNone/>
            </a:pPr>
            <a:endParaRPr lang="en-US" dirty="0" smtClean="0"/>
          </a:p>
          <a:p>
            <a:pPr marL="0" indent="0">
              <a:buNone/>
            </a:pPr>
            <a:r>
              <a:rPr lang="en-US" dirty="0" smtClean="0"/>
              <a:t>1) Certain types of transformations can be </a:t>
            </a:r>
            <a:r>
              <a:rPr lang="en-US" dirty="0" smtClean="0">
                <a:solidFill>
                  <a:srgbClr val="1EA3B5"/>
                </a:solidFill>
                <a:latin typeface="Source Sans Pro"/>
                <a:cs typeface="Source Sans Pro"/>
              </a:rPr>
              <a:t>pipelined</a:t>
            </a:r>
            <a:r>
              <a:rPr lang="en-US" dirty="0" smtClean="0"/>
              <a:t>.</a:t>
            </a:r>
          </a:p>
          <a:p>
            <a:endParaRPr lang="en-US" dirty="0" smtClean="0"/>
          </a:p>
          <a:p>
            <a:pPr marL="0" indent="0">
              <a:buNone/>
            </a:pPr>
            <a:r>
              <a:rPr lang="en-US" dirty="0" smtClean="0"/>
              <a:t>2) If dependent RDD’s have already been cached (or persisted in a shuffle) the graph can be </a:t>
            </a:r>
            <a:r>
              <a:rPr lang="en-US" dirty="0" smtClean="0">
                <a:solidFill>
                  <a:srgbClr val="1EA3B5"/>
                </a:solidFill>
                <a:latin typeface="Source Sans Pro"/>
                <a:cs typeface="Source Sans Pro"/>
              </a:rPr>
              <a:t>truncated</a:t>
            </a:r>
            <a:r>
              <a:rPr lang="en-US" dirty="0" smtClean="0"/>
              <a:t>.</a:t>
            </a:r>
          </a:p>
          <a:p>
            <a:endParaRPr lang="en-US" dirty="0" smtClean="0"/>
          </a:p>
          <a:p>
            <a:r>
              <a:rPr lang="en-US" dirty="0" smtClean="0"/>
              <a:t>Once pipelining and truncation occur, Spark produces a set of </a:t>
            </a:r>
            <a:r>
              <a:rPr lang="en-US" i="1" dirty="0" smtClean="0">
                <a:solidFill>
                  <a:srgbClr val="1EA3B5"/>
                </a:solidFill>
                <a:latin typeface="Source Sans Pro"/>
                <a:cs typeface="Source Sans Pro"/>
              </a:rPr>
              <a:t>stages</a:t>
            </a:r>
            <a:r>
              <a:rPr lang="en-US" dirty="0" smtClean="0"/>
              <a:t> each stage is composed of </a:t>
            </a:r>
            <a:r>
              <a:rPr lang="en-US" i="1" dirty="0" smtClean="0">
                <a:solidFill>
                  <a:srgbClr val="1EA3B5"/>
                </a:solidFill>
                <a:latin typeface="Source Sans Pro "/>
                <a:cs typeface="Source Sans Pro "/>
              </a:rPr>
              <a:t>tasks</a:t>
            </a:r>
            <a:endParaRPr lang="en-US" dirty="0" smtClean="0">
              <a:solidFill>
                <a:srgbClr val="1EA3B5"/>
              </a:solidFill>
              <a:latin typeface="Source Sans Pro "/>
              <a:cs typeface="Source Sans Pro "/>
            </a:endParaRPr>
          </a:p>
          <a:p>
            <a:pPr marL="457200" indent="-457200">
              <a:buAutoNum type="arabicPeriod"/>
            </a:pPr>
            <a:endParaRPr lang="en-US" sz="1100" dirty="0" smtClean="0"/>
          </a:p>
          <a:p>
            <a:pPr marL="457200" indent="-457200">
              <a:buAutoNum type="arabicPeriod"/>
            </a:pPr>
            <a:endParaRPr lang="en-US" sz="1100" dirty="0" smtClean="0"/>
          </a:p>
          <a:p>
            <a:pPr marL="457200" indent="-457200">
              <a:buAutoNum type="arabicPeriod"/>
            </a:pPr>
            <a:endParaRPr lang="en-US" dirty="0" smtClean="0"/>
          </a:p>
          <a:p>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147</a:t>
            </a:fld>
            <a:endParaRPr lang="en-US"/>
          </a:p>
        </p:txBody>
      </p:sp>
    </p:spTree>
    <p:extLst>
      <p:ext uri="{BB962C8B-B14F-4D97-AF65-F5344CB8AC3E}">
        <p14:creationId xmlns:p14="http://schemas.microsoft.com/office/powerpoint/2010/main" val="401756911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148</a:t>
            </a:fld>
            <a:endParaRPr lang="en-US"/>
          </a:p>
        </p:txBody>
      </p:sp>
    </p:spTree>
    <p:extLst>
      <p:ext uri="{BB962C8B-B14F-4D97-AF65-F5344CB8AC3E}">
        <p14:creationId xmlns:p14="http://schemas.microsoft.com/office/powerpoint/2010/main" val="420938347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149</a:t>
            </a:fld>
            <a:endParaRPr lang="en-US"/>
          </a:p>
        </p:txBody>
      </p:sp>
    </p:spTree>
    <p:extLst>
      <p:ext uri="{BB962C8B-B14F-4D97-AF65-F5344CB8AC3E}">
        <p14:creationId xmlns:p14="http://schemas.microsoft.com/office/powerpoint/2010/main" val="30629697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Spark Streaming</a:t>
            </a:r>
            <a:r>
              <a:rPr lang="en-US" baseline="0" dirty="0" smtClean="0"/>
              <a:t> can handing gigabytes of data per second</a:t>
            </a:r>
            <a:endParaRPr lang="en-US" dirty="0" smtClean="0"/>
          </a:p>
          <a:p>
            <a:endParaRPr lang="en-US" dirty="0" smtClean="0"/>
          </a:p>
          <a:p>
            <a:r>
              <a:rPr lang="en-US" dirty="0" smtClean="0"/>
              <a:t>Note that Python API was added starting</a:t>
            </a:r>
            <a:r>
              <a:rPr lang="en-US" baseline="0" dirty="0" smtClean="0"/>
              <a:t> Spark 1.2 (it supports all </a:t>
            </a:r>
            <a:r>
              <a:rPr lang="en-US" baseline="0" dirty="0" err="1" smtClean="0"/>
              <a:t>DSTream</a:t>
            </a:r>
            <a:r>
              <a:rPr lang="en-US" baseline="0" dirty="0" smtClean="0"/>
              <a:t> transformations and almost all output operations). But it currently only supports basic incoming sources like text files and text data over network sockets (Flume + Kafka support in PySpark coming soon)</a:t>
            </a:r>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150</a:t>
            </a:fld>
            <a:endParaRPr lang="en-US"/>
          </a:p>
        </p:txBody>
      </p:sp>
    </p:spTree>
    <p:extLst>
      <p:ext uri="{BB962C8B-B14F-4D97-AF65-F5344CB8AC3E}">
        <p14:creationId xmlns:p14="http://schemas.microsoft.com/office/powerpoint/2010/main" val="241694408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Spark Streaming is an extension of the core Spark API that enables scalable, high-throughput, fault-tolerant stream processing of live data streams.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Data can be ingested from many sources like Kafka, Flume, Twitter, </a:t>
            </a:r>
            <a:r>
              <a:rPr lang="en-US" sz="1200" b="0" i="0" kern="1200" dirty="0" err="1" smtClean="0">
                <a:solidFill>
                  <a:schemeClr val="tx1"/>
                </a:solidFill>
                <a:effectLst/>
                <a:latin typeface="+mn-lt"/>
                <a:ea typeface="+mn-ea"/>
                <a:cs typeface="+mn-cs"/>
              </a:rPr>
              <a:t>ZeroMQ</a:t>
            </a:r>
            <a:r>
              <a:rPr lang="en-US" sz="1200" b="0" i="0" kern="1200" dirty="0" smtClean="0">
                <a:solidFill>
                  <a:schemeClr val="tx1"/>
                </a:solidFill>
                <a:effectLst/>
                <a:latin typeface="+mn-lt"/>
                <a:ea typeface="+mn-ea"/>
                <a:cs typeface="+mn-cs"/>
              </a:rPr>
              <a:t>, Kinesis or TCP sockets can be processed using complex algorithms expressed with high-level functions like </a:t>
            </a:r>
            <a:r>
              <a:rPr lang="en-US" dirty="0" err="1" smtClean="0"/>
              <a:t>map</a:t>
            </a:r>
            <a:r>
              <a:rPr lang="en-US" sz="1200" b="0" i="0" kern="1200" dirty="0" err="1" smtClean="0">
                <a:solidFill>
                  <a:schemeClr val="tx1"/>
                </a:solidFill>
                <a:effectLst/>
                <a:latin typeface="+mn-lt"/>
                <a:ea typeface="+mn-ea"/>
                <a:cs typeface="+mn-cs"/>
              </a:rPr>
              <a:t>,</a:t>
            </a:r>
            <a:r>
              <a:rPr lang="en-US" dirty="0" err="1" smtClean="0"/>
              <a:t>reduce</a:t>
            </a:r>
            <a:r>
              <a:rPr lang="en-US" sz="1200" b="0" i="0" kern="1200" dirty="0" smtClean="0">
                <a:solidFill>
                  <a:schemeClr val="tx1"/>
                </a:solidFill>
                <a:effectLst/>
                <a:latin typeface="+mn-lt"/>
                <a:ea typeface="+mn-ea"/>
                <a:cs typeface="+mn-cs"/>
              </a:rPr>
              <a:t>, </a:t>
            </a:r>
            <a:r>
              <a:rPr lang="en-US" dirty="0" smtClean="0"/>
              <a:t>join</a:t>
            </a:r>
            <a:r>
              <a:rPr lang="en-US" sz="1200" b="0" i="0" kern="1200" dirty="0" smtClean="0">
                <a:solidFill>
                  <a:schemeClr val="tx1"/>
                </a:solidFill>
                <a:effectLst/>
                <a:latin typeface="+mn-lt"/>
                <a:ea typeface="+mn-ea"/>
                <a:cs typeface="+mn-cs"/>
              </a:rPr>
              <a:t> and </a:t>
            </a:r>
            <a:r>
              <a:rPr lang="en-US" dirty="0" smtClean="0"/>
              <a:t>window</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Finally, processed data can be pushed out to </a:t>
            </a:r>
            <a:r>
              <a:rPr lang="en-US" sz="1200" b="0" i="0" kern="1200" dirty="0" err="1" smtClean="0">
                <a:solidFill>
                  <a:schemeClr val="tx1"/>
                </a:solidFill>
                <a:effectLst/>
                <a:latin typeface="+mn-lt"/>
                <a:ea typeface="+mn-ea"/>
                <a:cs typeface="+mn-cs"/>
              </a:rPr>
              <a:t>filesystems</a:t>
            </a:r>
            <a:r>
              <a:rPr lang="en-US" sz="1200" b="0" i="0" kern="1200" dirty="0" smtClean="0">
                <a:solidFill>
                  <a:schemeClr val="tx1"/>
                </a:solidFill>
                <a:effectLst/>
                <a:latin typeface="+mn-lt"/>
                <a:ea typeface="+mn-ea"/>
                <a:cs typeface="+mn-cs"/>
              </a:rPr>
              <a:t>, databases, and live dashboards.</a:t>
            </a:r>
          </a:p>
          <a:p>
            <a:endParaRPr lang="en-US" sz="1200" b="0" i="0" kern="1200" dirty="0" smtClean="0">
              <a:solidFill>
                <a:schemeClr val="tx1"/>
              </a:solidFill>
              <a:effectLst/>
              <a:latin typeface="+mn-lt"/>
              <a:ea typeface="+mn-ea"/>
              <a:cs typeface="+mn-cs"/>
            </a:endParaRPr>
          </a:p>
          <a:p>
            <a:r>
              <a:rPr lang="en-US" dirty="0" smtClean="0"/>
              <a:t>In fact, you can apply Spark’s machine learning (3</a:t>
            </a:r>
            <a:r>
              <a:rPr lang="en-US" baseline="0" dirty="0" smtClean="0"/>
              <a:t> work right now, Streaming K-Means, Logistic regression, linear regression)</a:t>
            </a:r>
            <a:r>
              <a:rPr lang="en-US" dirty="0" smtClean="0"/>
              <a:t> and graph processing algorithms on data streams.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151</a:t>
            </a:fld>
            <a:endParaRPr lang="en-US"/>
          </a:p>
        </p:txBody>
      </p:sp>
    </p:spTree>
    <p:extLst>
      <p:ext uri="{BB962C8B-B14F-4D97-AF65-F5344CB8AC3E}">
        <p14:creationId xmlns:p14="http://schemas.microsoft.com/office/powerpoint/2010/main" val="19976118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build with animations</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17</a:t>
            </a:fld>
            <a:endParaRPr lang="en-US"/>
          </a:p>
        </p:txBody>
      </p:sp>
    </p:spTree>
    <p:extLst>
      <p:ext uri="{BB962C8B-B14F-4D97-AF65-F5344CB8AC3E}">
        <p14:creationId xmlns:p14="http://schemas.microsoft.com/office/powerpoint/2010/main" val="176698403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152</a:t>
            </a:fld>
            <a:endParaRPr lang="en-US"/>
          </a:p>
        </p:txBody>
      </p:sp>
    </p:spTree>
    <p:extLst>
      <p:ext uri="{BB962C8B-B14F-4D97-AF65-F5344CB8AC3E}">
        <p14:creationId xmlns:p14="http://schemas.microsoft.com/office/powerpoint/2010/main" val="41500738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153</a:t>
            </a:fld>
            <a:endParaRPr lang="en-US"/>
          </a:p>
        </p:txBody>
      </p:sp>
    </p:spTree>
    <p:extLst>
      <p:ext uri="{BB962C8B-B14F-4D97-AF65-F5344CB8AC3E}">
        <p14:creationId xmlns:p14="http://schemas.microsoft.com/office/powerpoint/2010/main" val="226785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 electric company can join 100s of thousands of live data points from the electric</a:t>
            </a:r>
            <a:r>
              <a:rPr lang="en-US" baseline="0" dirty="0" smtClean="0"/>
              <a:t> grid with live weather data and apply predictive machine learning algorithms to try to predict that a snow storm might be starting in Denver and to start devoting personnel and resources  there to fix grid problems.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154</a:t>
            </a:fld>
            <a:endParaRPr lang="en-US"/>
          </a:p>
        </p:txBody>
      </p:sp>
    </p:spTree>
    <p:extLst>
      <p:ext uri="{BB962C8B-B14F-4D97-AF65-F5344CB8AC3E}">
        <p14:creationId xmlns:p14="http://schemas.microsoft.com/office/powerpoint/2010/main" val="226990537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155</a:t>
            </a:fld>
            <a:endParaRPr lang="en-US"/>
          </a:p>
        </p:txBody>
      </p:sp>
    </p:spTree>
    <p:extLst>
      <p:ext uri="{BB962C8B-B14F-4D97-AF65-F5344CB8AC3E}">
        <p14:creationId xmlns:p14="http://schemas.microsoft.com/office/powerpoint/2010/main" val="160858337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r>
              <a:rPr lang="en-US" baseline="0" dirty="0" smtClean="0"/>
              <a:t>  animate the second one after first.</a:t>
            </a:r>
            <a:endParaRPr lang="en-US" dirty="0" smtClean="0"/>
          </a:p>
          <a:p>
            <a:endParaRPr lang="en-US" dirty="0" smtClean="0"/>
          </a:p>
          <a:p>
            <a:r>
              <a:rPr lang="en-US" dirty="0" smtClean="0"/>
              <a:t>Spark is built on the idea of RDDs.</a:t>
            </a:r>
            <a:r>
              <a:rPr lang="en-US" baseline="0" dirty="0" smtClean="0"/>
              <a:t> Likewise, Spark Streaming is build on the idea of </a:t>
            </a:r>
            <a:r>
              <a:rPr lang="en-US" baseline="0" dirty="0" err="1" smtClean="0"/>
              <a:t>Dstreams</a:t>
            </a:r>
            <a:r>
              <a:rPr lang="en-US" baseline="0" dirty="0" smtClean="0"/>
              <a:t>.</a:t>
            </a:r>
          </a:p>
          <a:p>
            <a:endParaRPr lang="en-US" baseline="0" dirty="0" smtClean="0"/>
          </a:p>
          <a:p>
            <a:r>
              <a:rPr lang="en-US" baseline="0" dirty="0" smtClean="0"/>
              <a:t>A </a:t>
            </a:r>
            <a:r>
              <a:rPr lang="en-US" baseline="0" dirty="0" err="1" smtClean="0"/>
              <a:t>DStream</a:t>
            </a:r>
            <a:r>
              <a:rPr lang="en-US" baseline="0" dirty="0" smtClean="0"/>
              <a:t> is a sequence of data arriving over time.</a:t>
            </a:r>
          </a:p>
          <a:p>
            <a:endParaRPr lang="en-US" baseline="0" dirty="0" smtClean="0"/>
          </a:p>
          <a:p>
            <a:r>
              <a:rPr lang="en-US" dirty="0" smtClean="0"/>
              <a:t>Internally, each </a:t>
            </a:r>
            <a:r>
              <a:rPr lang="en-US" dirty="0" err="1" smtClean="0"/>
              <a:t>DStream</a:t>
            </a:r>
            <a:r>
              <a:rPr lang="en-US" dirty="0" smtClean="0"/>
              <a:t> is represented as a sequence of RDDs arriving at</a:t>
            </a:r>
            <a:r>
              <a:rPr lang="en-US" baseline="0" dirty="0" smtClean="0"/>
              <a:t> </a:t>
            </a:r>
            <a:r>
              <a:rPr lang="en-US" dirty="0" smtClean="0"/>
              <a:t>each time step.</a:t>
            </a:r>
          </a:p>
          <a:p>
            <a:endParaRPr lang="en-US" dirty="0" smtClean="0"/>
          </a:p>
          <a:p>
            <a:r>
              <a:rPr lang="en-US" sz="1200" b="0" i="0" kern="1200" dirty="0" smtClean="0">
                <a:solidFill>
                  <a:schemeClr val="tx1"/>
                </a:solidFill>
                <a:effectLst/>
                <a:latin typeface="+mn-lt"/>
                <a:ea typeface="+mn-ea"/>
                <a:cs typeface="+mn-cs"/>
              </a:rPr>
              <a:t>Each RDD in a </a:t>
            </a:r>
            <a:r>
              <a:rPr lang="en-US" sz="1200" b="0" i="0" kern="1200" dirty="0" err="1" smtClean="0">
                <a:solidFill>
                  <a:schemeClr val="tx1"/>
                </a:solidFill>
                <a:effectLst/>
                <a:latin typeface="+mn-lt"/>
                <a:ea typeface="+mn-ea"/>
                <a:cs typeface="+mn-cs"/>
              </a:rPr>
              <a:t>DStream</a:t>
            </a:r>
            <a:r>
              <a:rPr lang="en-US" sz="1200" b="0" i="0" kern="1200" dirty="0" smtClean="0">
                <a:solidFill>
                  <a:schemeClr val="tx1"/>
                </a:solidFill>
                <a:effectLst/>
                <a:latin typeface="+mn-lt"/>
                <a:ea typeface="+mn-ea"/>
                <a:cs typeface="+mn-cs"/>
              </a:rPr>
              <a:t> contains data from a certain interval, as shown in the following figure.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156</a:t>
            </a:fld>
            <a:endParaRPr lang="en-US"/>
          </a:p>
        </p:txBody>
      </p:sp>
    </p:spTree>
    <p:extLst>
      <p:ext uri="{BB962C8B-B14F-4D97-AF65-F5344CB8AC3E}">
        <p14:creationId xmlns:p14="http://schemas.microsoft.com/office/powerpoint/2010/main" val="193081785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r>
              <a:rPr lang="en-US" baseline="0" dirty="0" smtClean="0"/>
              <a:t>  animate the second one after first.</a:t>
            </a:r>
            <a:endParaRPr lang="en-US" dirty="0" smtClean="0"/>
          </a:p>
          <a:p>
            <a:endParaRPr lang="en-US" dirty="0" smtClean="0"/>
          </a:p>
          <a:p>
            <a:r>
              <a:rPr lang="en-US" dirty="0" smtClean="0"/>
              <a:t>Spark is built on the idea of RDDs.</a:t>
            </a:r>
            <a:r>
              <a:rPr lang="en-US" baseline="0" dirty="0" smtClean="0"/>
              <a:t> Likewise, Spark Streaming is build on the idea of </a:t>
            </a:r>
            <a:r>
              <a:rPr lang="en-US" baseline="0" dirty="0" err="1" smtClean="0"/>
              <a:t>Dstreams</a:t>
            </a:r>
            <a:r>
              <a:rPr lang="en-US" baseline="0" dirty="0" smtClean="0"/>
              <a:t>.</a:t>
            </a:r>
          </a:p>
          <a:p>
            <a:endParaRPr lang="en-US" baseline="0" dirty="0" smtClean="0"/>
          </a:p>
          <a:p>
            <a:r>
              <a:rPr lang="en-US" baseline="0" dirty="0" smtClean="0"/>
              <a:t>A </a:t>
            </a:r>
            <a:r>
              <a:rPr lang="en-US" baseline="0" dirty="0" err="1" smtClean="0"/>
              <a:t>DStream</a:t>
            </a:r>
            <a:r>
              <a:rPr lang="en-US" baseline="0" dirty="0" smtClean="0"/>
              <a:t> is a sequence of data arriving over time.</a:t>
            </a:r>
          </a:p>
          <a:p>
            <a:endParaRPr lang="en-US" baseline="0" dirty="0" smtClean="0"/>
          </a:p>
          <a:p>
            <a:r>
              <a:rPr lang="en-US" dirty="0" smtClean="0"/>
              <a:t>Internally, each </a:t>
            </a:r>
            <a:r>
              <a:rPr lang="en-US" dirty="0" err="1" smtClean="0"/>
              <a:t>DStream</a:t>
            </a:r>
            <a:r>
              <a:rPr lang="en-US" dirty="0" smtClean="0"/>
              <a:t> is represented as a sequence of RDDs arriving at</a:t>
            </a:r>
            <a:r>
              <a:rPr lang="en-US" baseline="0" dirty="0" smtClean="0"/>
              <a:t> </a:t>
            </a:r>
            <a:r>
              <a:rPr lang="en-US" dirty="0" smtClean="0"/>
              <a:t>each time step.</a:t>
            </a:r>
          </a:p>
          <a:p>
            <a:endParaRPr lang="en-US" dirty="0" smtClean="0"/>
          </a:p>
          <a:p>
            <a:r>
              <a:rPr lang="en-US" sz="1200" b="0" i="0" kern="1200" dirty="0" smtClean="0">
                <a:solidFill>
                  <a:schemeClr val="tx1"/>
                </a:solidFill>
                <a:effectLst/>
                <a:latin typeface="+mn-lt"/>
                <a:ea typeface="+mn-ea"/>
                <a:cs typeface="+mn-cs"/>
              </a:rPr>
              <a:t>Each RDD in a </a:t>
            </a:r>
            <a:r>
              <a:rPr lang="en-US" sz="1200" b="0" i="0" kern="1200" dirty="0" err="1" smtClean="0">
                <a:solidFill>
                  <a:schemeClr val="tx1"/>
                </a:solidFill>
                <a:effectLst/>
                <a:latin typeface="+mn-lt"/>
                <a:ea typeface="+mn-ea"/>
                <a:cs typeface="+mn-cs"/>
              </a:rPr>
              <a:t>DStream</a:t>
            </a:r>
            <a:r>
              <a:rPr lang="en-US" sz="1200" b="0" i="0" kern="1200" dirty="0" smtClean="0">
                <a:solidFill>
                  <a:schemeClr val="tx1"/>
                </a:solidFill>
                <a:effectLst/>
                <a:latin typeface="+mn-lt"/>
                <a:ea typeface="+mn-ea"/>
                <a:cs typeface="+mn-cs"/>
              </a:rPr>
              <a:t> contains data from a certain interval, as shown in the following figure.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157</a:t>
            </a:fld>
            <a:endParaRPr lang="en-US"/>
          </a:p>
        </p:txBody>
      </p:sp>
    </p:spTree>
    <p:extLst>
      <p:ext uri="{BB962C8B-B14F-4D97-AF65-F5344CB8AC3E}">
        <p14:creationId xmlns:p14="http://schemas.microsoft.com/office/powerpoint/2010/main" val="193081785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TD: Is that first conversion</a:t>
            </a:r>
            <a:r>
              <a:rPr lang="en-US" baseline="0" dirty="0" smtClean="0"/>
              <a:t> from Blocks to Partitions called a transformation?</a:t>
            </a:r>
          </a:p>
          <a:p>
            <a:endParaRPr lang="en-US" baseline="0" dirty="0" smtClean="0"/>
          </a:p>
          <a:p>
            <a:r>
              <a:rPr lang="en-US" sz="1200" b="0" i="0" kern="1200" dirty="0" smtClean="0">
                <a:solidFill>
                  <a:schemeClr val="tx1"/>
                </a:solidFill>
                <a:effectLst/>
                <a:latin typeface="+mn-lt"/>
                <a:ea typeface="+mn-ea"/>
                <a:cs typeface="+mn-cs"/>
              </a:rPr>
              <a:t>Any operation applied on a </a:t>
            </a:r>
            <a:r>
              <a:rPr lang="en-US" sz="1200" b="0" i="0" kern="1200" dirty="0" err="1" smtClean="0">
                <a:solidFill>
                  <a:schemeClr val="tx1"/>
                </a:solidFill>
                <a:effectLst/>
                <a:latin typeface="+mn-lt"/>
                <a:ea typeface="+mn-ea"/>
                <a:cs typeface="+mn-cs"/>
              </a:rPr>
              <a:t>DStream</a:t>
            </a:r>
            <a:r>
              <a:rPr lang="en-US" sz="1200" b="0" i="0" kern="1200" dirty="0" smtClean="0">
                <a:solidFill>
                  <a:schemeClr val="tx1"/>
                </a:solidFill>
                <a:effectLst/>
                <a:latin typeface="+mn-lt"/>
                <a:ea typeface="+mn-ea"/>
                <a:cs typeface="+mn-cs"/>
              </a:rPr>
              <a:t> translates to operations on the underlying RDDs.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These underlying RDD transformations are computed by the Spark engine. The </a:t>
            </a:r>
            <a:r>
              <a:rPr lang="en-US" sz="1200" b="0" i="0" kern="1200" dirty="0" err="1" smtClean="0">
                <a:solidFill>
                  <a:schemeClr val="tx1"/>
                </a:solidFill>
                <a:effectLst/>
                <a:latin typeface="+mn-lt"/>
                <a:ea typeface="+mn-ea"/>
                <a:cs typeface="+mn-cs"/>
              </a:rPr>
              <a:t>DStream</a:t>
            </a:r>
            <a:r>
              <a:rPr lang="en-US" sz="1200" b="0" i="0" kern="1200" dirty="0" smtClean="0">
                <a:solidFill>
                  <a:schemeClr val="tx1"/>
                </a:solidFill>
                <a:effectLst/>
                <a:latin typeface="+mn-lt"/>
                <a:ea typeface="+mn-ea"/>
                <a:cs typeface="+mn-cs"/>
              </a:rPr>
              <a:t> operations hide most of these details and provide the developer with higher-level API for convenience.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158</a:t>
            </a:fld>
            <a:endParaRPr lang="en-US"/>
          </a:p>
        </p:txBody>
      </p:sp>
    </p:spTree>
    <p:extLst>
      <p:ext uri="{BB962C8B-B14F-4D97-AF65-F5344CB8AC3E}">
        <p14:creationId xmlns:p14="http://schemas.microsoft.com/office/powerpoint/2010/main" val="282987093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TD: Is that first conversion</a:t>
            </a:r>
            <a:r>
              <a:rPr lang="en-US" baseline="0" dirty="0" smtClean="0"/>
              <a:t> from Blocks to Partitions called a transformation?</a:t>
            </a:r>
          </a:p>
          <a:p>
            <a:endParaRPr lang="en-US" baseline="0" dirty="0" smtClean="0"/>
          </a:p>
          <a:p>
            <a:r>
              <a:rPr lang="en-US" sz="1200" b="0" i="0" kern="1200" dirty="0" smtClean="0">
                <a:solidFill>
                  <a:schemeClr val="tx1"/>
                </a:solidFill>
                <a:effectLst/>
                <a:latin typeface="+mn-lt"/>
                <a:ea typeface="+mn-ea"/>
                <a:cs typeface="+mn-cs"/>
              </a:rPr>
              <a:t>Any operation applied on a </a:t>
            </a:r>
            <a:r>
              <a:rPr lang="en-US" sz="1200" b="0" i="0" kern="1200" dirty="0" err="1" smtClean="0">
                <a:solidFill>
                  <a:schemeClr val="tx1"/>
                </a:solidFill>
                <a:effectLst/>
                <a:latin typeface="+mn-lt"/>
                <a:ea typeface="+mn-ea"/>
                <a:cs typeface="+mn-cs"/>
              </a:rPr>
              <a:t>DStream</a:t>
            </a:r>
            <a:r>
              <a:rPr lang="en-US" sz="1200" b="0" i="0" kern="1200" dirty="0" smtClean="0">
                <a:solidFill>
                  <a:schemeClr val="tx1"/>
                </a:solidFill>
                <a:effectLst/>
                <a:latin typeface="+mn-lt"/>
                <a:ea typeface="+mn-ea"/>
                <a:cs typeface="+mn-cs"/>
              </a:rPr>
              <a:t> translates to operations on the underlying RDDs.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These underlying RDD transformations are computed by the Spark engine. The </a:t>
            </a:r>
            <a:r>
              <a:rPr lang="en-US" sz="1200" b="0" i="0" kern="1200" dirty="0" err="1" smtClean="0">
                <a:solidFill>
                  <a:schemeClr val="tx1"/>
                </a:solidFill>
                <a:effectLst/>
                <a:latin typeface="+mn-lt"/>
                <a:ea typeface="+mn-ea"/>
                <a:cs typeface="+mn-cs"/>
              </a:rPr>
              <a:t>DStream</a:t>
            </a:r>
            <a:r>
              <a:rPr lang="en-US" sz="1200" b="0" i="0" kern="1200" dirty="0" smtClean="0">
                <a:solidFill>
                  <a:schemeClr val="tx1"/>
                </a:solidFill>
                <a:effectLst/>
                <a:latin typeface="+mn-lt"/>
                <a:ea typeface="+mn-ea"/>
                <a:cs typeface="+mn-cs"/>
              </a:rPr>
              <a:t> operations hide most of these details and provide the developer with higher-level API for convenience.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159</a:t>
            </a:fld>
            <a:endParaRPr lang="en-US"/>
          </a:p>
        </p:txBody>
      </p:sp>
    </p:spTree>
    <p:extLst>
      <p:ext uri="{BB962C8B-B14F-4D97-AF65-F5344CB8AC3E}">
        <p14:creationId xmlns:p14="http://schemas.microsoft.com/office/powerpoint/2010/main" val="282987093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TD: Is that first conversion</a:t>
            </a:r>
            <a:r>
              <a:rPr lang="en-US" baseline="0" dirty="0" smtClean="0"/>
              <a:t> from Blocks to Partitions called a transformation?</a:t>
            </a:r>
          </a:p>
          <a:p>
            <a:endParaRPr lang="en-US" baseline="0" dirty="0" smtClean="0"/>
          </a:p>
          <a:p>
            <a:r>
              <a:rPr lang="en-US" sz="1200" b="0" i="0" kern="1200" dirty="0" smtClean="0">
                <a:solidFill>
                  <a:schemeClr val="tx1"/>
                </a:solidFill>
                <a:effectLst/>
                <a:latin typeface="+mn-lt"/>
                <a:ea typeface="+mn-ea"/>
                <a:cs typeface="+mn-cs"/>
              </a:rPr>
              <a:t>Any operation applied on a </a:t>
            </a:r>
            <a:r>
              <a:rPr lang="en-US" sz="1200" b="0" i="0" kern="1200" dirty="0" err="1" smtClean="0">
                <a:solidFill>
                  <a:schemeClr val="tx1"/>
                </a:solidFill>
                <a:effectLst/>
                <a:latin typeface="+mn-lt"/>
                <a:ea typeface="+mn-ea"/>
                <a:cs typeface="+mn-cs"/>
              </a:rPr>
              <a:t>DStream</a:t>
            </a:r>
            <a:r>
              <a:rPr lang="en-US" sz="1200" b="0" i="0" kern="1200" dirty="0" smtClean="0">
                <a:solidFill>
                  <a:schemeClr val="tx1"/>
                </a:solidFill>
                <a:effectLst/>
                <a:latin typeface="+mn-lt"/>
                <a:ea typeface="+mn-ea"/>
                <a:cs typeface="+mn-cs"/>
              </a:rPr>
              <a:t> translates to operations on the underlying RDDs.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These underlying RDD transformations are computed by the Spark engine. The </a:t>
            </a:r>
            <a:r>
              <a:rPr lang="en-US" sz="1200" b="0" i="0" kern="1200" dirty="0" err="1" smtClean="0">
                <a:solidFill>
                  <a:schemeClr val="tx1"/>
                </a:solidFill>
                <a:effectLst/>
                <a:latin typeface="+mn-lt"/>
                <a:ea typeface="+mn-ea"/>
                <a:cs typeface="+mn-cs"/>
              </a:rPr>
              <a:t>DStream</a:t>
            </a:r>
            <a:r>
              <a:rPr lang="en-US" sz="1200" b="0" i="0" kern="1200" dirty="0" smtClean="0">
                <a:solidFill>
                  <a:schemeClr val="tx1"/>
                </a:solidFill>
                <a:effectLst/>
                <a:latin typeface="+mn-lt"/>
                <a:ea typeface="+mn-ea"/>
                <a:cs typeface="+mn-cs"/>
              </a:rPr>
              <a:t> operations hide most of these details and provide the developer with higher-level API for convenience.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160</a:t>
            </a:fld>
            <a:endParaRPr lang="en-US"/>
          </a:p>
        </p:txBody>
      </p:sp>
    </p:spTree>
    <p:extLst>
      <p:ext uri="{BB962C8B-B14F-4D97-AF65-F5344CB8AC3E}">
        <p14:creationId xmlns:p14="http://schemas.microsoft.com/office/powerpoint/2010/main" val="282987093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code, it’s all Stream</a:t>
            </a:r>
            <a:r>
              <a:rPr lang="en-US" baseline="0" dirty="0" smtClean="0"/>
              <a:t> types… but in the background… in execution layer, it is making RDDs.</a:t>
            </a:r>
            <a:endParaRPr lang="en-US" dirty="0" smtClean="0"/>
          </a:p>
          <a:p>
            <a:endParaRPr lang="en-US" dirty="0" smtClean="0"/>
          </a:p>
          <a:p>
            <a:r>
              <a:rPr lang="en-US" dirty="0" smtClean="0"/>
              <a:t>First, we import </a:t>
            </a:r>
            <a:r>
              <a:rPr lang="en-US" dirty="0" err="1" smtClean="0"/>
              <a:t>StreamingContext</a:t>
            </a:r>
            <a:r>
              <a:rPr lang="en-US" dirty="0" smtClean="0"/>
              <a:t>, which is the main entry point for all streaming functionality. We create a local </a:t>
            </a:r>
            <a:r>
              <a:rPr lang="en-US" dirty="0" err="1" smtClean="0"/>
              <a:t>StreamingContext</a:t>
            </a:r>
            <a:r>
              <a:rPr lang="en-US" dirty="0" smtClean="0"/>
              <a:t> with two execution threads, and batch interval of 5 seconds.</a:t>
            </a:r>
          </a:p>
          <a:p>
            <a:endParaRPr lang="en-US" dirty="0" smtClean="0"/>
          </a:p>
          <a:p>
            <a:endParaRPr lang="en-US" dirty="0" smtClean="0"/>
          </a:p>
          <a:p>
            <a:r>
              <a:rPr lang="en-US" sz="1200" b="0" i="0" kern="1200" dirty="0" smtClean="0">
                <a:solidFill>
                  <a:schemeClr val="tx1"/>
                </a:solidFill>
                <a:effectLst/>
                <a:latin typeface="+mn-lt"/>
                <a:ea typeface="+mn-ea"/>
                <a:cs typeface="+mn-cs"/>
              </a:rPr>
              <a:t>Using this context, we can create a </a:t>
            </a:r>
            <a:r>
              <a:rPr lang="en-US" sz="1200" b="0" i="0" kern="1200" dirty="0" err="1" smtClean="0">
                <a:solidFill>
                  <a:schemeClr val="tx1"/>
                </a:solidFill>
                <a:effectLst/>
                <a:latin typeface="+mn-lt"/>
                <a:ea typeface="+mn-ea"/>
                <a:cs typeface="+mn-cs"/>
              </a:rPr>
              <a:t>DStream</a:t>
            </a:r>
            <a:r>
              <a:rPr lang="en-US" sz="1200" b="0" i="0" kern="1200" dirty="0" smtClean="0">
                <a:solidFill>
                  <a:schemeClr val="tx1"/>
                </a:solidFill>
                <a:effectLst/>
                <a:latin typeface="+mn-lt"/>
                <a:ea typeface="+mn-ea"/>
                <a:cs typeface="+mn-cs"/>
              </a:rPr>
              <a:t> that represents streaming data from a TCP source, specified as hostname (e.g. </a:t>
            </a:r>
            <a:r>
              <a:rPr lang="en-US" dirty="0" err="1" smtClean="0"/>
              <a:t>localhost</a:t>
            </a:r>
            <a:r>
              <a:rPr lang="en-US" sz="1200" b="0" i="0" kern="1200" dirty="0" smtClean="0">
                <a:solidFill>
                  <a:schemeClr val="tx1"/>
                </a:solidFill>
                <a:effectLst/>
                <a:latin typeface="+mn-lt"/>
                <a:ea typeface="+mn-ea"/>
                <a:cs typeface="+mn-cs"/>
              </a:rPr>
              <a:t>) and port (e.g. </a:t>
            </a:r>
            <a:r>
              <a:rPr lang="en-US" dirty="0" smtClean="0"/>
              <a:t>9999</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a:t>
            </a:r>
            <a:r>
              <a:rPr lang="en-US" dirty="0" smtClean="0"/>
              <a:t>lines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DStream</a:t>
            </a:r>
            <a:r>
              <a:rPr lang="en-US" sz="1200" b="0" i="0" kern="1200" dirty="0" smtClean="0">
                <a:solidFill>
                  <a:schemeClr val="tx1"/>
                </a:solidFill>
                <a:effectLst/>
                <a:latin typeface="+mn-lt"/>
                <a:ea typeface="+mn-ea"/>
                <a:cs typeface="+mn-cs"/>
              </a:rPr>
              <a:t> represents the stream of data that will be received from the data server. Each record in this </a:t>
            </a:r>
            <a:r>
              <a:rPr lang="en-US" sz="1200" b="0" i="0" kern="1200" dirty="0" err="1" smtClean="0">
                <a:solidFill>
                  <a:schemeClr val="tx1"/>
                </a:solidFill>
                <a:effectLst/>
                <a:latin typeface="+mn-lt"/>
                <a:ea typeface="+mn-ea"/>
                <a:cs typeface="+mn-cs"/>
              </a:rPr>
              <a:t>DStream</a:t>
            </a:r>
            <a:r>
              <a:rPr lang="en-US" sz="1200" b="0" i="0" kern="1200" dirty="0" smtClean="0">
                <a:solidFill>
                  <a:schemeClr val="tx1"/>
                </a:solidFill>
                <a:effectLst/>
                <a:latin typeface="+mn-lt"/>
                <a:ea typeface="+mn-ea"/>
                <a:cs typeface="+mn-cs"/>
              </a:rPr>
              <a:t> is a line of text. Next, we want to split the lines by space into words.</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dirty="0" err="1" smtClean="0"/>
              <a:t>flatMap</a:t>
            </a:r>
            <a:r>
              <a:rPr lang="en-US" sz="1200" b="0" i="0" kern="1200" dirty="0" smtClean="0">
                <a:solidFill>
                  <a:schemeClr val="tx1"/>
                </a:solidFill>
                <a:effectLst/>
                <a:latin typeface="+mn-lt"/>
                <a:ea typeface="+mn-ea"/>
                <a:cs typeface="+mn-cs"/>
              </a:rPr>
              <a:t> is a one-to-many </a:t>
            </a:r>
            <a:r>
              <a:rPr lang="en-US" sz="1200" b="0" i="0" kern="1200" dirty="0" err="1" smtClean="0">
                <a:solidFill>
                  <a:schemeClr val="tx1"/>
                </a:solidFill>
                <a:effectLst/>
                <a:latin typeface="+mn-lt"/>
                <a:ea typeface="+mn-ea"/>
                <a:cs typeface="+mn-cs"/>
              </a:rPr>
              <a:t>DStream</a:t>
            </a:r>
            <a:r>
              <a:rPr lang="en-US" sz="1200" b="0" i="0" kern="1200" dirty="0" smtClean="0">
                <a:solidFill>
                  <a:schemeClr val="tx1"/>
                </a:solidFill>
                <a:effectLst/>
                <a:latin typeface="+mn-lt"/>
                <a:ea typeface="+mn-ea"/>
                <a:cs typeface="+mn-cs"/>
              </a:rPr>
              <a:t> operation that creates a new </a:t>
            </a:r>
            <a:r>
              <a:rPr lang="en-US" sz="1200" b="0" i="0" kern="1200" dirty="0" err="1" smtClean="0">
                <a:solidFill>
                  <a:schemeClr val="tx1"/>
                </a:solidFill>
                <a:effectLst/>
                <a:latin typeface="+mn-lt"/>
                <a:ea typeface="+mn-ea"/>
                <a:cs typeface="+mn-cs"/>
              </a:rPr>
              <a:t>DStream</a:t>
            </a:r>
            <a:r>
              <a:rPr lang="en-US" sz="1200" b="0" i="0" kern="1200" dirty="0" smtClean="0">
                <a:solidFill>
                  <a:schemeClr val="tx1"/>
                </a:solidFill>
                <a:effectLst/>
                <a:latin typeface="+mn-lt"/>
                <a:ea typeface="+mn-ea"/>
                <a:cs typeface="+mn-cs"/>
              </a:rPr>
              <a:t> by generating multiple new records from each record in the source </a:t>
            </a:r>
            <a:r>
              <a:rPr lang="en-US" sz="1200" b="0" i="0" kern="1200" dirty="0" err="1" smtClean="0">
                <a:solidFill>
                  <a:schemeClr val="tx1"/>
                </a:solidFill>
                <a:effectLst/>
                <a:latin typeface="+mn-lt"/>
                <a:ea typeface="+mn-ea"/>
                <a:cs typeface="+mn-cs"/>
              </a:rPr>
              <a:t>DStream</a:t>
            </a:r>
            <a:r>
              <a:rPr lang="en-US" sz="1200" b="0" i="0" kern="1200" dirty="0" smtClean="0">
                <a:solidFill>
                  <a:schemeClr val="tx1"/>
                </a:solidFill>
                <a:effectLst/>
                <a:latin typeface="+mn-lt"/>
                <a:ea typeface="+mn-ea"/>
                <a:cs typeface="+mn-cs"/>
              </a:rPr>
              <a:t>. In this case, each line will be split into multiple words and the stream of words is represented as the </a:t>
            </a:r>
            <a:r>
              <a:rPr lang="en-US" dirty="0" smtClean="0"/>
              <a:t>words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DStream</a:t>
            </a:r>
            <a:r>
              <a:rPr lang="en-US" sz="1200" b="0" i="0" kern="1200" dirty="0" smtClean="0">
                <a:solidFill>
                  <a:schemeClr val="tx1"/>
                </a:solidFill>
                <a:effectLst/>
                <a:latin typeface="+mn-lt"/>
                <a:ea typeface="+mn-ea"/>
                <a:cs typeface="+mn-cs"/>
              </a:rPr>
              <a:t>. Next, we want to count these words.</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t>
            </a:r>
            <a:r>
              <a:rPr lang="en-US" dirty="0" smtClean="0"/>
              <a:t>words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DStream</a:t>
            </a:r>
            <a:r>
              <a:rPr lang="en-US" sz="1200" b="0" i="0" kern="1200" dirty="0" smtClean="0">
                <a:solidFill>
                  <a:schemeClr val="tx1"/>
                </a:solidFill>
                <a:effectLst/>
                <a:latin typeface="+mn-lt"/>
                <a:ea typeface="+mn-ea"/>
                <a:cs typeface="+mn-cs"/>
              </a:rPr>
              <a:t> is further mapped (one-to-one transformation) to a </a:t>
            </a:r>
            <a:r>
              <a:rPr lang="en-US" sz="1200" b="0" i="0" kern="1200" dirty="0" err="1" smtClean="0">
                <a:solidFill>
                  <a:schemeClr val="tx1"/>
                </a:solidFill>
                <a:effectLst/>
                <a:latin typeface="+mn-lt"/>
                <a:ea typeface="+mn-ea"/>
                <a:cs typeface="+mn-cs"/>
              </a:rPr>
              <a:t>DStream</a:t>
            </a:r>
            <a:r>
              <a:rPr lang="en-US" sz="1200" b="0" i="0" kern="1200" dirty="0" smtClean="0">
                <a:solidFill>
                  <a:schemeClr val="tx1"/>
                </a:solidFill>
                <a:effectLst/>
                <a:latin typeface="+mn-lt"/>
                <a:ea typeface="+mn-ea"/>
                <a:cs typeface="+mn-cs"/>
              </a:rPr>
              <a:t> of </a:t>
            </a:r>
            <a:r>
              <a:rPr lang="en-US" dirty="0" smtClean="0"/>
              <a:t>(word, 1)</a:t>
            </a:r>
            <a:r>
              <a:rPr lang="en-US" sz="1200" b="0" i="0" kern="1200" dirty="0" smtClean="0">
                <a:solidFill>
                  <a:schemeClr val="tx1"/>
                </a:solidFill>
                <a:effectLst/>
                <a:latin typeface="+mn-lt"/>
                <a:ea typeface="+mn-ea"/>
                <a:cs typeface="+mn-cs"/>
              </a:rPr>
              <a:t> pairs, which is then reduced to get the frequency of words in each batch of data. Finally, </a:t>
            </a:r>
            <a:r>
              <a:rPr lang="en-US" dirty="0" err="1" smtClean="0"/>
              <a:t>wordCounts.pprint</a:t>
            </a:r>
            <a:r>
              <a:rPr lang="en-US" dirty="0" smtClean="0"/>
              <a:t>()</a:t>
            </a:r>
            <a:r>
              <a:rPr lang="en-US" sz="1200" b="0" i="0" kern="1200" dirty="0" smtClean="0">
                <a:solidFill>
                  <a:schemeClr val="tx1"/>
                </a:solidFill>
                <a:effectLst/>
                <a:latin typeface="+mn-lt"/>
                <a:ea typeface="+mn-ea"/>
                <a:cs typeface="+mn-cs"/>
              </a:rPr>
              <a:t> will print a few of the counts generated every second.</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Start receiving data and processing it using </a:t>
            </a:r>
            <a:r>
              <a:rPr lang="en-US" dirty="0" err="1" smtClean="0"/>
              <a:t>streamingContext.start</a:t>
            </a:r>
            <a:r>
              <a:rPr lang="en-US" dirty="0" smtClean="0"/>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Wait for the processing to be stopped (manually or due to any error) </a:t>
            </a:r>
            <a:r>
              <a:rPr lang="en-US" sz="1200" b="0" i="0" kern="1200" dirty="0" err="1" smtClean="0">
                <a:solidFill>
                  <a:schemeClr val="tx1"/>
                </a:solidFill>
                <a:effectLst/>
                <a:latin typeface="+mn-lt"/>
                <a:ea typeface="+mn-ea"/>
                <a:cs typeface="+mn-cs"/>
              </a:rPr>
              <a:t>using</a:t>
            </a:r>
            <a:r>
              <a:rPr lang="en-US" dirty="0" err="1" smtClean="0"/>
              <a:t>streamingContext.awaitTermination</a:t>
            </a:r>
            <a:r>
              <a:rPr lang="en-US" dirty="0" smtClean="0"/>
              <a:t>()</a:t>
            </a:r>
          </a:p>
          <a:p>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processing can be manually stopped using </a:t>
            </a:r>
            <a:r>
              <a:rPr lang="en-US" sz="1200" b="0" i="0" kern="1200" dirty="0" err="1" smtClean="0">
                <a:solidFill>
                  <a:schemeClr val="tx1"/>
                </a:solidFill>
                <a:effectLst/>
                <a:latin typeface="+mn-lt"/>
                <a:ea typeface="+mn-ea"/>
                <a:cs typeface="+mn-cs"/>
              </a:rPr>
              <a:t>streamingContext.stop</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161</a:t>
            </a:fld>
            <a:endParaRPr lang="en-US"/>
          </a:p>
        </p:txBody>
      </p:sp>
    </p:spTree>
    <p:extLst>
      <p:ext uri="{BB962C8B-B14F-4D97-AF65-F5344CB8AC3E}">
        <p14:creationId xmlns:p14="http://schemas.microsoft.com/office/powerpoint/2010/main" val="33132080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Add: Environments:</a:t>
            </a:r>
            <a:r>
              <a:rPr lang="en-US" baseline="0" dirty="0" smtClean="0"/>
              <a:t> </a:t>
            </a:r>
            <a:r>
              <a:rPr lang="en-US" dirty="0" smtClean="0"/>
              <a:t>OpenStack, Kubernetes. Add Kafka to Data</a:t>
            </a:r>
            <a:r>
              <a:rPr lang="en-US" baseline="0" dirty="0" smtClean="0"/>
              <a:t> Sources.</a:t>
            </a:r>
            <a:endParaRPr lang="en-US" dirty="0" smtClean="0"/>
          </a:p>
          <a:p>
            <a:endParaRPr lang="en-US" dirty="0" smtClean="0"/>
          </a:p>
          <a:p>
            <a:endParaRPr lang="en-US" dirty="0" smtClean="0"/>
          </a:p>
          <a:p>
            <a:pPr marL="0" marR="0" indent="0" algn="l" defTabSz="457200" rtl="0" eaLnBrk="1" fontAlgn="base" latinLnBrk="0" hangingPunct="1">
              <a:lnSpc>
                <a:spcPct val="100000"/>
              </a:lnSpc>
              <a:spcBef>
                <a:spcPct val="30000"/>
              </a:spcBef>
              <a:spcAft>
                <a:spcPct val="0"/>
              </a:spcAft>
              <a:buClrTx/>
              <a:buSzTx/>
              <a:buFontTx/>
              <a:buNone/>
              <a:tabLst/>
              <a:defRPr/>
            </a:pPr>
            <a:r>
              <a:rPr lang="en-US" dirty="0" smtClean="0"/>
              <a:t>Say: Most new code activity is in the higher level</a:t>
            </a:r>
            <a:r>
              <a:rPr lang="en-US" baseline="0" dirty="0" smtClean="0"/>
              <a:t> libraries. </a:t>
            </a:r>
            <a:r>
              <a:rPr lang="en-US" dirty="0" smtClean="0"/>
              <a:t>Spark SQL</a:t>
            </a:r>
            <a:r>
              <a:rPr lang="en-US" baseline="0" dirty="0" smtClean="0"/>
              <a:t> and </a:t>
            </a:r>
            <a:r>
              <a:rPr lang="en-US" baseline="0" dirty="0" err="1" smtClean="0"/>
              <a:t>MLlib’s</a:t>
            </a:r>
            <a:r>
              <a:rPr lang="en-US" baseline="0" dirty="0" smtClean="0"/>
              <a:t> code base has doubled in the past year.</a:t>
            </a:r>
            <a:endParaRPr lang="en-US" dirty="0" smtClean="0"/>
          </a:p>
          <a:p>
            <a:endParaRPr lang="en-US" dirty="0" smtClean="0"/>
          </a:p>
          <a:p>
            <a:r>
              <a:rPr lang="en-US" dirty="0" smtClean="0"/>
              <a:t>“for relational databases, there is a JDBC</a:t>
            </a:r>
            <a:r>
              <a:rPr lang="en-US" baseline="0" dirty="0" smtClean="0"/>
              <a:t> + ODBC connector”</a:t>
            </a:r>
            <a:endParaRPr lang="en-US" dirty="0" smtClean="0"/>
          </a:p>
          <a:p>
            <a:endParaRPr lang="en-US" dirty="0" smtClean="0"/>
          </a:p>
          <a:p>
            <a:r>
              <a:rPr lang="en-US" dirty="0" smtClean="0"/>
              <a:t>To-do, 2</a:t>
            </a:r>
            <a:r>
              <a:rPr lang="en-US" baseline="30000" dirty="0" smtClean="0"/>
              <a:t>nd</a:t>
            </a:r>
            <a:r>
              <a:rPr lang="en-US" dirty="0" smtClean="0"/>
              <a:t> iteration + book: Add new rectangle for ‘Notebooks’: Jupiter, Databricks, </a:t>
            </a:r>
            <a:r>
              <a:rPr lang="en-US" dirty="0" err="1" smtClean="0"/>
              <a:t>iPython</a:t>
            </a:r>
            <a:r>
              <a:rPr lang="en-US" dirty="0" smtClean="0"/>
              <a:t>, </a:t>
            </a:r>
            <a:r>
              <a:rPr lang="en-US" dirty="0" err="1" smtClean="0"/>
              <a:t>Zeplin</a:t>
            </a:r>
            <a:r>
              <a:rPr lang="en-US" dirty="0" smtClean="0"/>
              <a:t>, </a:t>
            </a:r>
            <a:r>
              <a:rPr lang="en-US" dirty="0" err="1" smtClean="0"/>
              <a:t>etc</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18</a:t>
            </a:fld>
            <a:endParaRPr lang="en-US"/>
          </a:p>
        </p:txBody>
      </p:sp>
    </p:spTree>
    <p:extLst>
      <p:ext uri="{BB962C8B-B14F-4D97-AF65-F5344CB8AC3E}">
        <p14:creationId xmlns:p14="http://schemas.microsoft.com/office/powerpoint/2010/main" val="82702058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162</a:t>
            </a:fld>
            <a:endParaRPr lang="en-US"/>
          </a:p>
        </p:txBody>
      </p:sp>
    </p:spTree>
    <p:extLst>
      <p:ext uri="{BB962C8B-B14F-4D97-AF65-F5344CB8AC3E}">
        <p14:creationId xmlns:p14="http://schemas.microsoft.com/office/powerpoint/2010/main" val="78910112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Most input </a:t>
            </a:r>
            <a:r>
              <a:rPr lang="en-US" dirty="0" err="1" smtClean="0"/>
              <a:t>Dstream</a:t>
            </a:r>
            <a:r>
              <a:rPr lang="en-US" dirty="0" smtClean="0"/>
              <a:t> (except file stream or 1.3 Kafka direct stream) are associated with a Receiver object which receives the data from a source</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Note that, unlike RDDs, the default persistence level of </a:t>
            </a:r>
            <a:r>
              <a:rPr lang="en-US" sz="1200" b="0" i="0" kern="1200" dirty="0" err="1" smtClean="0">
                <a:solidFill>
                  <a:schemeClr val="tx1"/>
                </a:solidFill>
                <a:effectLst/>
                <a:latin typeface="+mn-lt"/>
                <a:ea typeface="+mn-ea"/>
                <a:cs typeface="+mn-cs"/>
              </a:rPr>
              <a:t>DStreams</a:t>
            </a:r>
            <a:r>
              <a:rPr lang="en-US" sz="1200" b="0" i="0" kern="1200" dirty="0" smtClean="0">
                <a:solidFill>
                  <a:schemeClr val="tx1"/>
                </a:solidFill>
                <a:effectLst/>
                <a:latin typeface="+mn-lt"/>
                <a:ea typeface="+mn-ea"/>
                <a:cs typeface="+mn-cs"/>
              </a:rPr>
              <a:t> keeps the data serialized in memory.</a:t>
            </a:r>
            <a:endParaRPr lang="en-US" dirty="0" smtClean="0"/>
          </a:p>
          <a:p>
            <a:endParaRPr lang="en-US" dirty="0" smtClean="0"/>
          </a:p>
          <a:p>
            <a:endParaRPr lang="en-US" dirty="0" smtClean="0"/>
          </a:p>
          <a:p>
            <a:r>
              <a:rPr lang="en-US" dirty="0" smtClean="0"/>
              <a:t>From the block, the partition can spill to disk if needed</a:t>
            </a:r>
          </a:p>
          <a:p>
            <a:endParaRPr lang="en-US" dirty="0" smtClean="0"/>
          </a:p>
          <a:p>
            <a:r>
              <a:rPr lang="en-US" dirty="0" smtClean="0"/>
              <a:t>The 2</a:t>
            </a:r>
            <a:r>
              <a:rPr lang="en-US" baseline="30000" dirty="0" smtClean="0"/>
              <a:t>nd</a:t>
            </a:r>
            <a:r>
              <a:rPr lang="en-US" dirty="0" smtClean="0"/>
              <a:t> Executor for replication is chosen randomly</a:t>
            </a:r>
          </a:p>
          <a:p>
            <a:endParaRPr lang="en-US" dirty="0" smtClean="0"/>
          </a:p>
          <a:p>
            <a:r>
              <a:rPr lang="en-US" dirty="0" smtClean="0"/>
              <a:t>Block Interval:</a:t>
            </a:r>
            <a:r>
              <a:rPr lang="en-US" baseline="0" dirty="0" smtClean="0"/>
              <a:t> 200 </a:t>
            </a:r>
            <a:r>
              <a:rPr lang="en-US" baseline="0" dirty="0" err="1" smtClean="0"/>
              <a:t>ms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163</a:t>
            </a:fld>
            <a:endParaRPr lang="en-US"/>
          </a:p>
        </p:txBody>
      </p:sp>
    </p:spTree>
    <p:extLst>
      <p:ext uri="{BB962C8B-B14F-4D97-AF65-F5344CB8AC3E}">
        <p14:creationId xmlns:p14="http://schemas.microsoft.com/office/powerpoint/2010/main" val="332942964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164</a:t>
            </a:fld>
            <a:endParaRPr lang="en-US"/>
          </a:p>
        </p:txBody>
      </p:sp>
    </p:spTree>
    <p:extLst>
      <p:ext uri="{BB962C8B-B14F-4D97-AF65-F5344CB8AC3E}">
        <p14:creationId xmlns:p14="http://schemas.microsoft.com/office/powerpoint/2010/main" val="332942964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165</a:t>
            </a:fld>
            <a:endParaRPr lang="en-US"/>
          </a:p>
        </p:txBody>
      </p:sp>
    </p:spTree>
    <p:extLst>
      <p:ext uri="{BB962C8B-B14F-4D97-AF65-F5344CB8AC3E}">
        <p14:creationId xmlns:p14="http://schemas.microsoft.com/office/powerpoint/2010/main" val="332942964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to using a garbage collector less likely to introduce pauses, you can make a</a:t>
            </a:r>
          </a:p>
          <a:p>
            <a:r>
              <a:rPr lang="en-US" dirty="0" smtClean="0"/>
              <a:t>big difference by reducing GC pressure. Caching RDDs in serialized form (instead of</a:t>
            </a:r>
          </a:p>
          <a:p>
            <a:r>
              <a:rPr lang="en-US" dirty="0" smtClean="0"/>
              <a:t>as native objects) also reduces GC pressure, which is why, by default, RDDs generated</a:t>
            </a:r>
          </a:p>
          <a:p>
            <a:r>
              <a:rPr lang="en-US" dirty="0" smtClean="0"/>
              <a:t>by Spark Streaming are stored in serialized form. Using </a:t>
            </a:r>
            <a:r>
              <a:rPr lang="en-US" dirty="0" err="1" smtClean="0"/>
              <a:t>Kryo</a:t>
            </a:r>
            <a:r>
              <a:rPr lang="en-US" dirty="0" smtClean="0"/>
              <a:t> serialization further re‐</a:t>
            </a:r>
          </a:p>
          <a:p>
            <a:r>
              <a:rPr lang="en-US" dirty="0" err="1" smtClean="0"/>
              <a:t>duces</a:t>
            </a:r>
            <a:r>
              <a:rPr lang="en-US" dirty="0" smtClean="0"/>
              <a:t> the memory required for the in memory representation of cached data.</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166</a:t>
            </a:fld>
            <a:endParaRPr lang="en-US"/>
          </a:p>
        </p:txBody>
      </p:sp>
    </p:spTree>
    <p:extLst>
      <p:ext uri="{BB962C8B-B14F-4D97-AF65-F5344CB8AC3E}">
        <p14:creationId xmlns:p14="http://schemas.microsoft.com/office/powerpoint/2010/main" val="332942964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r>
              <a:rPr lang="en-US" baseline="0" dirty="0" smtClean="0"/>
              <a:t> is it correct to color the SSD disks from purple to blue?</a:t>
            </a:r>
          </a:p>
          <a:p>
            <a:endParaRPr lang="en-US" dirty="0" smtClean="0"/>
          </a:p>
          <a:p>
            <a:r>
              <a:rPr lang="en-US" dirty="0" smtClean="0"/>
              <a:t>From the block, the partition can spill to disk if needed</a:t>
            </a:r>
          </a:p>
          <a:p>
            <a:endParaRPr lang="en-US" dirty="0" smtClean="0"/>
          </a:p>
          <a:p>
            <a:r>
              <a:rPr lang="en-US" dirty="0" smtClean="0"/>
              <a:t>The 2</a:t>
            </a:r>
            <a:r>
              <a:rPr lang="en-US" baseline="30000" dirty="0" smtClean="0"/>
              <a:t>nd</a:t>
            </a:r>
            <a:r>
              <a:rPr lang="en-US" dirty="0" smtClean="0"/>
              <a:t> Executor for replication is chosen randomly</a:t>
            </a:r>
          </a:p>
          <a:p>
            <a:endParaRPr lang="en-US" dirty="0" smtClean="0"/>
          </a:p>
          <a:p>
            <a:r>
              <a:rPr lang="en-US" dirty="0" smtClean="0"/>
              <a:t>Show spilling on window operations..</a:t>
            </a:r>
            <a:r>
              <a:rPr lang="en-US" baseline="0" dirty="0" smtClean="0"/>
              <a:t> Not really here.</a:t>
            </a:r>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167</a:t>
            </a:fld>
            <a:endParaRPr lang="en-US"/>
          </a:p>
        </p:txBody>
      </p:sp>
    </p:spTree>
    <p:extLst>
      <p:ext uri="{BB962C8B-B14F-4D97-AF65-F5344CB8AC3E}">
        <p14:creationId xmlns:p14="http://schemas.microsoft.com/office/powerpoint/2010/main" val="332942964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smtClean="0">
                <a:solidFill>
                  <a:schemeClr val="tx1"/>
                </a:solidFill>
                <a:effectLst/>
                <a:latin typeface="+mn-lt"/>
                <a:ea typeface="+mn-ea"/>
                <a:cs typeface="+mn-cs"/>
              </a:rPr>
              <a:t>These show </a:t>
            </a:r>
            <a:r>
              <a:rPr lang="en-US" sz="1200" b="0" i="0" u="none" strike="noStrike" kern="1200" dirty="0" err="1" smtClean="0">
                <a:solidFill>
                  <a:schemeClr val="tx1"/>
                </a:solidFill>
                <a:effectLst/>
                <a:latin typeface="+mn-lt"/>
                <a:ea typeface="+mn-ea"/>
                <a:cs typeface="+mn-cs"/>
              </a:rPr>
              <a:t>DStream</a:t>
            </a:r>
            <a:r>
              <a:rPr lang="en-US" sz="1200" b="0" i="0" u="none" strike="noStrike" kern="1200" dirty="0" smtClean="0">
                <a:solidFill>
                  <a:schemeClr val="tx1"/>
                </a:solidFill>
                <a:effectLst/>
                <a:latin typeface="+mn-lt"/>
                <a:ea typeface="+mn-ea"/>
                <a:cs typeface="+mn-cs"/>
              </a:rPr>
              <a:t> operations now like </a:t>
            </a:r>
            <a:r>
              <a:rPr lang="en-US" sz="1200" b="0" i="0" u="none" strike="noStrike" kern="1200" dirty="0" err="1" smtClean="0">
                <a:solidFill>
                  <a:schemeClr val="tx1"/>
                </a:solidFill>
                <a:effectLst/>
                <a:latin typeface="+mn-lt"/>
                <a:ea typeface="+mn-ea"/>
                <a:cs typeface="+mn-cs"/>
              </a:rPr>
              <a:t>updateStateByKey</a:t>
            </a:r>
            <a:endParaRPr lang="en-US" sz="1200" b="0" i="0" u="none" strike="noStrike" kern="1200" dirty="0" smtClean="0">
              <a:solidFill>
                <a:schemeClr val="tx1"/>
              </a:solidFill>
              <a:effectLst/>
              <a:latin typeface="+mn-lt"/>
              <a:ea typeface="+mn-ea"/>
              <a:cs typeface="+mn-cs"/>
            </a:endParaRPr>
          </a:p>
          <a:p>
            <a:pPr rtl="0" fontAlgn="base"/>
            <a:endParaRPr lang="en-US" sz="1200" b="0" i="0" u="none" strike="noStrike" kern="1200" dirty="0" smtClean="0">
              <a:solidFill>
                <a:schemeClr val="tx1"/>
              </a:solidFill>
              <a:effectLst/>
              <a:latin typeface="+mn-lt"/>
              <a:ea typeface="+mn-ea"/>
              <a:cs typeface="+mn-cs"/>
            </a:endParaRPr>
          </a:p>
          <a:p>
            <a:pPr rtl="0" fontAlgn="base"/>
            <a:r>
              <a:rPr lang="en-US" sz="1200" b="0" i="0" u="none" strike="noStrike" kern="1200" dirty="0" smtClean="0">
                <a:solidFill>
                  <a:schemeClr val="tx1"/>
                </a:solidFill>
                <a:effectLst/>
                <a:latin typeface="+mn-lt"/>
                <a:ea typeface="+mn-ea"/>
                <a:cs typeface="+mn-cs"/>
              </a:rPr>
              <a:t>This also shows the batch time (# after @)</a:t>
            </a:r>
          </a:p>
          <a:p>
            <a:pPr lvl="1" rtl="0" fontAlgn="base"/>
            <a:r>
              <a:rPr lang="en-US" sz="1200" b="0" i="0" u="none" strike="noStrike" kern="1200" dirty="0" smtClean="0">
                <a:solidFill>
                  <a:schemeClr val="tx1"/>
                </a:solidFill>
                <a:effectLst/>
                <a:latin typeface="+mn-lt"/>
                <a:ea typeface="+mn-ea"/>
                <a:cs typeface="+mn-cs"/>
              </a:rPr>
              <a:t>batch times can be milliseconds, if they’re running more often than, say, every second</a:t>
            </a:r>
          </a:p>
          <a:p>
            <a:pPr rtl="0" fontAlgn="base"/>
            <a:endParaRPr lang="en-US" sz="1200" b="0" i="0" u="none" strike="noStrike" kern="1200" dirty="0" smtClean="0">
              <a:solidFill>
                <a:schemeClr val="tx1"/>
              </a:solidFill>
              <a:effectLst/>
              <a:latin typeface="+mn-lt"/>
              <a:ea typeface="+mn-ea"/>
              <a:cs typeface="+mn-cs"/>
            </a:endParaRPr>
          </a:p>
          <a:p>
            <a:pPr rtl="0" fontAlgn="base"/>
            <a:r>
              <a:rPr lang="en-US" sz="1200" b="0" i="0" u="none" strike="noStrike" kern="1200" dirty="0" smtClean="0">
                <a:solidFill>
                  <a:schemeClr val="tx1"/>
                </a:solidFill>
                <a:effectLst/>
                <a:latin typeface="+mn-lt"/>
                <a:ea typeface="+mn-ea"/>
                <a:cs typeface="+mn-cs"/>
              </a:rPr>
              <a:t>408 is a batch, 409 is different batch (that happened before, stage name is </a:t>
            </a:r>
            <a:r>
              <a:rPr lang="en-US" sz="1200" b="0" i="0" u="none" strike="noStrike" kern="1200" dirty="0" err="1" smtClean="0">
                <a:solidFill>
                  <a:schemeClr val="tx1"/>
                </a:solidFill>
                <a:effectLst/>
                <a:latin typeface="+mn-lt"/>
                <a:ea typeface="+mn-ea"/>
                <a:cs typeface="+mn-cs"/>
              </a:rPr>
              <a:t>kinda</a:t>
            </a:r>
            <a:r>
              <a:rPr lang="en-US" sz="1200" b="0" i="0" u="none" strike="noStrike" kern="1200" dirty="0" smtClean="0">
                <a:solidFill>
                  <a:schemeClr val="tx1"/>
                </a:solidFill>
                <a:effectLst/>
                <a:latin typeface="+mn-lt"/>
                <a:ea typeface="+mn-ea"/>
                <a:cs typeface="+mn-cs"/>
              </a:rPr>
              <a:t> inverted in Streaming)</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168</a:t>
            </a:fld>
            <a:endParaRPr lang="en-US"/>
          </a:p>
        </p:txBody>
      </p:sp>
    </p:spTree>
    <p:extLst>
      <p:ext uri="{BB962C8B-B14F-4D97-AF65-F5344CB8AC3E}">
        <p14:creationId xmlns:p14="http://schemas.microsoft.com/office/powerpoint/2010/main" val="19861207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Note that Spark worker/executor as a long-running task, hence it occupies one of the cores allocated to the Spark Streaming application. Hence, it is important to remember that Spark Streaming application needs to be allocated enough cores (or threads, if running locally) to process the received data, as well as, to run the receiver(s).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When running a Spark Streaming program locally, do not use “local” or “local[1]” as the master URL. Either of these means that only one thread will be used for running tasks locally. If you are using a input </a:t>
            </a:r>
            <a:r>
              <a:rPr lang="en-US" sz="1200" b="0" i="0" kern="1200" dirty="0" err="1" smtClean="0">
                <a:solidFill>
                  <a:schemeClr val="tx1"/>
                </a:solidFill>
                <a:effectLst/>
                <a:latin typeface="+mn-lt"/>
                <a:ea typeface="+mn-ea"/>
                <a:cs typeface="+mn-cs"/>
              </a:rPr>
              <a:t>DStream</a:t>
            </a:r>
            <a:r>
              <a:rPr lang="en-US" sz="1200" b="0" i="0" kern="1200" dirty="0" smtClean="0">
                <a:solidFill>
                  <a:schemeClr val="tx1"/>
                </a:solidFill>
                <a:effectLst/>
                <a:latin typeface="+mn-lt"/>
                <a:ea typeface="+mn-ea"/>
                <a:cs typeface="+mn-cs"/>
              </a:rPr>
              <a:t> based on a receiver (e.g. sockets, Kafka, Flume, etc.), then the single thread will be used to run the receiver, leaving no thread for processing the received data.</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169</a:t>
            </a:fld>
            <a:endParaRPr lang="en-US"/>
          </a:p>
        </p:txBody>
      </p:sp>
    </p:spTree>
    <p:extLst>
      <p:ext uri="{BB962C8B-B14F-4D97-AF65-F5344CB8AC3E}">
        <p14:creationId xmlns:p14="http://schemas.microsoft.com/office/powerpoint/2010/main" val="3329429648"/>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170</a:t>
            </a:fld>
            <a:endParaRPr lang="en-US"/>
          </a:p>
        </p:txBody>
      </p:sp>
    </p:spTree>
    <p:extLst>
      <p:ext uri="{BB962C8B-B14F-4D97-AF65-F5344CB8AC3E}">
        <p14:creationId xmlns:p14="http://schemas.microsoft.com/office/powerpoint/2010/main" val="332942964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171</a:t>
            </a:fld>
            <a:endParaRPr lang="en-US"/>
          </a:p>
        </p:txBody>
      </p:sp>
    </p:spTree>
    <p:extLst>
      <p:ext uri="{BB962C8B-B14F-4D97-AF65-F5344CB8AC3E}">
        <p14:creationId xmlns:p14="http://schemas.microsoft.com/office/powerpoint/2010/main" val="3329429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19</a:t>
            </a:fld>
            <a:endParaRPr lang="en-US"/>
          </a:p>
        </p:txBody>
      </p:sp>
    </p:spTree>
    <p:extLst>
      <p:ext uri="{BB962C8B-B14F-4D97-AF65-F5344CB8AC3E}">
        <p14:creationId xmlns:p14="http://schemas.microsoft.com/office/powerpoint/2010/main" val="354545586"/>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172</a:t>
            </a:fld>
            <a:endParaRPr lang="en-US"/>
          </a:p>
        </p:txBody>
      </p:sp>
    </p:spTree>
    <p:extLst>
      <p:ext uri="{BB962C8B-B14F-4D97-AF65-F5344CB8AC3E}">
        <p14:creationId xmlns:p14="http://schemas.microsoft.com/office/powerpoint/2010/main" val="3329429648"/>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f</a:t>
            </a:r>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173</a:t>
            </a:fld>
            <a:endParaRPr lang="en-US"/>
          </a:p>
        </p:txBody>
      </p:sp>
    </p:spTree>
    <p:extLst>
      <p:ext uri="{BB962C8B-B14F-4D97-AF65-F5344CB8AC3E}">
        <p14:creationId xmlns:p14="http://schemas.microsoft.com/office/powerpoint/2010/main" val="2521695538"/>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f</a:t>
            </a:r>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174</a:t>
            </a:fld>
            <a:endParaRPr lang="en-US"/>
          </a:p>
        </p:txBody>
      </p:sp>
    </p:spTree>
    <p:extLst>
      <p:ext uri="{BB962C8B-B14F-4D97-AF65-F5344CB8AC3E}">
        <p14:creationId xmlns:p14="http://schemas.microsoft.com/office/powerpoint/2010/main" val="252169553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Transform: </a:t>
            </a:r>
            <a:r>
              <a:rPr lang="en-US" sz="1200" b="0" i="0" kern="1200" dirty="0" smtClean="0">
                <a:solidFill>
                  <a:schemeClr val="tx1"/>
                </a:solidFill>
                <a:effectLst/>
                <a:latin typeface="+mn-lt"/>
                <a:ea typeface="+mn-ea"/>
                <a:cs typeface="+mn-cs"/>
              </a:rPr>
              <a:t>Return a new </a:t>
            </a:r>
            <a:r>
              <a:rPr lang="en-US" sz="1200" b="0" i="0" kern="1200" dirty="0" err="1" smtClean="0">
                <a:solidFill>
                  <a:schemeClr val="tx1"/>
                </a:solidFill>
                <a:effectLst/>
                <a:latin typeface="+mn-lt"/>
                <a:ea typeface="+mn-ea"/>
                <a:cs typeface="+mn-cs"/>
              </a:rPr>
              <a:t>DStream</a:t>
            </a:r>
            <a:r>
              <a:rPr lang="en-US" sz="1200" b="0" i="0" kern="1200" dirty="0" smtClean="0">
                <a:solidFill>
                  <a:schemeClr val="tx1"/>
                </a:solidFill>
                <a:effectLst/>
                <a:latin typeface="+mn-lt"/>
                <a:ea typeface="+mn-ea"/>
                <a:cs typeface="+mn-cs"/>
              </a:rPr>
              <a:t> by applying a RDD-to-RDD function to every RDD of the source </a:t>
            </a:r>
            <a:r>
              <a:rPr lang="en-US" sz="1200" b="0" i="0" kern="1200" dirty="0" err="1" smtClean="0">
                <a:solidFill>
                  <a:schemeClr val="tx1"/>
                </a:solidFill>
                <a:effectLst/>
                <a:latin typeface="+mn-lt"/>
                <a:ea typeface="+mn-ea"/>
                <a:cs typeface="+mn-cs"/>
              </a:rPr>
              <a:t>DStream</a:t>
            </a:r>
            <a:r>
              <a:rPr lang="en-US" sz="1200" b="0" i="0" kern="1200" dirty="0" smtClean="0">
                <a:solidFill>
                  <a:schemeClr val="tx1"/>
                </a:solidFill>
                <a:effectLst/>
                <a:latin typeface="+mn-lt"/>
                <a:ea typeface="+mn-ea"/>
                <a:cs typeface="+mn-cs"/>
              </a:rPr>
              <a:t>. This can be used to do arbitrary RDD operations on the </a:t>
            </a:r>
            <a:r>
              <a:rPr lang="en-US" sz="1200" b="0" i="0" kern="1200" dirty="0" err="1" smtClean="0">
                <a:solidFill>
                  <a:schemeClr val="tx1"/>
                </a:solidFill>
                <a:effectLst/>
                <a:latin typeface="+mn-lt"/>
                <a:ea typeface="+mn-ea"/>
                <a:cs typeface="+mn-cs"/>
              </a:rPr>
              <a:t>DStream</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175</a:t>
            </a:fld>
            <a:endParaRPr lang="en-US"/>
          </a:p>
        </p:txBody>
      </p:sp>
    </p:spTree>
    <p:extLst>
      <p:ext uri="{BB962C8B-B14F-4D97-AF65-F5344CB8AC3E}">
        <p14:creationId xmlns:p14="http://schemas.microsoft.com/office/powerpoint/2010/main" val="384658407"/>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176</a:t>
            </a:fld>
            <a:endParaRPr lang="en-US"/>
          </a:p>
        </p:txBody>
      </p:sp>
    </p:spTree>
    <p:extLst>
      <p:ext uri="{BB962C8B-B14F-4D97-AF65-F5344CB8AC3E}">
        <p14:creationId xmlns:p14="http://schemas.microsoft.com/office/powerpoint/2010/main" val="171102042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177</a:t>
            </a:fld>
            <a:endParaRPr lang="en-US"/>
          </a:p>
        </p:txBody>
      </p:sp>
    </p:spTree>
    <p:extLst>
      <p:ext uri="{BB962C8B-B14F-4D97-AF65-F5344CB8AC3E}">
        <p14:creationId xmlns:p14="http://schemas.microsoft.com/office/powerpoint/2010/main" val="16671557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178</a:t>
            </a:fld>
            <a:endParaRPr lang="en-US"/>
          </a:p>
        </p:txBody>
      </p:sp>
    </p:spTree>
    <p:extLst>
      <p:ext uri="{BB962C8B-B14F-4D97-AF65-F5344CB8AC3E}">
        <p14:creationId xmlns:p14="http://schemas.microsoft.com/office/powerpoint/2010/main" val="167002695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use a log prioritization example. This is an application of machine learning. (not an </a:t>
            </a:r>
            <a:r>
              <a:rPr lang="en-US" dirty="0" err="1" smtClean="0"/>
              <a:t>algo</a:t>
            </a:r>
            <a:r>
              <a:rPr lang="en-US" dirty="0" smtClean="0"/>
              <a:t>)</a:t>
            </a:r>
          </a:p>
          <a:p>
            <a:endParaRPr lang="en-US" dirty="0" smtClean="0"/>
          </a:p>
          <a:p>
            <a:r>
              <a:rPr lang="en-US" dirty="0" smtClean="0"/>
              <a:t>Goal,</a:t>
            </a:r>
            <a:r>
              <a:rPr lang="en-US" baseline="0" dirty="0" smtClean="0"/>
              <a:t> take test logs… and predict a priority.</a:t>
            </a:r>
          </a:p>
          <a:p>
            <a:endParaRPr lang="en-US" baseline="0" dirty="0" smtClean="0"/>
          </a:p>
          <a:p>
            <a:r>
              <a:rPr lang="en-US" baseline="0" dirty="0" smtClean="0"/>
              <a:t>Priority will tell us which logs we need to investigate further.</a:t>
            </a:r>
          </a:p>
          <a:p>
            <a:endParaRPr lang="en-US" baseline="0" dirty="0" smtClean="0"/>
          </a:p>
          <a:p>
            <a:r>
              <a:rPr lang="en-US" baseline="0" dirty="0" smtClean="0"/>
              <a:t>Here, see normal test, it worked, don’t need to look at it.</a:t>
            </a:r>
          </a:p>
          <a:p>
            <a:endParaRPr lang="en-US" baseline="0" dirty="0" smtClean="0"/>
          </a:p>
          <a:p>
            <a:r>
              <a:rPr lang="en-US" baseline="0" dirty="0" smtClean="0"/>
              <a:t>2</a:t>
            </a:r>
            <a:r>
              <a:rPr lang="en-US" baseline="30000" dirty="0" smtClean="0"/>
              <a:t>nd</a:t>
            </a:r>
            <a:r>
              <a:rPr lang="en-US" baseline="0" dirty="0" smtClean="0"/>
              <a:t> has a higher priority (error)</a:t>
            </a:r>
          </a:p>
          <a:p>
            <a:endParaRPr lang="en-US" baseline="0" dirty="0" smtClean="0"/>
          </a:p>
          <a:p>
            <a:r>
              <a:rPr lang="en-US" baseline="0" dirty="0" smtClean="0"/>
              <a:t>But you can’t look at every log line, so this is a way to find the important logs</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179</a:t>
            </a:fld>
            <a:endParaRPr lang="en-US"/>
          </a:p>
        </p:txBody>
      </p:sp>
    </p:spTree>
    <p:extLst>
      <p:ext uri="{BB962C8B-B14F-4D97-AF65-F5344CB8AC3E}">
        <p14:creationId xmlns:p14="http://schemas.microsoft.com/office/powerpoint/2010/main" val="218906464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just to define </a:t>
            </a:r>
            <a:r>
              <a:rPr lang="en-US" dirty="0" err="1" smtClean="0"/>
              <a:t>somer</a:t>
            </a:r>
            <a:r>
              <a:rPr lang="en-US" dirty="0" smtClean="0"/>
              <a:t> terminology</a:t>
            </a:r>
          </a:p>
          <a:p>
            <a:endParaRPr lang="en-US" dirty="0" smtClean="0"/>
          </a:p>
          <a:p>
            <a:r>
              <a:rPr lang="en-US" dirty="0" smtClean="0"/>
              <a:t>Left: Instance text.</a:t>
            </a:r>
            <a:r>
              <a:rPr lang="en-US" baseline="0" dirty="0" smtClean="0"/>
              <a:t> The </a:t>
            </a:r>
            <a:r>
              <a:rPr lang="en-US" baseline="0" dirty="0" err="1" smtClean="0"/>
              <a:t>datam</a:t>
            </a:r>
            <a:endParaRPr lang="en-US" baseline="0" dirty="0" smtClean="0"/>
          </a:p>
          <a:p>
            <a:endParaRPr lang="en-US" baseline="0" dirty="0" smtClean="0"/>
          </a:p>
          <a:p>
            <a:r>
              <a:rPr lang="en-US" baseline="0" dirty="0" smtClean="0"/>
              <a:t>We want to predict the label (the priority here, but it could be many things). It could be spam or not spam for an email. It could be temp for that date.</a:t>
            </a:r>
          </a:p>
          <a:p>
            <a:endParaRPr lang="en-US" baseline="0" dirty="0" smtClean="0"/>
          </a:p>
          <a:p>
            <a:r>
              <a:rPr lang="en-US" baseline="0" dirty="0" smtClean="0"/>
              <a:t>How can we learn? There’s 3 parts: choose a model, get data, run an algorithm to fit that model on the data.</a:t>
            </a:r>
          </a:p>
          <a:p>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180</a:t>
            </a:fld>
            <a:endParaRPr lang="en-US"/>
          </a:p>
        </p:txBody>
      </p:sp>
    </p:spTree>
    <p:extLst>
      <p:ext uri="{BB962C8B-B14F-4D97-AF65-F5344CB8AC3E}">
        <p14:creationId xmlns:p14="http://schemas.microsoft.com/office/powerpoint/2010/main" val="198205161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Mathematically speaking, a model is a function going from x to y.</a:t>
            </a:r>
            <a:r>
              <a:rPr lang="en-US" baseline="0" dirty="0" smtClean="0"/>
              <a:t> </a:t>
            </a:r>
          </a:p>
          <a:p>
            <a:endParaRPr lang="en-US" baseline="0" dirty="0" smtClean="0"/>
          </a:p>
          <a:p>
            <a:r>
              <a:rPr lang="en-US" baseline="0" dirty="0" smtClean="0"/>
              <a:t>X is instance, y is label (priority)</a:t>
            </a:r>
          </a:p>
          <a:p>
            <a:endParaRPr lang="en-US" baseline="0" dirty="0" smtClean="0"/>
          </a:p>
          <a:p>
            <a:r>
              <a:rPr lang="en-US" baseline="0" dirty="0" smtClean="0"/>
              <a:t>The way you represent this function on a computer is by first taking the instance and converting it to a numerical vector, called a feature vector (like word count)</a:t>
            </a:r>
          </a:p>
          <a:p>
            <a:endParaRPr lang="en-US" baseline="0" dirty="0" smtClean="0"/>
          </a:p>
          <a:p>
            <a:r>
              <a:rPr lang="en-US" baseline="0" dirty="0" smtClean="0"/>
              <a:t>Here, there’s 43 instances of the word running, 67 of test, etc.</a:t>
            </a:r>
          </a:p>
          <a:p>
            <a:endParaRPr lang="en-US" baseline="0" dirty="0" smtClean="0"/>
          </a:p>
          <a:p>
            <a:r>
              <a:rPr lang="en-US" baseline="0" dirty="0" smtClean="0"/>
              <a:t>In </a:t>
            </a:r>
            <a:r>
              <a:rPr lang="en-US" baseline="0" dirty="0" err="1" smtClean="0"/>
              <a:t>Mllib</a:t>
            </a:r>
            <a:r>
              <a:rPr lang="en-US" baseline="0" dirty="0" smtClean="0"/>
              <a:t>, this will be represented by a </a:t>
            </a:r>
            <a:r>
              <a:rPr lang="en-US" baseline="0" dirty="0" err="1" smtClean="0"/>
              <a:t>linalg.Vector</a:t>
            </a:r>
            <a:r>
              <a:rPr lang="en-US" baseline="0" dirty="0" smtClean="0"/>
              <a:t>. Throughout this talk, I’ll try to put these classes to look for in green just to make it easier </a:t>
            </a:r>
            <a:r>
              <a:rPr lang="en-US" baseline="0" dirty="0" err="1" smtClean="0"/>
              <a:t>ot</a:t>
            </a:r>
            <a:r>
              <a:rPr lang="en-US" baseline="0" dirty="0" smtClean="0"/>
              <a:t> look up.</a:t>
            </a:r>
          </a:p>
          <a:p>
            <a:endParaRPr lang="en-US" baseline="0" dirty="0" smtClean="0"/>
          </a:p>
          <a:p>
            <a:r>
              <a:rPr lang="en-US" baseline="0" dirty="0" smtClean="0"/>
              <a:t>There is a class in </a:t>
            </a:r>
            <a:r>
              <a:rPr lang="en-US" baseline="0" dirty="0" err="1" smtClean="0"/>
              <a:t>Mllib</a:t>
            </a:r>
            <a:r>
              <a:rPr lang="en-US" baseline="0" dirty="0" smtClean="0"/>
              <a:t> that does this (converts words to feature vector), called a feature transformer.</a:t>
            </a:r>
          </a:p>
          <a:p>
            <a:endParaRPr lang="en-US" baseline="0" dirty="0" smtClean="0"/>
          </a:p>
          <a:p>
            <a:r>
              <a:rPr lang="en-US" baseline="0" dirty="0" smtClean="0"/>
              <a:t>This vector is a object.</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181</a:t>
            </a:fld>
            <a:endParaRPr lang="en-US"/>
          </a:p>
        </p:txBody>
      </p:sp>
    </p:spTree>
    <p:extLst>
      <p:ext uri="{BB962C8B-B14F-4D97-AF65-F5344CB8AC3E}">
        <p14:creationId xmlns:p14="http://schemas.microsoft.com/office/powerpoint/2010/main" val="20104307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20</a:t>
            </a:fld>
            <a:endParaRPr lang="en-US"/>
          </a:p>
        </p:txBody>
      </p:sp>
    </p:spTree>
    <p:extLst>
      <p:ext uri="{BB962C8B-B14F-4D97-AF65-F5344CB8AC3E}">
        <p14:creationId xmlns:p14="http://schemas.microsoft.com/office/powerpoint/2010/main" val="172802712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model is a</a:t>
            </a:r>
            <a:r>
              <a:rPr lang="en-US" baseline="0" dirty="0" smtClean="0"/>
              <a:t> function.</a:t>
            </a:r>
          </a:p>
          <a:p>
            <a:endParaRPr lang="en-US" baseline="0" dirty="0" smtClean="0"/>
          </a:p>
          <a:p>
            <a:r>
              <a:rPr lang="en-US" baseline="0" dirty="0" smtClean="0"/>
              <a:t>One the data is represented as a feature vector, what odes the model look like… mathematically?</a:t>
            </a:r>
          </a:p>
          <a:p>
            <a:endParaRPr lang="en-US" baseline="0" dirty="0" smtClean="0"/>
          </a:p>
          <a:p>
            <a:r>
              <a:rPr lang="en-US" baseline="0" dirty="0" smtClean="0"/>
              <a:t>This is an example with linear regression, one of the most common ML models.</a:t>
            </a:r>
          </a:p>
          <a:p>
            <a:endParaRPr lang="en-US" baseline="0" dirty="0" smtClean="0"/>
          </a:p>
          <a:p>
            <a:r>
              <a:rPr lang="en-US" baseline="0" dirty="0" smtClean="0"/>
              <a:t>The model is just another vector called a parameter vector.</a:t>
            </a:r>
          </a:p>
          <a:p>
            <a:endParaRPr lang="en-US" baseline="0" dirty="0" smtClean="0"/>
          </a:p>
          <a:p>
            <a:r>
              <a:rPr lang="en-US" baseline="0" dirty="0" smtClean="0"/>
              <a:t>Give, this model…The way that you compute a prediction, is a simple vector dot product.</a:t>
            </a:r>
          </a:p>
          <a:p>
            <a:endParaRPr lang="en-US" baseline="0" dirty="0" smtClean="0"/>
          </a:p>
          <a:p>
            <a:r>
              <a:rPr lang="en-US" baseline="0" dirty="0" smtClean="0"/>
              <a:t>The word running has a corresponding weight in the model vector. Here the weight is zero indicating that the appearance of the word running does not affect log priority. -11 means, it is pushing the priority even lower.</a:t>
            </a:r>
          </a:p>
          <a:p>
            <a:endParaRPr lang="en-US" baseline="0" dirty="0" smtClean="0"/>
          </a:p>
          <a:p>
            <a:r>
              <a:rPr lang="en-US" baseline="0" dirty="0" smtClean="0"/>
              <a:t>So each of the #s in the middle is the word count times it’s corresponding weight. And then we add them all together, and that’s the prediction (y)</a:t>
            </a:r>
          </a:p>
          <a:p>
            <a:endParaRPr lang="en-US" baseline="0" dirty="0" smtClean="0"/>
          </a:p>
          <a:p>
            <a:r>
              <a:rPr lang="en-US" baseline="0" dirty="0" smtClean="0"/>
              <a:t>So, learning means choosing these parameters w.</a:t>
            </a:r>
            <a:endParaRPr lang="en-US" dirty="0"/>
          </a:p>
        </p:txBody>
      </p:sp>
      <p:sp>
        <p:nvSpPr>
          <p:cNvPr id="4" name="Slide Number Placeholder 3"/>
          <p:cNvSpPr>
            <a:spLocks noGrp="1"/>
          </p:cNvSpPr>
          <p:nvPr>
            <p:ph type="sldNum" sz="quarter" idx="10"/>
          </p:nvPr>
        </p:nvSpPr>
        <p:spPr/>
        <p:txBody>
          <a:bodyPr/>
          <a:lstStyle/>
          <a:p>
            <a:fld id="{BD196B72-1C7D-4044-92B9-02568B285574}" type="slidenum">
              <a:rPr lang="en-US" smtClean="0"/>
              <a:pPr/>
              <a:t>182</a:t>
            </a:fld>
            <a:endParaRPr lang="en-US"/>
          </a:p>
        </p:txBody>
      </p:sp>
    </p:spTree>
    <p:extLst>
      <p:ext uri="{BB962C8B-B14F-4D97-AF65-F5344CB8AC3E}">
        <p14:creationId xmlns:p14="http://schemas.microsoft.com/office/powerpoint/2010/main" val="2039340393"/>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183</a:t>
            </a:fld>
            <a:endParaRPr lang="en-US"/>
          </a:p>
        </p:txBody>
      </p:sp>
    </p:spTree>
    <p:extLst>
      <p:ext uri="{BB962C8B-B14F-4D97-AF65-F5344CB8AC3E}">
        <p14:creationId xmlns:p14="http://schemas.microsoft.com/office/powerpoint/2010/main" val="53169916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184</a:t>
            </a:fld>
            <a:endParaRPr lang="en-US"/>
          </a:p>
        </p:txBody>
      </p:sp>
    </p:spTree>
    <p:extLst>
      <p:ext uri="{BB962C8B-B14F-4D97-AF65-F5344CB8AC3E}">
        <p14:creationId xmlns:p14="http://schemas.microsoft.com/office/powerpoint/2010/main" val="588444602"/>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talk about how</a:t>
            </a:r>
            <a:r>
              <a:rPr lang="en-US" baseline="0" dirty="0" smtClean="0"/>
              <a:t> basic ML workflow works in 2 phrases: training and testing.</a:t>
            </a:r>
          </a:p>
          <a:p>
            <a:endParaRPr lang="en-US" baseline="0" dirty="0" smtClean="0"/>
          </a:p>
          <a:p>
            <a:r>
              <a:rPr lang="en-US" baseline="0" dirty="0" smtClean="0"/>
              <a:t>Training: takes a Dataset and a ML </a:t>
            </a:r>
            <a:r>
              <a:rPr lang="en-US" baseline="0" dirty="0" err="1" smtClean="0"/>
              <a:t>algo</a:t>
            </a:r>
            <a:r>
              <a:rPr lang="en-US" baseline="0" dirty="0" smtClean="0"/>
              <a:t> (like linear </a:t>
            </a:r>
            <a:r>
              <a:rPr lang="en-US" baseline="0" dirty="0" err="1" smtClean="0"/>
              <a:t>regressison</a:t>
            </a:r>
            <a:r>
              <a:rPr lang="en-US" baseline="0" dirty="0" smtClean="0"/>
              <a:t>) and we get a ML model (here a linear regression model)</a:t>
            </a:r>
          </a:p>
          <a:p>
            <a:endParaRPr lang="en-US" baseline="0" dirty="0" smtClean="0"/>
          </a:p>
          <a:p>
            <a:r>
              <a:rPr lang="en-US" baseline="0" dirty="0" smtClean="0"/>
              <a:t>In the testing phase, you pick new logs and notice that this time there are no labels. Apply the ML model, which can look at each log and predict a priority.</a:t>
            </a:r>
            <a:endParaRPr lang="en-US" dirty="0"/>
          </a:p>
        </p:txBody>
      </p:sp>
      <p:sp>
        <p:nvSpPr>
          <p:cNvPr id="4" name="Slide Number Placeholder 3"/>
          <p:cNvSpPr>
            <a:spLocks noGrp="1"/>
          </p:cNvSpPr>
          <p:nvPr>
            <p:ph type="sldNum" sz="quarter" idx="10"/>
          </p:nvPr>
        </p:nvSpPr>
        <p:spPr/>
        <p:txBody>
          <a:bodyPr/>
          <a:lstStyle/>
          <a:p>
            <a:fld id="{BD196B72-1C7D-4044-92B9-02568B285574}" type="slidenum">
              <a:rPr lang="en-US" smtClean="0"/>
              <a:pPr/>
              <a:t>185</a:t>
            </a:fld>
            <a:endParaRPr lang="en-US"/>
          </a:p>
        </p:txBody>
      </p:sp>
    </p:spTree>
    <p:extLst>
      <p:ext uri="{BB962C8B-B14F-4D97-AF65-F5344CB8AC3E}">
        <p14:creationId xmlns:p14="http://schemas.microsoft.com/office/powerpoint/2010/main" val="1824375692"/>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word pipeline refers to workflow and basically you pipe data through a series</a:t>
            </a:r>
            <a:r>
              <a:rPr lang="en-US" baseline="0" dirty="0" smtClean="0"/>
              <a:t> of transformations.</a:t>
            </a:r>
            <a:endParaRPr lang="en-US" dirty="0"/>
          </a:p>
        </p:txBody>
      </p:sp>
      <p:sp>
        <p:nvSpPr>
          <p:cNvPr id="4" name="Slide Number Placeholder 3"/>
          <p:cNvSpPr>
            <a:spLocks noGrp="1"/>
          </p:cNvSpPr>
          <p:nvPr>
            <p:ph type="sldNum" sz="quarter" idx="10"/>
          </p:nvPr>
        </p:nvSpPr>
        <p:spPr/>
        <p:txBody>
          <a:bodyPr/>
          <a:lstStyle/>
          <a:p>
            <a:fld id="{BD196B72-1C7D-4044-92B9-02568B285574}" type="slidenum">
              <a:rPr lang="en-US" smtClean="0"/>
              <a:pPr/>
              <a:t>186</a:t>
            </a:fld>
            <a:endParaRPr lang="en-US"/>
          </a:p>
        </p:txBody>
      </p:sp>
    </p:spTree>
    <p:extLst>
      <p:ext uri="{BB962C8B-B14F-4D97-AF65-F5344CB8AC3E}">
        <p14:creationId xmlns:p14="http://schemas.microsoft.com/office/powerpoint/2010/main" val="280978774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the same things (training and testing) just compressed.</a:t>
            </a:r>
          </a:p>
          <a:p>
            <a:endParaRPr lang="en-US" dirty="0" smtClean="0"/>
          </a:p>
          <a:p>
            <a:r>
              <a:rPr lang="en-US" dirty="0" smtClean="0"/>
              <a:t>But</a:t>
            </a:r>
            <a:r>
              <a:rPr lang="en-US" baseline="0" dirty="0" smtClean="0"/>
              <a:t> really, there’s also a 3</a:t>
            </a:r>
            <a:r>
              <a:rPr lang="en-US" baseline="30000" dirty="0" smtClean="0"/>
              <a:t>rd</a:t>
            </a:r>
            <a:r>
              <a:rPr lang="en-US" baseline="0" dirty="0" smtClean="0"/>
              <a:t> part, which is evaluation. In Evaluation, you take predicted priorities (or labels) as well as true labels on new data, which the algorithm did not see and compute this metric.</a:t>
            </a:r>
          </a:p>
          <a:p>
            <a:endParaRPr lang="en-US" baseline="0" dirty="0" smtClean="0"/>
          </a:p>
          <a:p>
            <a:r>
              <a:rPr lang="en-US" baseline="0" dirty="0" smtClean="0"/>
              <a:t>You predict priorities on new data and then compare these with the true labels and compute a metric to see how well you did.</a:t>
            </a:r>
          </a:p>
          <a:p>
            <a:endParaRPr lang="en-US" baseline="0" dirty="0" smtClean="0"/>
          </a:p>
          <a:p>
            <a:r>
              <a:rPr lang="en-US" baseline="0" dirty="0" smtClean="0"/>
              <a:t>How much data do you hold back? Depends on data. If huge dataset, then maybe 5%, but if a small dataset, then hold back maybe 1/3 of the data.</a:t>
            </a:r>
          </a:p>
          <a:p>
            <a:endParaRPr lang="en-US" baseline="0" dirty="0" smtClean="0"/>
          </a:p>
          <a:p>
            <a:r>
              <a:rPr lang="en-US" baseline="0" dirty="0" smtClean="0"/>
              <a:t>MSE: Means Squared Error: this is applicable to linear regression or any regression where prediction – true label squared and then you average this across the dataset.</a:t>
            </a:r>
            <a:endParaRPr lang="en-US" dirty="0"/>
          </a:p>
        </p:txBody>
      </p:sp>
      <p:sp>
        <p:nvSpPr>
          <p:cNvPr id="4" name="Slide Number Placeholder 3"/>
          <p:cNvSpPr>
            <a:spLocks noGrp="1"/>
          </p:cNvSpPr>
          <p:nvPr>
            <p:ph type="sldNum" sz="quarter" idx="10"/>
          </p:nvPr>
        </p:nvSpPr>
        <p:spPr/>
        <p:txBody>
          <a:bodyPr/>
          <a:lstStyle/>
          <a:p>
            <a:fld id="{BD196B72-1C7D-4044-92B9-02568B285574}" type="slidenum">
              <a:rPr lang="en-US" smtClean="0"/>
              <a:pPr/>
              <a:t>187</a:t>
            </a:fld>
            <a:endParaRPr lang="en-US"/>
          </a:p>
        </p:txBody>
      </p:sp>
    </p:spTree>
    <p:extLst>
      <p:ext uri="{BB962C8B-B14F-4D97-AF65-F5344CB8AC3E}">
        <p14:creationId xmlns:p14="http://schemas.microsoft.com/office/powerpoint/2010/main" val="580327872"/>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188</a:t>
            </a:fld>
            <a:endParaRPr lang="en-US"/>
          </a:p>
        </p:txBody>
      </p:sp>
    </p:spTree>
    <p:extLst>
      <p:ext uri="{BB962C8B-B14F-4D97-AF65-F5344CB8AC3E}">
        <p14:creationId xmlns:p14="http://schemas.microsoft.com/office/powerpoint/2010/main" val="82623137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Contributions estimated from </a:t>
            </a:r>
            <a:r>
              <a:rPr lang="en-US" dirty="0" err="1" smtClean="0"/>
              <a:t>github</a:t>
            </a:r>
            <a:r>
              <a:rPr lang="en-US" dirty="0" smtClean="0"/>
              <a:t> commit logs,</a:t>
            </a:r>
            <a:r>
              <a:rPr lang="en-US" baseline="0" dirty="0" smtClean="0"/>
              <a:t> with some effort to de-duplicate entities.</a:t>
            </a:r>
          </a:p>
        </p:txBody>
      </p:sp>
      <p:sp>
        <p:nvSpPr>
          <p:cNvPr id="4" name="Slide Number Placeholder 3"/>
          <p:cNvSpPr>
            <a:spLocks noGrp="1"/>
          </p:cNvSpPr>
          <p:nvPr>
            <p:ph type="sldNum" sz="quarter" idx="10"/>
          </p:nvPr>
        </p:nvSpPr>
        <p:spPr/>
        <p:txBody>
          <a:bodyPr/>
          <a:lstStyle/>
          <a:p>
            <a:fld id="{8B8C3B67-8EAE-7042-AAC2-B6007D53323B}" type="slidenum">
              <a:rPr lang="en-US" smtClean="0"/>
              <a:t>189</a:t>
            </a:fld>
            <a:endParaRPr lang="en-US"/>
          </a:p>
        </p:txBody>
      </p:sp>
    </p:spTree>
    <p:extLst>
      <p:ext uri="{BB962C8B-B14F-4D97-AF65-F5344CB8AC3E}">
        <p14:creationId xmlns:p14="http://schemas.microsoft.com/office/powerpoint/2010/main" val="304575981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190</a:t>
            </a:fld>
            <a:endParaRPr lang="en-US"/>
          </a:p>
        </p:txBody>
      </p:sp>
    </p:spTree>
    <p:extLst>
      <p:ext uri="{BB962C8B-B14F-4D97-AF65-F5344CB8AC3E}">
        <p14:creationId xmlns:p14="http://schemas.microsoft.com/office/powerpoint/2010/main" val="72357659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191</a:t>
            </a:fld>
            <a:endParaRPr lang="en-US"/>
          </a:p>
        </p:txBody>
      </p:sp>
    </p:spTree>
    <p:extLst>
      <p:ext uri="{BB962C8B-B14F-4D97-AF65-F5344CB8AC3E}">
        <p14:creationId xmlns:p14="http://schemas.microsoft.com/office/powerpoint/2010/main" val="20994732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21</a:t>
            </a:fld>
            <a:endParaRPr lang="en-US"/>
          </a:p>
        </p:txBody>
      </p:sp>
    </p:spTree>
    <p:extLst>
      <p:ext uri="{BB962C8B-B14F-4D97-AF65-F5344CB8AC3E}">
        <p14:creationId xmlns:p14="http://schemas.microsoft.com/office/powerpoint/2010/main" val="88893920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192</a:t>
            </a:fld>
            <a:endParaRPr lang="en-US"/>
          </a:p>
        </p:txBody>
      </p:sp>
    </p:spTree>
    <p:extLst>
      <p:ext uri="{BB962C8B-B14F-4D97-AF65-F5344CB8AC3E}">
        <p14:creationId xmlns:p14="http://schemas.microsoft.com/office/powerpoint/2010/main" val="543478647"/>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193</a:t>
            </a:fld>
            <a:endParaRPr lang="en-US"/>
          </a:p>
        </p:txBody>
      </p:sp>
    </p:spTree>
    <p:extLst>
      <p:ext uri="{BB962C8B-B14F-4D97-AF65-F5344CB8AC3E}">
        <p14:creationId xmlns:p14="http://schemas.microsoft.com/office/powerpoint/2010/main" val="997669438"/>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194</a:t>
            </a:fld>
            <a:endParaRPr lang="en-US"/>
          </a:p>
        </p:txBody>
      </p:sp>
    </p:spTree>
    <p:extLst>
      <p:ext uri="{BB962C8B-B14F-4D97-AF65-F5344CB8AC3E}">
        <p14:creationId xmlns:p14="http://schemas.microsoft.com/office/powerpoint/2010/main" val="27792869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195</a:t>
            </a:fld>
            <a:endParaRPr lang="en-US"/>
          </a:p>
        </p:txBody>
      </p:sp>
    </p:spTree>
    <p:extLst>
      <p:ext uri="{BB962C8B-B14F-4D97-AF65-F5344CB8AC3E}">
        <p14:creationId xmlns:p14="http://schemas.microsoft.com/office/powerpoint/2010/main" val="37056060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196</a:t>
            </a:fld>
            <a:endParaRPr lang="en-US"/>
          </a:p>
        </p:txBody>
      </p:sp>
    </p:spTree>
    <p:extLst>
      <p:ext uri="{BB962C8B-B14F-4D97-AF65-F5344CB8AC3E}">
        <p14:creationId xmlns:p14="http://schemas.microsoft.com/office/powerpoint/2010/main" val="30951193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197</a:t>
            </a:fld>
            <a:endParaRPr lang="en-US"/>
          </a:p>
        </p:txBody>
      </p:sp>
    </p:spTree>
    <p:extLst>
      <p:ext uri="{BB962C8B-B14F-4D97-AF65-F5344CB8AC3E}">
        <p14:creationId xmlns:p14="http://schemas.microsoft.com/office/powerpoint/2010/main" val="761698511"/>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198</a:t>
            </a:fld>
            <a:endParaRPr lang="en-US"/>
          </a:p>
        </p:txBody>
      </p:sp>
    </p:spTree>
    <p:extLst>
      <p:ext uri="{BB962C8B-B14F-4D97-AF65-F5344CB8AC3E}">
        <p14:creationId xmlns:p14="http://schemas.microsoft.com/office/powerpoint/2010/main" val="71685461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4D4D4E-5193-8942-A6D2-CAFDBF6BEBF9}" type="slidenum">
              <a:rPr lang="en-US" smtClean="0"/>
              <a:t>199</a:t>
            </a:fld>
            <a:endParaRPr lang="en-US"/>
          </a:p>
        </p:txBody>
      </p:sp>
    </p:spTree>
    <p:extLst>
      <p:ext uri="{BB962C8B-B14F-4D97-AF65-F5344CB8AC3E}">
        <p14:creationId xmlns:p14="http://schemas.microsoft.com/office/powerpoint/2010/main" val="2744224156"/>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200</a:t>
            </a:fld>
            <a:endParaRPr lang="en-US"/>
          </a:p>
        </p:txBody>
      </p:sp>
    </p:spTree>
    <p:extLst>
      <p:ext uri="{BB962C8B-B14F-4D97-AF65-F5344CB8AC3E}">
        <p14:creationId xmlns:p14="http://schemas.microsoft.com/office/powerpoint/2010/main" val="41090470"/>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201</a:t>
            </a:fld>
            <a:endParaRPr lang="en-US"/>
          </a:p>
        </p:txBody>
      </p:sp>
    </p:spTree>
    <p:extLst>
      <p:ext uri="{BB962C8B-B14F-4D97-AF65-F5344CB8AC3E}">
        <p14:creationId xmlns:p14="http://schemas.microsoft.com/office/powerpoint/2010/main" val="1770779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The point: Adopting Spark</a:t>
            </a:r>
            <a:r>
              <a:rPr lang="en-US" baseline="0" dirty="0" smtClean="0"/>
              <a:t> is relatively safe, since it's being maintained by people who are </a:t>
            </a:r>
            <a:r>
              <a:rPr lang="en-US" i="1" baseline="0" dirty="0" smtClean="0"/>
              <a:t>paid</a:t>
            </a:r>
            <a:r>
              <a:rPr lang="en-US" i="0" baseline="0" dirty="0" smtClean="0"/>
              <a:t> to do so.</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3</a:t>
            </a:fld>
            <a:endParaRPr lang="en-US"/>
          </a:p>
        </p:txBody>
      </p:sp>
    </p:spTree>
    <p:extLst>
      <p:ext uri="{BB962C8B-B14F-4D97-AF65-F5344CB8AC3E}">
        <p14:creationId xmlns:p14="http://schemas.microsoft.com/office/powerpoint/2010/main" val="180451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rtl="0"/>
            <a:r>
              <a:rPr lang="en-US" dirty="0" smtClean="0"/>
              <a:t>When you start a driver program,</a:t>
            </a:r>
            <a:r>
              <a:rPr lang="en-US" baseline="0" dirty="0" smtClean="0"/>
              <a:t>  it connects to the Spark Cluster</a:t>
            </a:r>
          </a:p>
          <a:p>
            <a:pPr rtl="0"/>
            <a:endParaRPr lang="en-US" dirty="0" smtClean="0"/>
          </a:p>
          <a:p>
            <a:pPr rtl="0"/>
            <a:r>
              <a:rPr lang="en-US" dirty="0" smtClean="0"/>
              <a:t>You can make the Driver</a:t>
            </a:r>
            <a:r>
              <a:rPr lang="en-US" baseline="0" dirty="0" smtClean="0"/>
              <a:t> HA in standalone by setting the Boolean for –supervise to true when using Spark Submit (https://github.com/apache/spark/search?utf8=%E2%9C%93&amp;q=supervise)</a:t>
            </a:r>
          </a:p>
          <a:p>
            <a:pPr rtl="0"/>
            <a:endParaRPr lang="en-US" baseline="0" dirty="0" smtClean="0"/>
          </a:p>
          <a:p>
            <a:pPr rtl="0"/>
            <a:r>
              <a:rPr lang="en-US" baseline="0" dirty="0" smtClean="0"/>
              <a:t>In YARN the driver is HA via YARN primitives</a:t>
            </a:r>
          </a:p>
          <a:p>
            <a:pPr rtl="0"/>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22</a:t>
            </a:fld>
            <a:endParaRPr lang="en-US"/>
          </a:p>
        </p:txBody>
      </p:sp>
    </p:spTree>
    <p:extLst>
      <p:ext uri="{BB962C8B-B14F-4D97-AF65-F5344CB8AC3E}">
        <p14:creationId xmlns:p14="http://schemas.microsoft.com/office/powerpoint/2010/main" val="3444882587"/>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202</a:t>
            </a:fld>
            <a:endParaRPr lang="en-US"/>
          </a:p>
        </p:txBody>
      </p:sp>
    </p:spTree>
    <p:extLst>
      <p:ext uri="{BB962C8B-B14F-4D97-AF65-F5344CB8AC3E}">
        <p14:creationId xmlns:p14="http://schemas.microsoft.com/office/powerpoint/2010/main" val="176014644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203</a:t>
            </a:fld>
            <a:endParaRPr lang="en-US"/>
          </a:p>
        </p:txBody>
      </p:sp>
    </p:spTree>
    <p:extLst>
      <p:ext uri="{BB962C8B-B14F-4D97-AF65-F5344CB8AC3E}">
        <p14:creationId xmlns:p14="http://schemas.microsoft.com/office/powerpoint/2010/main" val="119409730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204</a:t>
            </a:fld>
            <a:endParaRPr lang="en-US"/>
          </a:p>
        </p:txBody>
      </p:sp>
    </p:spTree>
    <p:extLst>
      <p:ext uri="{BB962C8B-B14F-4D97-AF65-F5344CB8AC3E}">
        <p14:creationId xmlns:p14="http://schemas.microsoft.com/office/powerpoint/2010/main" val="9587071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23</a:t>
            </a:fld>
            <a:endParaRPr lang="en-US"/>
          </a:p>
        </p:txBody>
      </p:sp>
    </p:spTree>
    <p:extLst>
      <p:ext uri="{BB962C8B-B14F-4D97-AF65-F5344CB8AC3E}">
        <p14:creationId xmlns:p14="http://schemas.microsoft.com/office/powerpoint/2010/main" val="3830310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This RDD has 5 partitions.</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 RDD is simply a distributed collection of elements. You can think of the distributed collections like of like an</a:t>
            </a:r>
            <a:r>
              <a:rPr lang="en-US" baseline="0" dirty="0" smtClean="0"/>
              <a:t> array or list in your single machine program, except that it’s spread out across multiple nodes in the cluster.</a:t>
            </a:r>
            <a:endParaRPr lang="en-US" dirty="0" smtClean="0"/>
          </a:p>
          <a:p>
            <a:endParaRPr lang="en-US" dirty="0" smtClean="0"/>
          </a:p>
          <a:p>
            <a:r>
              <a:rPr lang="en-US" dirty="0" smtClean="0"/>
              <a:t> In Spark all work is expressed as either creating new RDDs, transforming existing RDDs, or calling operations on RDDs to compute a result. Under the hood, Spark automatically distributes the data contained in RDDs across your cluster and parallelizes the operations you perform on them.</a:t>
            </a:r>
          </a:p>
          <a:p>
            <a:endParaRPr lang="en-US" dirty="0" smtClean="0"/>
          </a:p>
          <a:p>
            <a:r>
              <a:rPr lang="en-US" dirty="0" smtClean="0"/>
              <a:t>So, Spark gives you APIs and functions</a:t>
            </a:r>
            <a:r>
              <a:rPr lang="en-US" baseline="0" dirty="0" smtClean="0"/>
              <a:t> that lets you do something on the whole collection in parallel  using all the nodes.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24</a:t>
            </a:fld>
            <a:endParaRPr lang="en-US"/>
          </a:p>
        </p:txBody>
      </p:sp>
    </p:spTree>
    <p:extLst>
      <p:ext uri="{BB962C8B-B14F-4D97-AF65-F5344CB8AC3E}">
        <p14:creationId xmlns:p14="http://schemas.microsoft.com/office/powerpoint/2010/main" val="34061776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25</a:t>
            </a:fld>
            <a:endParaRPr lang="en-US"/>
          </a:p>
        </p:txBody>
      </p:sp>
    </p:spTree>
    <p:extLst>
      <p:ext uri="{BB962C8B-B14F-4D97-AF65-F5344CB8AC3E}">
        <p14:creationId xmlns:p14="http://schemas.microsoft.com/office/powerpoint/2010/main" val="19839720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26</a:t>
            </a:fld>
            <a:endParaRPr lang="en-US"/>
          </a:p>
        </p:txBody>
      </p:sp>
    </p:spTree>
    <p:extLst>
      <p:ext uri="{BB962C8B-B14F-4D97-AF65-F5344CB8AC3E}">
        <p14:creationId xmlns:p14="http://schemas.microsoft.com/office/powerpoint/2010/main" val="37911523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In</a:t>
            </a:r>
            <a:r>
              <a:rPr lang="en-US" baseline="0" dirty="0" smtClean="0"/>
              <a:t> some edge cases this could be useful … e.g., parallelize and partition a set of URLs or metadata, then fetch the actual data on the workers</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27</a:t>
            </a:fld>
            <a:endParaRPr lang="en-US"/>
          </a:p>
        </p:txBody>
      </p:sp>
    </p:spTree>
    <p:extLst>
      <p:ext uri="{BB962C8B-B14F-4D97-AF65-F5344CB8AC3E}">
        <p14:creationId xmlns:p14="http://schemas.microsoft.com/office/powerpoint/2010/main" val="36947093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28</a:t>
            </a:fld>
            <a:endParaRPr lang="en-US"/>
          </a:p>
        </p:txBody>
      </p:sp>
    </p:spTree>
    <p:extLst>
      <p:ext uri="{BB962C8B-B14F-4D97-AF65-F5344CB8AC3E}">
        <p14:creationId xmlns:p14="http://schemas.microsoft.com/office/powerpoint/2010/main" val="283075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Those are 4 green</a:t>
            </a:r>
            <a:r>
              <a:rPr lang="en-US" baseline="0" dirty="0" smtClean="0"/>
              <a:t> unique blocks in a single HDFS file</a:t>
            </a:r>
          </a:p>
          <a:p>
            <a:r>
              <a:rPr lang="en-US" baseline="0" dirty="0" smtClean="0"/>
              <a:t>Here we are filtering out the warnings and info messages so we are left with just errors in the RDD.</a:t>
            </a:r>
          </a:p>
          <a:p>
            <a:r>
              <a:rPr lang="en-US" baseline="0" dirty="0" smtClean="0"/>
              <a:t>This doesn’t actually read the file from HDFS just yet… we’re just building out a lineage graph</a:t>
            </a:r>
            <a:endParaRPr lang="en-US" dirty="0" smtClean="0"/>
          </a:p>
          <a:p>
            <a:endParaRPr lang="en-US" dirty="0" smtClean="0"/>
          </a:p>
          <a:p>
            <a:r>
              <a:rPr lang="en-US" dirty="0" smtClean="0"/>
              <a:t>Initial</a:t>
            </a:r>
            <a:r>
              <a:rPr lang="en-US" baseline="0" dirty="0" smtClean="0"/>
              <a:t> partition generally determined by SOURCE, which is also aware of location info (e.g., HDFS blocks) and can provide that downstream (via </a:t>
            </a:r>
            <a:r>
              <a:rPr lang="en-US" baseline="0" dirty="0" err="1" smtClean="0"/>
              <a:t>preferredLocations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29</a:t>
            </a:fld>
            <a:endParaRPr lang="en-US"/>
          </a:p>
        </p:txBody>
      </p:sp>
    </p:spTree>
    <p:extLst>
      <p:ext uri="{BB962C8B-B14F-4D97-AF65-F5344CB8AC3E}">
        <p14:creationId xmlns:p14="http://schemas.microsoft.com/office/powerpoint/2010/main" val="9658674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30</a:t>
            </a:fld>
            <a:endParaRPr lang="en-US"/>
          </a:p>
        </p:txBody>
      </p:sp>
    </p:spTree>
    <p:extLst>
      <p:ext uri="{BB962C8B-B14F-4D97-AF65-F5344CB8AC3E}">
        <p14:creationId xmlns:p14="http://schemas.microsoft.com/office/powerpoint/2010/main" val="6375442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The Batman slide</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31</a:t>
            </a:fld>
            <a:endParaRPr lang="en-US"/>
          </a:p>
        </p:txBody>
      </p:sp>
    </p:spTree>
    <p:extLst>
      <p:ext uri="{BB962C8B-B14F-4D97-AF65-F5344CB8AC3E}">
        <p14:creationId xmlns:p14="http://schemas.microsoft.com/office/powerpoint/2010/main" val="2633856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4</a:t>
            </a:fld>
            <a:endParaRPr lang="en-US"/>
          </a:p>
        </p:txBody>
      </p:sp>
    </p:spTree>
    <p:extLst>
      <p:ext uri="{BB962C8B-B14F-4D97-AF65-F5344CB8AC3E}">
        <p14:creationId xmlns:p14="http://schemas.microsoft.com/office/powerpoint/2010/main" val="20210932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32</a:t>
            </a:fld>
            <a:endParaRPr lang="en-US"/>
          </a:p>
        </p:txBody>
      </p:sp>
    </p:spTree>
    <p:extLst>
      <p:ext uri="{BB962C8B-B14F-4D97-AF65-F5344CB8AC3E}">
        <p14:creationId xmlns:p14="http://schemas.microsoft.com/office/powerpoint/2010/main" val="42770060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33</a:t>
            </a:fld>
            <a:endParaRPr lang="en-US"/>
          </a:p>
        </p:txBody>
      </p:sp>
    </p:spTree>
    <p:extLst>
      <p:ext uri="{BB962C8B-B14F-4D97-AF65-F5344CB8AC3E}">
        <p14:creationId xmlns:p14="http://schemas.microsoft.com/office/powerpoint/2010/main" val="25303085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34</a:t>
            </a:fld>
            <a:endParaRPr lang="en-US"/>
          </a:p>
        </p:txBody>
      </p:sp>
    </p:spTree>
    <p:extLst>
      <p:ext uri="{BB962C8B-B14F-4D97-AF65-F5344CB8AC3E}">
        <p14:creationId xmlns:p14="http://schemas.microsoft.com/office/powerpoint/2010/main" val="8800631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What if we want to do other things, multiple things, with</a:t>
            </a:r>
            <a:r>
              <a:rPr lang="en-US" baseline="0" dirty="0" smtClean="0"/>
              <a:t> the cleaned RDD? … </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35</a:t>
            </a:fld>
            <a:endParaRPr lang="en-US"/>
          </a:p>
        </p:txBody>
      </p:sp>
    </p:spTree>
    <p:extLst>
      <p:ext uri="{BB962C8B-B14F-4D97-AF65-F5344CB8AC3E}">
        <p14:creationId xmlns:p14="http://schemas.microsoft.com/office/powerpoint/2010/main" val="33843753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It’s okay if only part of the RDD actually fits in memory</a:t>
            </a:r>
          </a:p>
          <a:p>
            <a:endParaRPr lang="en-US" dirty="0" smtClean="0"/>
          </a:p>
          <a:p>
            <a:r>
              <a:rPr lang="en-US" dirty="0" smtClean="0"/>
              <a:t>Talk about lineage: parent RDD and child RDD</a:t>
            </a:r>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36</a:t>
            </a:fld>
            <a:endParaRPr lang="en-US"/>
          </a:p>
        </p:txBody>
      </p:sp>
    </p:spTree>
    <p:extLst>
      <p:ext uri="{BB962C8B-B14F-4D97-AF65-F5344CB8AC3E}">
        <p14:creationId xmlns:p14="http://schemas.microsoft.com/office/powerpoint/2010/main" val="27161508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This is a narrow transformation…</a:t>
            </a:r>
          </a:p>
          <a:p>
            <a:r>
              <a:rPr lang="en-US" dirty="0" smtClean="0"/>
              <a:t>1 Task </a:t>
            </a:r>
            <a:r>
              <a:rPr lang="en-US" baseline="0" dirty="0" smtClean="0"/>
              <a:t> &lt;-&gt; 1 Partition, and usually &lt;-&gt; 1 Core (although this can be configured higher)</a:t>
            </a:r>
          </a:p>
          <a:p>
            <a:r>
              <a:rPr lang="en-US" baseline="0" dirty="0" smtClean="0"/>
              <a:t>How many executors? Depends on cluster </a:t>
            </a:r>
            <a:r>
              <a:rPr lang="en-US" baseline="0" dirty="0" err="1" smtClean="0"/>
              <a:t>config</a:t>
            </a:r>
            <a:r>
              <a:rPr lang="en-US" baseline="0" dirty="0" smtClean="0"/>
              <a:t>. I.e., these 1:1 mappings are NOT 1:1 with executors</a:t>
            </a:r>
          </a:p>
        </p:txBody>
      </p:sp>
      <p:sp>
        <p:nvSpPr>
          <p:cNvPr id="4" name="Slide Number Placeholder 3"/>
          <p:cNvSpPr>
            <a:spLocks noGrp="1"/>
          </p:cNvSpPr>
          <p:nvPr>
            <p:ph type="sldNum" sz="quarter" idx="10"/>
          </p:nvPr>
        </p:nvSpPr>
        <p:spPr/>
        <p:txBody>
          <a:bodyPr/>
          <a:lstStyle/>
          <a:p>
            <a:fld id="{6ABF7D8C-7970-48FE-9283-7C11973B602A}" type="slidenum">
              <a:rPr lang="en-US" smtClean="0"/>
              <a:t>37</a:t>
            </a:fld>
            <a:endParaRPr lang="en-US"/>
          </a:p>
        </p:txBody>
      </p:sp>
    </p:spTree>
    <p:extLst>
      <p:ext uri="{BB962C8B-B14F-4D97-AF65-F5344CB8AC3E}">
        <p14:creationId xmlns:p14="http://schemas.microsoft.com/office/powerpoint/2010/main" val="26047881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38</a:t>
            </a:fld>
            <a:endParaRPr lang="en-US"/>
          </a:p>
        </p:txBody>
      </p:sp>
    </p:spTree>
    <p:extLst>
      <p:ext uri="{BB962C8B-B14F-4D97-AF65-F5344CB8AC3E}">
        <p14:creationId xmlns:p14="http://schemas.microsoft.com/office/powerpoint/2010/main" val="7993911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39</a:t>
            </a:fld>
            <a:endParaRPr lang="en-US"/>
          </a:p>
        </p:txBody>
      </p:sp>
    </p:spTree>
    <p:extLst>
      <p:ext uri="{BB962C8B-B14F-4D97-AF65-F5344CB8AC3E}">
        <p14:creationId xmlns:p14="http://schemas.microsoft.com/office/powerpoint/2010/main" val="28880141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Actions force the evaluation of the transformations required for the RDD they are called on, since they are required to actually produce output.</a:t>
            </a:r>
          </a:p>
          <a:p>
            <a:pPr rtl="0"/>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40</a:t>
            </a:fld>
            <a:endParaRPr lang="en-US"/>
          </a:p>
        </p:txBody>
      </p:sp>
    </p:spTree>
    <p:extLst>
      <p:ext uri="{BB962C8B-B14F-4D97-AF65-F5344CB8AC3E}">
        <p14:creationId xmlns:p14="http://schemas.microsoft.com/office/powerpoint/2010/main" val="21220174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There are various types of RDDs, and you can write your</a:t>
            </a:r>
            <a:r>
              <a:rPr lang="en-US" baseline="0" dirty="0" smtClean="0"/>
              <a:t> own.</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41</a:t>
            </a:fld>
            <a:endParaRPr lang="en-US"/>
          </a:p>
        </p:txBody>
      </p:sp>
    </p:spTree>
    <p:extLst>
      <p:ext uri="{BB962C8B-B14F-4D97-AF65-F5344CB8AC3E}">
        <p14:creationId xmlns:p14="http://schemas.microsoft.com/office/powerpoint/2010/main" val="3781582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5</a:t>
            </a:fld>
            <a:endParaRPr lang="en-US"/>
          </a:p>
        </p:txBody>
      </p:sp>
    </p:spTree>
    <p:extLst>
      <p:ext uri="{BB962C8B-B14F-4D97-AF65-F5344CB8AC3E}">
        <p14:creationId xmlns:p14="http://schemas.microsoft.com/office/powerpoint/2010/main" val="1322756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42</a:t>
            </a:fld>
            <a:endParaRPr lang="en-US"/>
          </a:p>
        </p:txBody>
      </p:sp>
    </p:spTree>
    <p:extLst>
      <p:ext uri="{BB962C8B-B14F-4D97-AF65-F5344CB8AC3E}">
        <p14:creationId xmlns:p14="http://schemas.microsoft.com/office/powerpoint/2010/main" val="15941992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43</a:t>
            </a:fld>
            <a:endParaRPr lang="en-US"/>
          </a:p>
        </p:txBody>
      </p:sp>
    </p:spTree>
    <p:extLst>
      <p:ext uri="{BB962C8B-B14F-4D97-AF65-F5344CB8AC3E}">
        <p14:creationId xmlns:p14="http://schemas.microsoft.com/office/powerpoint/2010/main" val="17003273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44</a:t>
            </a:fld>
            <a:endParaRPr lang="en-US"/>
          </a:p>
        </p:txBody>
      </p:sp>
    </p:spTree>
    <p:extLst>
      <p:ext uri="{BB962C8B-B14F-4D97-AF65-F5344CB8AC3E}">
        <p14:creationId xmlns:p14="http://schemas.microsoft.com/office/powerpoint/2010/main" val="6629816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45</a:t>
            </a:fld>
            <a:endParaRPr lang="en-US"/>
          </a:p>
        </p:txBody>
      </p:sp>
    </p:spTree>
    <p:extLst>
      <p:ext uri="{BB962C8B-B14F-4D97-AF65-F5344CB8AC3E}">
        <p14:creationId xmlns:p14="http://schemas.microsoft.com/office/powerpoint/2010/main" val="8373009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46</a:t>
            </a:fld>
            <a:endParaRPr lang="en-US"/>
          </a:p>
        </p:txBody>
      </p:sp>
    </p:spTree>
    <p:extLst>
      <p:ext uri="{BB962C8B-B14F-4D97-AF65-F5344CB8AC3E}">
        <p14:creationId xmlns:p14="http://schemas.microsoft.com/office/powerpoint/2010/main" val="575009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47</a:t>
            </a:fld>
            <a:endParaRPr lang="en-US"/>
          </a:p>
        </p:txBody>
      </p:sp>
    </p:spTree>
    <p:extLst>
      <p:ext uri="{BB962C8B-B14F-4D97-AF65-F5344CB8AC3E}">
        <p14:creationId xmlns:p14="http://schemas.microsoft.com/office/powerpoint/2010/main" val="16790596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48</a:t>
            </a:fld>
            <a:endParaRPr lang="en-US"/>
          </a:p>
        </p:txBody>
      </p:sp>
    </p:spTree>
    <p:extLst>
      <p:ext uri="{BB962C8B-B14F-4D97-AF65-F5344CB8AC3E}">
        <p14:creationId xmlns:p14="http://schemas.microsoft.com/office/powerpoint/2010/main" val="513465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49</a:t>
            </a:fld>
            <a:endParaRPr lang="en-US"/>
          </a:p>
        </p:txBody>
      </p:sp>
    </p:spTree>
    <p:extLst>
      <p:ext uri="{BB962C8B-B14F-4D97-AF65-F5344CB8AC3E}">
        <p14:creationId xmlns:p14="http://schemas.microsoft.com/office/powerpoint/2010/main" val="13384503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50</a:t>
            </a:fld>
            <a:endParaRPr lang="en-US"/>
          </a:p>
        </p:txBody>
      </p:sp>
    </p:spTree>
    <p:extLst>
      <p:ext uri="{BB962C8B-B14F-4D97-AF65-F5344CB8AC3E}">
        <p14:creationId xmlns:p14="http://schemas.microsoft.com/office/powerpoint/2010/main" val="3696036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51</a:t>
            </a:fld>
            <a:endParaRPr lang="en-US"/>
          </a:p>
        </p:txBody>
      </p:sp>
    </p:spTree>
    <p:extLst>
      <p:ext uri="{BB962C8B-B14F-4D97-AF65-F5344CB8AC3E}">
        <p14:creationId xmlns:p14="http://schemas.microsoft.com/office/powerpoint/2010/main" val="590634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7</a:t>
            </a:fld>
            <a:endParaRPr lang="en-US"/>
          </a:p>
        </p:txBody>
      </p:sp>
    </p:spTree>
    <p:extLst>
      <p:ext uri="{BB962C8B-B14F-4D97-AF65-F5344CB8AC3E}">
        <p14:creationId xmlns:p14="http://schemas.microsoft.com/office/powerpoint/2010/main" val="11719040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52</a:t>
            </a:fld>
            <a:endParaRPr lang="en-US"/>
          </a:p>
        </p:txBody>
      </p:sp>
    </p:spTree>
    <p:extLst>
      <p:ext uri="{BB962C8B-B14F-4D97-AF65-F5344CB8AC3E}">
        <p14:creationId xmlns:p14="http://schemas.microsoft.com/office/powerpoint/2010/main" val="11196501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53</a:t>
            </a:fld>
            <a:endParaRPr lang="en-US"/>
          </a:p>
        </p:txBody>
      </p:sp>
    </p:spTree>
    <p:extLst>
      <p:ext uri="{BB962C8B-B14F-4D97-AF65-F5344CB8AC3E}">
        <p14:creationId xmlns:p14="http://schemas.microsoft.com/office/powerpoint/2010/main" val="17090955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 and </a:t>
            </a:r>
            <a:r>
              <a:rPr lang="en-US" dirty="0" err="1" smtClean="0"/>
              <a:t>memsql</a:t>
            </a:r>
            <a:r>
              <a:rPr lang="en-US" dirty="0" smtClean="0"/>
              <a:t> have written custom</a:t>
            </a:r>
            <a:r>
              <a:rPr lang="en-US" baseline="0" dirty="0" smtClean="0"/>
              <a:t> RDDs that use data locality.</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54</a:t>
            </a:fld>
            <a:endParaRPr lang="en-US"/>
          </a:p>
        </p:txBody>
      </p:sp>
    </p:spTree>
    <p:extLst>
      <p:ext uri="{BB962C8B-B14F-4D97-AF65-F5344CB8AC3E}">
        <p14:creationId xmlns:p14="http://schemas.microsoft.com/office/powerpoint/2010/main" val="34955192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55</a:t>
            </a:fld>
            <a:endParaRPr lang="en-US"/>
          </a:p>
        </p:txBody>
      </p:sp>
    </p:spTree>
    <p:extLst>
      <p:ext uri="{BB962C8B-B14F-4D97-AF65-F5344CB8AC3E}">
        <p14:creationId xmlns:p14="http://schemas.microsoft.com/office/powerpoint/2010/main" val="275457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Input file example:</a:t>
            </a:r>
          </a:p>
          <a:p>
            <a:r>
              <a:rPr lang="en-US" dirty="0" smtClean="0"/>
              <a:t>coffee</a:t>
            </a:r>
            <a:r>
              <a:rPr lang="en-US" baseline="0" dirty="0" smtClean="0"/>
              <a:t> 10</a:t>
            </a:r>
          </a:p>
          <a:p>
            <a:r>
              <a:rPr lang="en-US" baseline="0" dirty="0" smtClean="0"/>
              <a:t>coffee 20</a:t>
            </a:r>
          </a:p>
          <a:p>
            <a:r>
              <a:rPr lang="en-US" baseline="0" dirty="0" smtClean="0"/>
              <a:t>coffee 32</a:t>
            </a:r>
          </a:p>
          <a:p>
            <a:r>
              <a:rPr lang="en-US" baseline="0" dirty="0" smtClean="0"/>
              <a:t>tea 10</a:t>
            </a:r>
          </a:p>
          <a:p>
            <a:r>
              <a:rPr lang="en-US" baseline="0" dirty="0" smtClean="0"/>
              <a:t>tea 5</a:t>
            </a:r>
          </a:p>
          <a:p>
            <a:r>
              <a:rPr lang="en-US" baseline="0" dirty="0" smtClean="0"/>
              <a:t>tea 30</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56</a:t>
            </a:fld>
            <a:endParaRPr lang="en-US"/>
          </a:p>
        </p:txBody>
      </p:sp>
    </p:spTree>
    <p:extLst>
      <p:ext uri="{BB962C8B-B14F-4D97-AF65-F5344CB8AC3E}">
        <p14:creationId xmlns:p14="http://schemas.microsoft.com/office/powerpoint/2010/main" val="14219079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57</a:t>
            </a:fld>
            <a:endParaRPr lang="en-US"/>
          </a:p>
        </p:txBody>
      </p:sp>
    </p:spTree>
    <p:extLst>
      <p:ext uri="{BB962C8B-B14F-4D97-AF65-F5344CB8AC3E}">
        <p14:creationId xmlns:p14="http://schemas.microsoft.com/office/powerpoint/2010/main" val="12522008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58</a:t>
            </a:fld>
            <a:endParaRPr lang="en-US"/>
          </a:p>
        </p:txBody>
      </p:sp>
    </p:spTree>
    <p:extLst>
      <p:ext uri="{BB962C8B-B14F-4D97-AF65-F5344CB8AC3E}">
        <p14:creationId xmlns:p14="http://schemas.microsoft.com/office/powerpoint/2010/main" val="3998949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ＭＳ Ｐゴシック" charset="0"/>
                <a:cs typeface="ＭＳ Ｐゴシック" charset="0"/>
              </a:rPr>
              <a:t>The following example shows how to construct </a:t>
            </a:r>
            <a:r>
              <a:rPr lang="en-US" sz="1200" b="0" i="0" kern="1200" dirty="0" err="1" smtClean="0">
                <a:solidFill>
                  <a:schemeClr val="tx1"/>
                </a:solidFill>
                <a:effectLst/>
                <a:latin typeface="+mn-lt"/>
                <a:ea typeface="ＭＳ Ｐゴシック" charset="0"/>
                <a:cs typeface="ＭＳ Ｐゴシック" charset="0"/>
              </a:rPr>
              <a:t>DataFrames</a:t>
            </a:r>
            <a:r>
              <a:rPr lang="en-US" sz="1200" b="0" i="0" kern="1200" dirty="0" smtClean="0">
                <a:solidFill>
                  <a:schemeClr val="tx1"/>
                </a:solidFill>
                <a:effectLst/>
                <a:latin typeface="+mn-lt"/>
                <a:ea typeface="ＭＳ Ｐゴシック" charset="0"/>
                <a:cs typeface="ＭＳ Ｐゴシック" charset="0"/>
              </a:rPr>
              <a:t> in Python. A similar API is available in Scala and Java.</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59</a:t>
            </a:fld>
            <a:endParaRPr lang="en-US"/>
          </a:p>
        </p:txBody>
      </p:sp>
    </p:spTree>
    <p:extLst>
      <p:ext uri="{BB962C8B-B14F-4D97-AF65-F5344CB8AC3E}">
        <p14:creationId xmlns:p14="http://schemas.microsoft.com/office/powerpoint/2010/main" val="14918991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ＭＳ Ｐゴシック" charset="0"/>
                <a:cs typeface="ＭＳ Ｐゴシック" charset="0"/>
              </a:rPr>
              <a:t>The following example shows how to construct </a:t>
            </a:r>
            <a:r>
              <a:rPr lang="en-US" sz="1200" b="0" i="0" kern="1200" dirty="0" err="1" smtClean="0">
                <a:solidFill>
                  <a:schemeClr val="tx1"/>
                </a:solidFill>
                <a:effectLst/>
                <a:latin typeface="+mn-lt"/>
                <a:ea typeface="ＭＳ Ｐゴシック" charset="0"/>
                <a:cs typeface="ＭＳ Ｐゴシック" charset="0"/>
              </a:rPr>
              <a:t>DataFrames</a:t>
            </a:r>
            <a:r>
              <a:rPr lang="en-US" sz="1200" b="0" i="0" kern="1200" dirty="0" smtClean="0">
                <a:solidFill>
                  <a:schemeClr val="tx1"/>
                </a:solidFill>
                <a:effectLst/>
                <a:latin typeface="+mn-lt"/>
                <a:ea typeface="ＭＳ Ｐゴシック" charset="0"/>
                <a:cs typeface="ＭＳ Ｐゴシック" charset="0"/>
              </a:rPr>
              <a:t> in Python. A similar API is available in Scala and Java.</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60</a:t>
            </a:fld>
            <a:endParaRPr lang="en-US"/>
          </a:p>
        </p:txBody>
      </p:sp>
    </p:spTree>
    <p:extLst>
      <p:ext uri="{BB962C8B-B14F-4D97-AF65-F5344CB8AC3E}">
        <p14:creationId xmlns:p14="http://schemas.microsoft.com/office/powerpoint/2010/main" val="8227447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ＭＳ Ｐゴシック" charset="0"/>
                <a:cs typeface="ＭＳ Ｐゴシック" charset="0"/>
              </a:rPr>
              <a:t>Once built, </a:t>
            </a:r>
            <a:r>
              <a:rPr lang="en-US" sz="1200" b="0" i="0" kern="1200" dirty="0" err="1" smtClean="0">
                <a:solidFill>
                  <a:schemeClr val="tx1"/>
                </a:solidFill>
                <a:effectLst/>
                <a:latin typeface="+mn-lt"/>
                <a:ea typeface="ＭＳ Ｐゴシック" charset="0"/>
                <a:cs typeface="ＭＳ Ｐゴシック" charset="0"/>
              </a:rPr>
              <a:t>DataFrames</a:t>
            </a:r>
            <a:r>
              <a:rPr lang="en-US" sz="1200" b="0" i="0" kern="1200" dirty="0" smtClean="0">
                <a:solidFill>
                  <a:schemeClr val="tx1"/>
                </a:solidFill>
                <a:effectLst/>
                <a:latin typeface="+mn-lt"/>
                <a:ea typeface="ＭＳ Ｐゴシック" charset="0"/>
                <a:cs typeface="ＭＳ Ｐゴシック" charset="0"/>
              </a:rPr>
              <a:t> provide a domain-specific language for distributed data manipulation.  Here is an example of using </a:t>
            </a:r>
            <a:r>
              <a:rPr lang="en-US" sz="1200" b="0" i="0" kern="1200" dirty="0" err="1" smtClean="0">
                <a:solidFill>
                  <a:schemeClr val="tx1"/>
                </a:solidFill>
                <a:effectLst/>
                <a:latin typeface="+mn-lt"/>
                <a:ea typeface="ＭＳ Ｐゴシック" charset="0"/>
                <a:cs typeface="ＭＳ Ｐゴシック" charset="0"/>
              </a:rPr>
              <a:t>DataFrames</a:t>
            </a:r>
            <a:r>
              <a:rPr lang="en-US" sz="1200" b="0" i="0" kern="1200" dirty="0" smtClean="0">
                <a:solidFill>
                  <a:schemeClr val="tx1"/>
                </a:solidFill>
                <a:effectLst/>
                <a:latin typeface="+mn-lt"/>
                <a:ea typeface="ＭＳ Ｐゴシック" charset="0"/>
                <a:cs typeface="ＭＳ Ｐゴシック" charset="0"/>
              </a:rPr>
              <a:t> to manipulate the demographic data of a large population of users:</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61</a:t>
            </a:fld>
            <a:endParaRPr lang="en-US"/>
          </a:p>
        </p:txBody>
      </p:sp>
    </p:spTree>
    <p:extLst>
      <p:ext uri="{BB962C8B-B14F-4D97-AF65-F5344CB8AC3E}">
        <p14:creationId xmlns:p14="http://schemas.microsoft.com/office/powerpoint/2010/main" val="3568862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8</a:t>
            </a:fld>
            <a:endParaRPr lang="en-US"/>
          </a:p>
        </p:txBody>
      </p:sp>
    </p:spTree>
    <p:extLst>
      <p:ext uri="{BB962C8B-B14F-4D97-AF65-F5344CB8AC3E}">
        <p14:creationId xmlns:p14="http://schemas.microsoft.com/office/powerpoint/2010/main" val="9823638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ＭＳ Ｐゴシック" charset="0"/>
                <a:cs typeface="ＭＳ Ｐゴシック" charset="0"/>
              </a:rPr>
              <a:t>Once built, </a:t>
            </a:r>
            <a:r>
              <a:rPr lang="en-US" sz="1200" b="0" i="0" kern="1200" dirty="0" err="1" smtClean="0">
                <a:solidFill>
                  <a:schemeClr val="tx1"/>
                </a:solidFill>
                <a:effectLst/>
                <a:latin typeface="+mn-lt"/>
                <a:ea typeface="ＭＳ Ｐゴシック" charset="0"/>
                <a:cs typeface="ＭＳ Ｐゴシック" charset="0"/>
              </a:rPr>
              <a:t>DataFrames</a:t>
            </a:r>
            <a:r>
              <a:rPr lang="en-US" sz="1200" b="0" i="0" kern="1200" dirty="0" smtClean="0">
                <a:solidFill>
                  <a:schemeClr val="tx1"/>
                </a:solidFill>
                <a:effectLst/>
                <a:latin typeface="+mn-lt"/>
                <a:ea typeface="ＭＳ Ｐゴシック" charset="0"/>
                <a:cs typeface="ＭＳ Ｐゴシック" charset="0"/>
              </a:rPr>
              <a:t> provide a domain-specific language for distributed data manipulation.  Here is an example of using </a:t>
            </a:r>
            <a:r>
              <a:rPr lang="en-US" sz="1200" b="0" i="0" kern="1200" dirty="0" err="1" smtClean="0">
                <a:solidFill>
                  <a:schemeClr val="tx1"/>
                </a:solidFill>
                <a:effectLst/>
                <a:latin typeface="+mn-lt"/>
                <a:ea typeface="ＭＳ Ｐゴシック" charset="0"/>
                <a:cs typeface="ＭＳ Ｐゴシック" charset="0"/>
              </a:rPr>
              <a:t>DataFrames</a:t>
            </a:r>
            <a:r>
              <a:rPr lang="en-US" sz="1200" b="0" i="0" kern="1200" dirty="0" smtClean="0">
                <a:solidFill>
                  <a:schemeClr val="tx1"/>
                </a:solidFill>
                <a:effectLst/>
                <a:latin typeface="+mn-lt"/>
                <a:ea typeface="ＭＳ Ｐゴシック" charset="0"/>
                <a:cs typeface="ＭＳ Ｐゴシック" charset="0"/>
              </a:rPr>
              <a:t> to manipulate the demographic data of a large population of users:</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62</a:t>
            </a:fld>
            <a:endParaRPr lang="en-US"/>
          </a:p>
        </p:txBody>
      </p:sp>
    </p:spTree>
    <p:extLst>
      <p:ext uri="{BB962C8B-B14F-4D97-AF65-F5344CB8AC3E}">
        <p14:creationId xmlns:p14="http://schemas.microsoft.com/office/powerpoint/2010/main" val="6623304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ＭＳ Ｐゴシック" charset="0"/>
                <a:cs typeface="ＭＳ Ｐゴシック" charset="0"/>
              </a:rPr>
              <a:t>You can also incorporate SQL while working with </a:t>
            </a:r>
            <a:r>
              <a:rPr lang="en-US" sz="1200" b="0" i="0" kern="1200" dirty="0" err="1" smtClean="0">
                <a:solidFill>
                  <a:schemeClr val="tx1"/>
                </a:solidFill>
                <a:effectLst/>
                <a:latin typeface="+mn-lt"/>
                <a:ea typeface="ＭＳ Ｐゴシック" charset="0"/>
                <a:cs typeface="ＭＳ Ｐゴシック" charset="0"/>
              </a:rPr>
              <a:t>DataFrames</a:t>
            </a:r>
            <a:r>
              <a:rPr lang="en-US" sz="1200" b="0" i="0" kern="1200" dirty="0" smtClean="0">
                <a:solidFill>
                  <a:schemeClr val="tx1"/>
                </a:solidFill>
                <a:effectLst/>
                <a:latin typeface="+mn-lt"/>
                <a:ea typeface="ＭＳ Ｐゴシック" charset="0"/>
                <a:cs typeface="ＭＳ Ｐゴシック" charset="0"/>
              </a:rPr>
              <a:t>, using Spark SQL. This example counts the number of users in the </a:t>
            </a:r>
            <a:r>
              <a:rPr lang="en-US" sz="1200" b="0" i="1" kern="1200" dirty="0" smtClean="0">
                <a:solidFill>
                  <a:schemeClr val="tx1"/>
                </a:solidFill>
                <a:effectLst/>
                <a:latin typeface="+mn-lt"/>
                <a:ea typeface="ＭＳ Ｐゴシック" charset="0"/>
                <a:cs typeface="ＭＳ Ｐゴシック" charset="0"/>
              </a:rPr>
              <a:t>young</a:t>
            </a:r>
            <a:r>
              <a:rPr lang="en-US" sz="1200" b="0" i="0" kern="1200" dirty="0" smtClean="0">
                <a:solidFill>
                  <a:schemeClr val="tx1"/>
                </a:solidFill>
                <a:effectLst/>
                <a:latin typeface="+mn-lt"/>
                <a:ea typeface="ＭＳ Ｐゴシック" charset="0"/>
                <a:cs typeface="ＭＳ Ｐゴシック" charset="0"/>
              </a:rPr>
              <a:t> </a:t>
            </a:r>
            <a:r>
              <a:rPr lang="en-US" sz="1200" b="0" i="0" kern="1200" dirty="0" err="1" smtClean="0">
                <a:solidFill>
                  <a:schemeClr val="tx1"/>
                </a:solidFill>
                <a:effectLst/>
                <a:latin typeface="+mn-lt"/>
                <a:ea typeface="ＭＳ Ｐゴシック" charset="0"/>
                <a:cs typeface="ＭＳ Ｐゴシック" charset="0"/>
              </a:rPr>
              <a:t>DataFrame</a:t>
            </a:r>
            <a:r>
              <a:rPr lang="en-US" sz="1200" b="0" i="0" kern="1200" dirty="0" smtClean="0">
                <a:solidFill>
                  <a:schemeClr val="tx1"/>
                </a:solidFill>
                <a:effectLst/>
                <a:latin typeface="+mn-lt"/>
                <a:ea typeface="ＭＳ Ｐゴシック" charset="0"/>
                <a:cs typeface="ＭＳ Ｐゴシック" charset="0"/>
              </a:rPr>
              <a:t>. </a:t>
            </a:r>
            <a:r>
              <a:rPr lang="en-US" sz="1200" b="1" i="0" kern="1200" dirty="0" smtClean="0">
                <a:solidFill>
                  <a:schemeClr val="tx1"/>
                </a:solidFill>
                <a:effectLst/>
                <a:latin typeface="+mn-lt"/>
                <a:ea typeface="ＭＳ Ｐゴシック" charset="0"/>
                <a:cs typeface="ＭＳ Ｐゴシック" charset="0"/>
              </a:rPr>
              <a:t>NOTE: </a:t>
            </a:r>
            <a:r>
              <a:rPr lang="en-US" sz="1200" b="0" i="1" kern="1200" dirty="0" err="1" smtClean="0">
                <a:solidFill>
                  <a:schemeClr val="tx1"/>
                </a:solidFill>
                <a:effectLst/>
                <a:latin typeface="+mn-lt"/>
                <a:ea typeface="ＭＳ Ｐゴシック" charset="0"/>
                <a:cs typeface="ＭＳ Ｐゴシック" charset="0"/>
              </a:rPr>
              <a:t>registerTempTable</a:t>
            </a:r>
            <a:r>
              <a:rPr lang="en-US" sz="1200" b="0" i="0" kern="1200" baseline="0" dirty="0" smtClean="0">
                <a:solidFill>
                  <a:schemeClr val="tx1"/>
                </a:solidFill>
                <a:effectLst/>
                <a:latin typeface="+mn-lt"/>
                <a:ea typeface="ＭＳ Ｐゴシック" charset="0"/>
                <a:cs typeface="ＭＳ Ｐゴシック" charset="0"/>
              </a:rPr>
              <a:t> does </a:t>
            </a:r>
            <a:r>
              <a:rPr lang="en-US" sz="1200" b="1" i="0" kern="1200" baseline="0" dirty="0" smtClean="0">
                <a:solidFill>
                  <a:schemeClr val="tx1"/>
                </a:solidFill>
                <a:effectLst/>
                <a:latin typeface="+mn-lt"/>
                <a:ea typeface="ＭＳ Ｐゴシック" charset="0"/>
                <a:cs typeface="ＭＳ Ｐゴシック" charset="0"/>
              </a:rPr>
              <a:t>not</a:t>
            </a:r>
            <a:r>
              <a:rPr lang="en-US" sz="1200" b="0" i="1" kern="1200" baseline="0" dirty="0" smtClean="0">
                <a:solidFill>
                  <a:schemeClr val="tx1"/>
                </a:solidFill>
                <a:effectLst/>
                <a:latin typeface="+mn-lt"/>
                <a:ea typeface="ＭＳ Ｐゴシック" charset="0"/>
                <a:cs typeface="ＭＳ Ｐゴシック" charset="0"/>
              </a:rPr>
              <a:t> </a:t>
            </a:r>
            <a:r>
              <a:rPr lang="en-US" sz="1200" b="0" i="0" kern="1200" baseline="0" dirty="0" smtClean="0">
                <a:solidFill>
                  <a:schemeClr val="tx1"/>
                </a:solidFill>
                <a:effectLst/>
                <a:latin typeface="+mn-lt"/>
                <a:ea typeface="ＭＳ Ｐゴシック" charset="0"/>
                <a:cs typeface="ＭＳ Ｐゴシック" charset="0"/>
              </a:rPr>
              <a:t>create a table, temporary or otherwise.</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63</a:t>
            </a:fld>
            <a:endParaRPr lang="en-US"/>
          </a:p>
        </p:txBody>
      </p:sp>
    </p:spTree>
    <p:extLst>
      <p:ext uri="{BB962C8B-B14F-4D97-AF65-F5344CB8AC3E}">
        <p14:creationId xmlns:p14="http://schemas.microsoft.com/office/powerpoint/2010/main" val="30824386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64</a:t>
            </a:fld>
            <a:endParaRPr lang="en-US"/>
          </a:p>
        </p:txBody>
      </p:sp>
    </p:spTree>
    <p:extLst>
      <p:ext uri="{BB962C8B-B14F-4D97-AF65-F5344CB8AC3E}">
        <p14:creationId xmlns:p14="http://schemas.microsoft.com/office/powerpoint/2010/main" val="15577402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65</a:t>
            </a:fld>
            <a:endParaRPr lang="en-US"/>
          </a:p>
        </p:txBody>
      </p:sp>
    </p:spTree>
    <p:extLst>
      <p:ext uri="{BB962C8B-B14F-4D97-AF65-F5344CB8AC3E}">
        <p14:creationId xmlns:p14="http://schemas.microsoft.com/office/powerpoint/2010/main" val="96707310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66</a:t>
            </a:fld>
            <a:endParaRPr lang="en-US"/>
          </a:p>
        </p:txBody>
      </p:sp>
    </p:spTree>
    <p:extLst>
      <p:ext uri="{BB962C8B-B14F-4D97-AF65-F5344CB8AC3E}">
        <p14:creationId xmlns:p14="http://schemas.microsoft.com/office/powerpoint/2010/main" val="144140162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Head is non-deterministic,</a:t>
            </a:r>
            <a:r>
              <a:rPr lang="en-US" baseline="0" dirty="0" smtClean="0"/>
              <a:t> could change between jobs. Just the first partition that materialized returns results.</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67</a:t>
            </a:fld>
            <a:endParaRPr lang="en-US"/>
          </a:p>
        </p:txBody>
      </p:sp>
    </p:spTree>
    <p:extLst>
      <p:ext uri="{BB962C8B-B14F-4D97-AF65-F5344CB8AC3E}">
        <p14:creationId xmlns:p14="http://schemas.microsoft.com/office/powerpoint/2010/main" val="139205998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68</a:t>
            </a:fld>
            <a:endParaRPr lang="en-US"/>
          </a:p>
        </p:txBody>
      </p:sp>
    </p:spTree>
    <p:extLst>
      <p:ext uri="{BB962C8B-B14F-4D97-AF65-F5344CB8AC3E}">
        <p14:creationId xmlns:p14="http://schemas.microsoft.com/office/powerpoint/2010/main" val="20215732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Or a </a:t>
            </a:r>
            <a:r>
              <a:rPr lang="en-US" dirty="0" err="1" smtClean="0"/>
              <a:t>HiveContext</a:t>
            </a:r>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69</a:t>
            </a:fld>
            <a:endParaRPr lang="en-US"/>
          </a:p>
        </p:txBody>
      </p:sp>
    </p:spTree>
    <p:extLst>
      <p:ext uri="{BB962C8B-B14F-4D97-AF65-F5344CB8AC3E}">
        <p14:creationId xmlns:p14="http://schemas.microsoft.com/office/powerpoint/2010/main" val="16720739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70</a:t>
            </a:fld>
            <a:endParaRPr lang="en-US"/>
          </a:p>
        </p:txBody>
      </p:sp>
    </p:spTree>
    <p:extLst>
      <p:ext uri="{BB962C8B-B14F-4D97-AF65-F5344CB8AC3E}">
        <p14:creationId xmlns:p14="http://schemas.microsoft.com/office/powerpoint/2010/main" val="12422453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71</a:t>
            </a:fld>
            <a:endParaRPr lang="en-US"/>
          </a:p>
        </p:txBody>
      </p:sp>
    </p:spTree>
    <p:extLst>
      <p:ext uri="{BB962C8B-B14F-4D97-AF65-F5344CB8AC3E}">
        <p14:creationId xmlns:p14="http://schemas.microsoft.com/office/powerpoint/2010/main" val="581043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9</a:t>
            </a:fld>
            <a:endParaRPr lang="en-US"/>
          </a:p>
        </p:txBody>
      </p:sp>
    </p:spTree>
    <p:extLst>
      <p:ext uri="{BB962C8B-B14F-4D97-AF65-F5344CB8AC3E}">
        <p14:creationId xmlns:p14="http://schemas.microsoft.com/office/powerpoint/2010/main" val="16188080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72</a:t>
            </a:fld>
            <a:endParaRPr lang="en-US"/>
          </a:p>
        </p:txBody>
      </p:sp>
    </p:spTree>
    <p:extLst>
      <p:ext uri="{BB962C8B-B14F-4D97-AF65-F5344CB8AC3E}">
        <p14:creationId xmlns:p14="http://schemas.microsoft.com/office/powerpoint/2010/main" val="9898271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73</a:t>
            </a:fld>
            <a:endParaRPr lang="en-US"/>
          </a:p>
        </p:txBody>
      </p:sp>
    </p:spTree>
    <p:extLst>
      <p:ext uri="{BB962C8B-B14F-4D97-AF65-F5344CB8AC3E}">
        <p14:creationId xmlns:p14="http://schemas.microsoft.com/office/powerpoint/2010/main" val="161632828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 people to the Spark Programming Guide (</a:t>
            </a:r>
            <a:r>
              <a:rPr lang="en-US" dirty="0" err="1" smtClean="0"/>
              <a:t>spark.apache.org</a:t>
            </a:r>
            <a:r>
              <a:rPr lang="en-US" dirty="0" smtClean="0"/>
              <a:t>)</a:t>
            </a:r>
            <a:r>
              <a:rPr lang="en-US" baseline="0" dirty="0" smtClean="0"/>
              <a:t> for all the gory details.</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74</a:t>
            </a:fld>
            <a:endParaRPr lang="en-US"/>
          </a:p>
        </p:txBody>
      </p:sp>
    </p:spTree>
    <p:extLst>
      <p:ext uri="{BB962C8B-B14F-4D97-AF65-F5344CB8AC3E}">
        <p14:creationId xmlns:p14="http://schemas.microsoft.com/office/powerpoint/2010/main" val="127537374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75</a:t>
            </a:fld>
            <a:endParaRPr lang="en-US"/>
          </a:p>
        </p:txBody>
      </p:sp>
    </p:spTree>
    <p:extLst>
      <p:ext uri="{BB962C8B-B14F-4D97-AF65-F5344CB8AC3E}">
        <p14:creationId xmlns:p14="http://schemas.microsoft.com/office/powerpoint/2010/main" val="210880147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Notice this is problematic, all columns are treated as strings (including age)</a:t>
            </a:r>
            <a:endParaRPr lang="en-US" dirty="0" smtClean="0"/>
          </a:p>
          <a:p>
            <a:pPr marL="0" indent="0">
              <a:buNone/>
            </a:pPr>
            <a:endParaRPr lang="en-US" dirty="0" smtClean="0"/>
          </a:p>
          <a:p>
            <a:pPr marL="228600" indent="-228600">
              <a:buAutoNum type="arabicPeriod"/>
            </a:pPr>
            <a:r>
              <a:rPr lang="en-US" dirty="0" smtClean="0"/>
              <a:t>You’d want to be more robust</a:t>
            </a:r>
            <a:r>
              <a:rPr lang="en-US" baseline="0" dirty="0" smtClean="0"/>
              <a:t> about parsing CSV in real life.</a:t>
            </a:r>
          </a:p>
          <a:p>
            <a:pPr marL="228600" indent="-228600">
              <a:buAutoNum type="arabicPeriod"/>
            </a:pPr>
            <a:r>
              <a:rPr lang="en-US" baseline="0" dirty="0" smtClean="0"/>
              <a:t>The </a:t>
            </a:r>
            <a:r>
              <a:rPr lang="en-US" baseline="0" dirty="0" err="1" smtClean="0"/>
              <a:t>serializer</a:t>
            </a:r>
            <a:r>
              <a:rPr lang="en-US" baseline="0" dirty="0" smtClean="0"/>
              <a:t> can’t easily infer the types of the columns if you use a Python class. A </a:t>
            </a:r>
            <a:r>
              <a:rPr lang="en-US" baseline="0" dirty="0" err="1" smtClean="0"/>
              <a:t>namedtuple</a:t>
            </a:r>
            <a:r>
              <a:rPr lang="en-US" baseline="0" dirty="0" smtClean="0"/>
              <a:t> is preferred.</a:t>
            </a:r>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76</a:t>
            </a:fld>
            <a:endParaRPr lang="en-US"/>
          </a:p>
        </p:txBody>
      </p:sp>
    </p:spTree>
    <p:extLst>
      <p:ext uri="{BB962C8B-B14F-4D97-AF65-F5344CB8AC3E}">
        <p14:creationId xmlns:p14="http://schemas.microsoft.com/office/powerpoint/2010/main" val="15515658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This</a:t>
            </a:r>
            <a:r>
              <a:rPr lang="en-US" baseline="0" dirty="0" smtClean="0"/>
              <a:t> also works in Scala…</a:t>
            </a:r>
          </a:p>
          <a:p>
            <a:pPr marL="0" indent="0">
              <a:buNone/>
            </a:pPr>
            <a:endParaRPr lang="en-US" baseline="0" dirty="0" smtClean="0"/>
          </a:p>
          <a:p>
            <a:pPr marL="0" indent="0">
              <a:buNone/>
            </a:pPr>
            <a:r>
              <a:rPr lang="en-US" baseline="0" dirty="0" smtClean="0"/>
              <a:t>Notice this is problematic, all columns are treated as strings (including age)</a:t>
            </a:r>
            <a:endParaRPr lang="en-US" dirty="0" smtClean="0"/>
          </a:p>
          <a:p>
            <a:pPr marL="0" indent="0">
              <a:buNone/>
            </a:pPr>
            <a:endParaRPr lang="en-US" dirty="0" smtClean="0"/>
          </a:p>
          <a:p>
            <a:pPr marL="228600" indent="-228600">
              <a:buAutoNum type="arabicPeriod"/>
            </a:pPr>
            <a:r>
              <a:rPr lang="en-US" dirty="0" smtClean="0"/>
              <a:t>You’d want to be more robust</a:t>
            </a:r>
            <a:r>
              <a:rPr lang="en-US" baseline="0" dirty="0" smtClean="0"/>
              <a:t> about parsing CSV in real life.</a:t>
            </a:r>
          </a:p>
          <a:p>
            <a:pPr marL="228600" indent="-228600">
              <a:buAutoNum type="arabicPeriod"/>
            </a:pPr>
            <a:r>
              <a:rPr lang="en-US" baseline="0" dirty="0" smtClean="0"/>
              <a:t>The </a:t>
            </a:r>
            <a:r>
              <a:rPr lang="en-US" baseline="0" dirty="0" err="1" smtClean="0"/>
              <a:t>serializer</a:t>
            </a:r>
            <a:r>
              <a:rPr lang="en-US" baseline="0" dirty="0" smtClean="0"/>
              <a:t> can’t easily infer the types of the columns if you use a Python class. A </a:t>
            </a:r>
            <a:r>
              <a:rPr lang="en-US" baseline="0" dirty="0" err="1" smtClean="0"/>
              <a:t>namedtuple</a:t>
            </a:r>
            <a:r>
              <a:rPr lang="en-US" baseline="0" dirty="0" smtClean="0"/>
              <a:t> is preferred.</a:t>
            </a:r>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77</a:t>
            </a:fld>
            <a:endParaRPr lang="en-US"/>
          </a:p>
        </p:txBody>
      </p:sp>
    </p:spTree>
    <p:extLst>
      <p:ext uri="{BB962C8B-B14F-4D97-AF65-F5344CB8AC3E}">
        <p14:creationId xmlns:p14="http://schemas.microsoft.com/office/powerpoint/2010/main" val="59530354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78</a:t>
            </a:fld>
            <a:endParaRPr lang="en-US"/>
          </a:p>
        </p:txBody>
      </p:sp>
    </p:spTree>
    <p:extLst>
      <p:ext uri="{BB962C8B-B14F-4D97-AF65-F5344CB8AC3E}">
        <p14:creationId xmlns:p14="http://schemas.microsoft.com/office/powerpoint/2010/main" val="55633065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You’d want to be more robust</a:t>
            </a:r>
            <a:r>
              <a:rPr lang="en-US" baseline="0" dirty="0" smtClean="0"/>
              <a:t> about parsing CSV in real life.</a:t>
            </a:r>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79</a:t>
            </a:fld>
            <a:endParaRPr lang="en-US"/>
          </a:p>
        </p:txBody>
      </p:sp>
    </p:spTree>
    <p:extLst>
      <p:ext uri="{BB962C8B-B14F-4D97-AF65-F5344CB8AC3E}">
        <p14:creationId xmlns:p14="http://schemas.microsoft.com/office/powerpoint/2010/main" val="18196350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You’d want to be more robust</a:t>
            </a:r>
            <a:r>
              <a:rPr lang="en-US" baseline="0" dirty="0" smtClean="0"/>
              <a:t> about parsing CSV in real life.</a:t>
            </a:r>
          </a:p>
          <a:p>
            <a:pPr marL="228600" indent="-228600">
              <a:buAutoNum type="arabicPeriod"/>
            </a:pPr>
            <a:r>
              <a:rPr lang="en-US" baseline="0" dirty="0" smtClean="0"/>
              <a:t>The </a:t>
            </a:r>
            <a:r>
              <a:rPr lang="en-US" baseline="0" dirty="0" err="1" smtClean="0"/>
              <a:t>serializer</a:t>
            </a:r>
            <a:r>
              <a:rPr lang="en-US" baseline="0" dirty="0" smtClean="0"/>
              <a:t> can’t easily infer the types of the columns if you use a Python class. A </a:t>
            </a:r>
            <a:r>
              <a:rPr lang="en-US" baseline="0" dirty="0" err="1" smtClean="0"/>
              <a:t>namedtuple</a:t>
            </a:r>
            <a:r>
              <a:rPr lang="en-US" baseline="0" dirty="0" smtClean="0"/>
              <a:t> is preferred.</a:t>
            </a:r>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80</a:t>
            </a:fld>
            <a:endParaRPr lang="en-US"/>
          </a:p>
        </p:txBody>
      </p:sp>
    </p:spTree>
    <p:extLst>
      <p:ext uri="{BB962C8B-B14F-4D97-AF65-F5344CB8AC3E}">
        <p14:creationId xmlns:p14="http://schemas.microsoft.com/office/powerpoint/2010/main" val="9406771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You’d want to be more robust</a:t>
            </a:r>
            <a:r>
              <a:rPr lang="en-US" baseline="0" dirty="0" smtClean="0"/>
              <a:t> about parsing CSV in real life.</a:t>
            </a:r>
          </a:p>
          <a:p>
            <a:pPr marL="228600" indent="-228600">
              <a:buAutoNum type="arabicPeriod"/>
            </a:pPr>
            <a:r>
              <a:rPr lang="en-US" baseline="0" dirty="0" smtClean="0"/>
              <a:t>The </a:t>
            </a:r>
            <a:r>
              <a:rPr lang="en-US" baseline="0" dirty="0" err="1" smtClean="0"/>
              <a:t>serializer</a:t>
            </a:r>
            <a:r>
              <a:rPr lang="en-US" baseline="0" dirty="0" smtClean="0"/>
              <a:t> can’t easily infer the types of the columns if you use a Python class. A </a:t>
            </a:r>
            <a:r>
              <a:rPr lang="en-US" baseline="0" dirty="0" err="1" smtClean="0"/>
              <a:t>namedtuple</a:t>
            </a:r>
            <a:r>
              <a:rPr lang="en-US" baseline="0" dirty="0" smtClean="0"/>
              <a:t> is preferred.</a:t>
            </a:r>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81</a:t>
            </a:fld>
            <a:endParaRPr lang="en-US"/>
          </a:p>
        </p:txBody>
      </p:sp>
    </p:spTree>
    <p:extLst>
      <p:ext uri="{BB962C8B-B14F-4D97-AF65-F5344CB8AC3E}">
        <p14:creationId xmlns:p14="http://schemas.microsoft.com/office/powerpoint/2010/main" val="687216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10</a:t>
            </a:fld>
            <a:endParaRPr lang="en-US"/>
          </a:p>
        </p:txBody>
      </p:sp>
    </p:spTree>
    <p:extLst>
      <p:ext uri="{BB962C8B-B14F-4D97-AF65-F5344CB8AC3E}">
        <p14:creationId xmlns:p14="http://schemas.microsoft.com/office/powerpoint/2010/main" val="83739605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82</a:t>
            </a:fld>
            <a:endParaRPr lang="en-US"/>
          </a:p>
        </p:txBody>
      </p:sp>
    </p:spTree>
    <p:extLst>
      <p:ext uri="{BB962C8B-B14F-4D97-AF65-F5344CB8AC3E}">
        <p14:creationId xmlns:p14="http://schemas.microsoft.com/office/powerpoint/2010/main" val="187818898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83</a:t>
            </a:fld>
            <a:endParaRPr lang="en-US"/>
          </a:p>
        </p:txBody>
      </p:sp>
    </p:spTree>
    <p:extLst>
      <p:ext uri="{BB962C8B-B14F-4D97-AF65-F5344CB8AC3E}">
        <p14:creationId xmlns:p14="http://schemas.microsoft.com/office/powerpoint/2010/main" val="10556996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84</a:t>
            </a:fld>
            <a:endParaRPr lang="en-US"/>
          </a:p>
        </p:txBody>
      </p:sp>
    </p:spTree>
    <p:extLst>
      <p:ext uri="{BB962C8B-B14F-4D97-AF65-F5344CB8AC3E}">
        <p14:creationId xmlns:p14="http://schemas.microsoft.com/office/powerpoint/2010/main" val="49295975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85</a:t>
            </a:fld>
            <a:endParaRPr lang="en-US"/>
          </a:p>
        </p:txBody>
      </p:sp>
    </p:spTree>
    <p:extLst>
      <p:ext uri="{BB962C8B-B14F-4D97-AF65-F5344CB8AC3E}">
        <p14:creationId xmlns:p14="http://schemas.microsoft.com/office/powerpoint/2010/main" val="18267535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86</a:t>
            </a:fld>
            <a:endParaRPr lang="en-US"/>
          </a:p>
        </p:txBody>
      </p:sp>
    </p:spTree>
    <p:extLst>
      <p:ext uri="{BB962C8B-B14F-4D97-AF65-F5344CB8AC3E}">
        <p14:creationId xmlns:p14="http://schemas.microsoft.com/office/powerpoint/2010/main" val="201468035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not recommended</a:t>
            </a:r>
            <a:r>
              <a:rPr lang="en-US" baseline="0" dirty="0" smtClean="0"/>
              <a:t> to use the . dot notation.</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87</a:t>
            </a:fld>
            <a:endParaRPr lang="en-US"/>
          </a:p>
        </p:txBody>
      </p:sp>
    </p:spTree>
    <p:extLst>
      <p:ext uri="{BB962C8B-B14F-4D97-AF65-F5344CB8AC3E}">
        <p14:creationId xmlns:p14="http://schemas.microsoft.com/office/powerpoint/2010/main" val="81707045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88</a:t>
            </a:fld>
            <a:endParaRPr lang="en-US"/>
          </a:p>
        </p:txBody>
      </p:sp>
    </p:spTree>
    <p:extLst>
      <p:ext uri="{BB962C8B-B14F-4D97-AF65-F5344CB8AC3E}">
        <p14:creationId xmlns:p14="http://schemas.microsoft.com/office/powerpoint/2010/main" val="147050950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89</a:t>
            </a:fld>
            <a:endParaRPr lang="en-US"/>
          </a:p>
        </p:txBody>
      </p:sp>
    </p:spTree>
    <p:extLst>
      <p:ext uri="{BB962C8B-B14F-4D97-AF65-F5344CB8AC3E}">
        <p14:creationId xmlns:p14="http://schemas.microsoft.com/office/powerpoint/2010/main" val="161137363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the DSL for accessing</a:t>
            </a:r>
            <a:r>
              <a:rPr lang="en-US" baseline="0" dirty="0" smtClean="0"/>
              <a:t> columns here.	</a:t>
            </a:r>
          </a:p>
          <a:p>
            <a:endParaRPr lang="en-US" baseline="0" dirty="0" smtClean="0"/>
          </a:p>
          <a:p>
            <a:r>
              <a:rPr lang="en-US" baseline="0" dirty="0" smtClean="0"/>
              <a:t>Parquet would be very good with this sort of slicing.</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90</a:t>
            </a:fld>
            <a:endParaRPr lang="en-US"/>
          </a:p>
        </p:txBody>
      </p:sp>
    </p:spTree>
    <p:extLst>
      <p:ext uri="{BB962C8B-B14F-4D97-AF65-F5344CB8AC3E}">
        <p14:creationId xmlns:p14="http://schemas.microsoft.com/office/powerpoint/2010/main" val="98975133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91</a:t>
            </a:fld>
            <a:endParaRPr lang="en-US"/>
          </a:p>
        </p:txBody>
      </p:sp>
    </p:spTree>
    <p:extLst>
      <p:ext uri="{BB962C8B-B14F-4D97-AF65-F5344CB8AC3E}">
        <p14:creationId xmlns:p14="http://schemas.microsoft.com/office/powerpoint/2010/main" val="2145193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11</a:t>
            </a:fld>
            <a:endParaRPr lang="en-US"/>
          </a:p>
        </p:txBody>
      </p:sp>
    </p:spTree>
    <p:extLst>
      <p:ext uri="{BB962C8B-B14F-4D97-AF65-F5344CB8AC3E}">
        <p14:creationId xmlns:p14="http://schemas.microsoft.com/office/powerpoint/2010/main" val="165507355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generating</a:t>
            </a:r>
            <a:r>
              <a:rPr lang="en-US" baseline="0" dirty="0" smtClean="0"/>
              <a:t> 2 new columns here.</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92</a:t>
            </a:fld>
            <a:endParaRPr lang="en-US"/>
          </a:p>
        </p:txBody>
      </p:sp>
    </p:spTree>
    <p:extLst>
      <p:ext uri="{BB962C8B-B14F-4D97-AF65-F5344CB8AC3E}">
        <p14:creationId xmlns:p14="http://schemas.microsoft.com/office/powerpoint/2010/main" val="89688786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generating</a:t>
            </a:r>
            <a:r>
              <a:rPr lang="en-US" baseline="0" dirty="0" smtClean="0"/>
              <a:t> 2 new columns here.</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93</a:t>
            </a:fld>
            <a:endParaRPr lang="en-US"/>
          </a:p>
        </p:txBody>
      </p:sp>
    </p:spTree>
    <p:extLst>
      <p:ext uri="{BB962C8B-B14F-4D97-AF65-F5344CB8AC3E}">
        <p14:creationId xmlns:p14="http://schemas.microsoft.com/office/powerpoint/2010/main" val="129526961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94</a:t>
            </a:fld>
            <a:endParaRPr lang="en-US"/>
          </a:p>
        </p:txBody>
      </p:sp>
    </p:spTree>
    <p:extLst>
      <p:ext uri="{BB962C8B-B14F-4D97-AF65-F5344CB8AC3E}">
        <p14:creationId xmlns:p14="http://schemas.microsoft.com/office/powerpoint/2010/main" val="63127973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95</a:t>
            </a:fld>
            <a:endParaRPr lang="en-US"/>
          </a:p>
        </p:txBody>
      </p:sp>
    </p:spTree>
    <p:extLst>
      <p:ext uri="{BB962C8B-B14F-4D97-AF65-F5344CB8AC3E}">
        <p14:creationId xmlns:p14="http://schemas.microsoft.com/office/powerpoint/2010/main" val="211349763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like a where clause in SQL…</a:t>
            </a:r>
          </a:p>
          <a:p>
            <a:endParaRPr lang="en-US" baseline="0" dirty="0" smtClean="0"/>
          </a:p>
          <a:p>
            <a:r>
              <a:rPr lang="en-US" baseline="0" dirty="0" smtClean="0"/>
              <a:t>There are 3 </a:t>
            </a:r>
            <a:r>
              <a:rPr lang="en-US" baseline="0" dirty="0" err="1" smtClean="0"/>
              <a:t>dataframes</a:t>
            </a:r>
            <a:r>
              <a:rPr lang="en-US" baseline="0" dirty="0" smtClean="0"/>
              <a:t> here.</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96</a:t>
            </a:fld>
            <a:endParaRPr lang="en-US"/>
          </a:p>
        </p:txBody>
      </p:sp>
    </p:spTree>
    <p:extLst>
      <p:ext uri="{BB962C8B-B14F-4D97-AF65-F5344CB8AC3E}">
        <p14:creationId xmlns:p14="http://schemas.microsoft.com/office/powerpoint/2010/main" val="108068947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like a where clause in SQL…</a:t>
            </a:r>
          </a:p>
          <a:p>
            <a:endParaRPr lang="en-US" baseline="0" dirty="0" smtClean="0"/>
          </a:p>
          <a:p>
            <a:r>
              <a:rPr lang="en-US" baseline="0" dirty="0" smtClean="0"/>
              <a:t>There are 3 </a:t>
            </a:r>
            <a:r>
              <a:rPr lang="en-US" baseline="0" dirty="0" err="1" smtClean="0"/>
              <a:t>dataframes</a:t>
            </a:r>
            <a:r>
              <a:rPr lang="en-US" baseline="0" dirty="0" smtClean="0"/>
              <a:t> here.</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97</a:t>
            </a:fld>
            <a:endParaRPr lang="en-US"/>
          </a:p>
        </p:txBody>
      </p:sp>
    </p:spTree>
    <p:extLst>
      <p:ext uri="{BB962C8B-B14F-4D97-AF65-F5344CB8AC3E}">
        <p14:creationId xmlns:p14="http://schemas.microsoft.com/office/powerpoint/2010/main" val="64485407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98</a:t>
            </a:fld>
            <a:endParaRPr lang="en-US"/>
          </a:p>
        </p:txBody>
      </p:sp>
    </p:spTree>
    <p:extLst>
      <p:ext uri="{BB962C8B-B14F-4D97-AF65-F5344CB8AC3E}">
        <p14:creationId xmlns:p14="http://schemas.microsoft.com/office/powerpoint/2010/main" val="141261297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sorts</a:t>
            </a:r>
            <a:r>
              <a:rPr lang="en-US" baseline="0" dirty="0" smtClean="0"/>
              <a:t> first my age, then by name.</a:t>
            </a:r>
          </a:p>
          <a:p>
            <a:endParaRPr lang="en-US" baseline="0" dirty="0" smtClean="0"/>
          </a:p>
          <a:p>
            <a:r>
              <a:rPr lang="en-US" baseline="0" dirty="0" smtClean="0"/>
              <a:t>(if there were a couple of people aged 75, you could see this better)</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99</a:t>
            </a:fld>
            <a:endParaRPr lang="en-US"/>
          </a:p>
        </p:txBody>
      </p:sp>
    </p:spTree>
    <p:extLst>
      <p:ext uri="{BB962C8B-B14F-4D97-AF65-F5344CB8AC3E}">
        <p14:creationId xmlns:p14="http://schemas.microsoft.com/office/powerpoint/2010/main" val="192021441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sorts</a:t>
            </a:r>
            <a:r>
              <a:rPr lang="en-US" baseline="0" dirty="0" smtClean="0"/>
              <a:t> first my age, then by name.</a:t>
            </a:r>
          </a:p>
          <a:p>
            <a:endParaRPr lang="en-US" baseline="0" dirty="0" smtClean="0"/>
          </a:p>
          <a:p>
            <a:r>
              <a:rPr lang="en-US" baseline="0" dirty="0" smtClean="0"/>
              <a:t>(if there were a couple of people aged 75, you could see this better)</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100</a:t>
            </a:fld>
            <a:endParaRPr lang="en-US"/>
          </a:p>
        </p:txBody>
      </p:sp>
    </p:spTree>
    <p:extLst>
      <p:ext uri="{BB962C8B-B14F-4D97-AF65-F5344CB8AC3E}">
        <p14:creationId xmlns:p14="http://schemas.microsoft.com/office/powerpoint/2010/main" val="27600885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101</a:t>
            </a:fld>
            <a:endParaRPr lang="en-US"/>
          </a:p>
        </p:txBody>
      </p:sp>
    </p:spTree>
    <p:extLst>
      <p:ext uri="{BB962C8B-B14F-4D97-AF65-F5344CB8AC3E}">
        <p14:creationId xmlns:p14="http://schemas.microsoft.com/office/powerpoint/2010/main" val="1349340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Microsoft_Excel_97_-_2004_Worksheet1.xls"/><Relationship Id="rId4" Type="http://schemas.openxmlformats.org/officeDocument/2006/relationships/image" Target="../media/image4.png"/><Relationship Id="rId5" Type="http://schemas.openxmlformats.org/officeDocument/2006/relationships/image" Target="../media/image3.png"/><Relationship Id="rId1" Type="http://schemas.openxmlformats.org/officeDocument/2006/relationships/vmlDrawing" Target="../drawings/vmlDrawing1.v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png"/><Relationship Id="rId14" Type="http://schemas.openxmlformats.org/officeDocument/2006/relationships/image" Target="../media/image17.png"/><Relationship Id="rId15" Type="http://schemas.openxmlformats.org/officeDocument/2006/relationships/image" Target="../media/image18.png"/><Relationship Id="rId16" Type="http://schemas.openxmlformats.org/officeDocument/2006/relationships/image" Target="../media/image19.png"/><Relationship Id="rId17" Type="http://schemas.openxmlformats.org/officeDocument/2006/relationships/image" Target="../media/image20.png"/><Relationship Id="rId18" Type="http://schemas.openxmlformats.org/officeDocument/2006/relationships/image" Target="../media/image21.png"/><Relationship Id="rId19"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5" name="Picture 4" descr="databricks_logoTM_rev_CMYK.eps"/>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8646585" y="5979584"/>
            <a:ext cx="2980267" cy="4466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940742" y="2078367"/>
            <a:ext cx="10987852" cy="2484228"/>
          </a:xfrm>
        </p:spPr>
        <p:txBody>
          <a:bodyPr anchor="ctr" anchorCtr="0">
            <a:noAutofit/>
          </a:bodyPr>
          <a:lstStyle>
            <a:lvl1pPr algn="l">
              <a:lnSpc>
                <a:spcPct val="90000"/>
              </a:lnSpc>
              <a:defRPr sz="7200" b="0" i="0" baseline="0">
                <a:solidFill>
                  <a:schemeClr val="bg1"/>
                </a:solidFill>
                <a:latin typeface="Newslab Thin"/>
              </a:defRPr>
            </a:lvl1pPr>
          </a:lstStyle>
          <a:p>
            <a:r>
              <a:rPr lang="en-US" smtClean="0"/>
              <a:t>Click to edit Master title style</a:t>
            </a:r>
            <a:endParaRPr lang="en-US" dirty="0"/>
          </a:p>
        </p:txBody>
      </p:sp>
      <p:sp>
        <p:nvSpPr>
          <p:cNvPr id="3" name="Subtitle 2"/>
          <p:cNvSpPr>
            <a:spLocks noGrp="1"/>
          </p:cNvSpPr>
          <p:nvPr>
            <p:ph type="subTitle" idx="1"/>
          </p:nvPr>
        </p:nvSpPr>
        <p:spPr>
          <a:xfrm>
            <a:off x="919457" y="5568880"/>
            <a:ext cx="8534400" cy="605151"/>
          </a:xfrm>
          <a:prstGeom prst="rect">
            <a:avLst/>
          </a:prstGeom>
        </p:spPr>
        <p:txBody>
          <a:bodyPr anchor="b">
            <a:noAutofit/>
          </a:bodyPr>
          <a:lstStyle>
            <a:lvl1pPr marL="0" indent="0" algn="l">
              <a:spcBef>
                <a:spcPts val="0"/>
              </a:spcBef>
              <a:buNone/>
              <a:defRPr sz="3200" baseline="0">
                <a:solidFill>
                  <a:schemeClr val="bg1"/>
                </a:solidFill>
                <a:latin typeface="Source Sans Pro Light"/>
              </a:defRPr>
            </a:lvl1pPr>
            <a:lvl2pPr marL="609475" indent="0" algn="ctr">
              <a:buNone/>
              <a:defRPr>
                <a:solidFill>
                  <a:schemeClr val="tx1">
                    <a:tint val="75000"/>
                  </a:schemeClr>
                </a:solidFill>
              </a:defRPr>
            </a:lvl2pPr>
            <a:lvl3pPr marL="1218960" indent="0" algn="ctr">
              <a:buNone/>
              <a:defRPr>
                <a:solidFill>
                  <a:schemeClr val="tx1">
                    <a:tint val="75000"/>
                  </a:schemeClr>
                </a:solidFill>
              </a:defRPr>
            </a:lvl3pPr>
            <a:lvl4pPr marL="1828437" indent="0" algn="ctr">
              <a:buNone/>
              <a:defRPr>
                <a:solidFill>
                  <a:schemeClr val="tx1">
                    <a:tint val="75000"/>
                  </a:schemeClr>
                </a:solidFill>
              </a:defRPr>
            </a:lvl4pPr>
            <a:lvl5pPr marL="2437918" indent="0" algn="ctr">
              <a:buNone/>
              <a:defRPr>
                <a:solidFill>
                  <a:schemeClr val="tx1">
                    <a:tint val="75000"/>
                  </a:schemeClr>
                </a:solidFill>
              </a:defRPr>
            </a:lvl5pPr>
            <a:lvl6pPr marL="3047392" indent="0" algn="ctr">
              <a:buNone/>
              <a:defRPr>
                <a:solidFill>
                  <a:schemeClr val="tx1">
                    <a:tint val="75000"/>
                  </a:schemeClr>
                </a:solidFill>
              </a:defRPr>
            </a:lvl6pPr>
            <a:lvl7pPr marL="3656867" indent="0" algn="ctr">
              <a:buNone/>
              <a:defRPr>
                <a:solidFill>
                  <a:schemeClr val="tx1">
                    <a:tint val="75000"/>
                  </a:schemeClr>
                </a:solidFill>
              </a:defRPr>
            </a:lvl7pPr>
            <a:lvl8pPr marL="4266347" indent="0" algn="ctr">
              <a:buNone/>
              <a:defRPr>
                <a:solidFill>
                  <a:schemeClr val="tx1">
                    <a:tint val="75000"/>
                  </a:schemeClr>
                </a:solidFill>
              </a:defRPr>
            </a:lvl8pPr>
            <a:lvl9pPr marL="4875825" indent="0" algn="ctr">
              <a:buNone/>
              <a:defRPr>
                <a:solidFill>
                  <a:schemeClr val="tx1">
                    <a:tint val="75000"/>
                  </a:schemeClr>
                </a:solidFill>
              </a:defRPr>
            </a:lvl9pPr>
          </a:lstStyle>
          <a:p>
            <a:r>
              <a:rPr lang="en-US" smtClean="0"/>
              <a:t>Click to edit Master subtitle style</a:t>
            </a:r>
            <a:endParaRPr lang="en-US" dirty="0" smtClean="0"/>
          </a:p>
        </p:txBody>
      </p:sp>
      <p:sp>
        <p:nvSpPr>
          <p:cNvPr id="6" name="Text Placeholder 5"/>
          <p:cNvSpPr>
            <a:spLocks noGrp="1"/>
          </p:cNvSpPr>
          <p:nvPr>
            <p:ph type="body" sz="quarter" idx="10"/>
          </p:nvPr>
        </p:nvSpPr>
        <p:spPr>
          <a:xfrm>
            <a:off x="916989" y="6084714"/>
            <a:ext cx="8595784" cy="591261"/>
          </a:xfrm>
          <a:prstGeom prst="rect">
            <a:avLst/>
          </a:prstGeom>
        </p:spPr>
        <p:txBody>
          <a:bodyPr>
            <a:normAutofit/>
          </a:bodyPr>
          <a:lstStyle>
            <a:lvl1pPr marL="0" indent="0" algn="l">
              <a:buNone/>
              <a:defRPr sz="1900" baseline="0">
                <a:solidFill>
                  <a:schemeClr val="bg1"/>
                </a:solidFill>
                <a:latin typeface="Source Sans Pro Light"/>
              </a:defRPr>
            </a:lvl1pPr>
          </a:lstStyle>
          <a:p>
            <a:pPr lvl="0"/>
            <a:r>
              <a:rPr lang="en-US" smtClean="0"/>
              <a:t>Click to edit Master text styles</a:t>
            </a:r>
          </a:p>
        </p:txBody>
      </p:sp>
    </p:spTree>
    <p:extLst>
      <p:ext uri="{BB962C8B-B14F-4D97-AF65-F5344CB8AC3E}">
        <p14:creationId xmlns:p14="http://schemas.microsoft.com/office/powerpoint/2010/main" val="194169858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2015878" y="6368448"/>
            <a:ext cx="8160252" cy="377525"/>
          </a:xfrm>
          <a:prstGeom prst="rect">
            <a:avLst/>
          </a:prstGeom>
        </p:spPr>
        <p:txBody>
          <a:bodyPr lIns="121917" tIns="60958" rIns="121917" bIns="60958"/>
          <a:lstStyle/>
          <a:p>
            <a:r>
              <a:rPr lang="en-US" smtClean="0"/>
              <a:t>Set Footer from Insert Dropdown Menu</a:t>
            </a:r>
            <a:endParaRPr lang="en-US"/>
          </a:p>
        </p:txBody>
      </p:sp>
      <p:sp>
        <p:nvSpPr>
          <p:cNvPr id="4" name="Slide Number Placeholder 3"/>
          <p:cNvSpPr>
            <a:spLocks noGrp="1"/>
          </p:cNvSpPr>
          <p:nvPr>
            <p:ph type="sldNum" sz="quarter" idx="12"/>
          </p:nvPr>
        </p:nvSpPr>
        <p:spPr/>
        <p:txBody>
          <a:bodyPr/>
          <a:lstStyle/>
          <a:p>
            <a:fld id="{40D15546-3768-674C-81B9-C40A1A080E88}" type="slidenum">
              <a:rPr lang="en-US" smtClean="0"/>
              <a:t>‹#›</a:t>
            </a:fld>
            <a:endParaRPr lang="en-US"/>
          </a:p>
        </p:txBody>
      </p:sp>
    </p:spTree>
    <p:extLst>
      <p:ext uri="{BB962C8B-B14F-4D97-AF65-F5344CB8AC3E}">
        <p14:creationId xmlns:p14="http://schemas.microsoft.com/office/powerpoint/2010/main" val="3564843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idx="1"/>
          </p:nvPr>
        </p:nvSpPr>
        <p:spPr>
          <a:xfrm>
            <a:off x="1261535" y="1750502"/>
            <a:ext cx="9563100" cy="4525433"/>
          </a:xfrm>
          <a:prstGeom prst="rect">
            <a:avLst/>
          </a:prstGeom>
        </p:spPr>
        <p:txBody>
          <a:bodyPr/>
          <a:lstStyle>
            <a:lvl1pPr>
              <a:defRPr spc="0"/>
            </a:lvl1pPr>
            <a:lvl2pPr>
              <a:defRPr spc="0"/>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5"/>
          <p:cNvSpPr>
            <a:spLocks noGrp="1"/>
          </p:cNvSpPr>
          <p:nvPr>
            <p:ph type="sldNum" sz="quarter" idx="10"/>
          </p:nvPr>
        </p:nvSpPr>
        <p:spPr/>
        <p:txBody>
          <a:bodyPr/>
          <a:lstStyle>
            <a:lvl1pPr algn="r">
              <a:defRPr sz="1600" smtClean="0">
                <a:solidFill>
                  <a:schemeClr val="tx2">
                    <a:lumMod val="75000"/>
                    <a:lumOff val="25000"/>
                  </a:schemeClr>
                </a:solidFill>
                <a:latin typeface="Source Sans Pro Light"/>
              </a:defRPr>
            </a:lvl1pPr>
          </a:lstStyle>
          <a:p>
            <a:fld id="{D57F1E4F-1CFF-5643-939E-217C01CDF565}" type="slidenum">
              <a:rPr lang="en-US" smtClean="0"/>
              <a:pPr/>
              <a:t>‹#›</a:t>
            </a:fld>
            <a:endParaRPr lang="en-US" dirty="0"/>
          </a:p>
        </p:txBody>
      </p:sp>
      <p:pic>
        <p:nvPicPr>
          <p:cNvPr id="7" name="Picture 6" descr="databricks_logoTM_800px.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96162" y="6408813"/>
            <a:ext cx="1467151" cy="249416"/>
          </a:xfrm>
          <a:prstGeom prst="rect">
            <a:avLst/>
          </a:prstGeom>
        </p:spPr>
      </p:pic>
    </p:spTree>
    <p:extLst>
      <p:ext uri="{BB962C8B-B14F-4D97-AF65-F5344CB8AC3E}">
        <p14:creationId xmlns:p14="http://schemas.microsoft.com/office/powerpoint/2010/main" val="33016338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9" name="Content Placeholder 3"/>
          <p:cNvSpPr>
            <a:spLocks noGrp="1"/>
          </p:cNvSpPr>
          <p:nvPr>
            <p:ph sz="half" idx="2"/>
          </p:nvPr>
        </p:nvSpPr>
        <p:spPr>
          <a:xfrm>
            <a:off x="1241780" y="1764283"/>
            <a:ext cx="4749397" cy="3951288"/>
          </a:xfrm>
          <a:prstGeom prst="rect">
            <a:avLst/>
          </a:prstGeom>
        </p:spPr>
        <p:txBody>
          <a:bodyPr>
            <a:normAutofit/>
          </a:bodyPr>
          <a:lstStyle>
            <a:lvl1pPr marL="224324" indent="-224324">
              <a:buFont typeface="Arial"/>
              <a:buChar char="•"/>
              <a:defRPr sz="2700"/>
            </a:lvl1pPr>
            <a:lvl2pPr marL="611591" indent="-226441">
              <a:buFont typeface="Lucida Grande"/>
              <a:buChar char="–"/>
              <a:defRPr sz="2400"/>
            </a:lvl2pPr>
            <a:lvl3pPr marL="992525" indent="-154485">
              <a:buFont typeface="Arial"/>
              <a:buChar char="•"/>
              <a:defRPr sz="1900"/>
            </a:lvl3pPr>
            <a:lvl4pPr marL="1297261" indent="-150252">
              <a:buFont typeface="Lucida Grande"/>
              <a:buChar char="–"/>
              <a:defRPr sz="1600"/>
            </a:lvl4pPr>
            <a:lvl5pPr marL="1597764" indent="-154485">
              <a:buFont typeface="Arial"/>
              <a:buChar char="•"/>
              <a:defRPr sz="16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4"/>
          </p:nvPr>
        </p:nvSpPr>
        <p:spPr/>
        <p:txBody>
          <a:bodyPr/>
          <a:lstStyle>
            <a:lvl1pPr algn="r">
              <a:defRPr sz="1600" smtClean="0">
                <a:solidFill>
                  <a:schemeClr val="tx2">
                    <a:lumMod val="75000"/>
                    <a:lumOff val="25000"/>
                  </a:schemeClr>
                </a:solidFill>
                <a:latin typeface="Source Sans Pro Light"/>
              </a:defRPr>
            </a:lvl1pPr>
          </a:lstStyle>
          <a:p>
            <a:fld id="{D57F1E4F-1CFF-5643-939E-217C01CDF565}" type="slidenum">
              <a:rPr lang="en-US" smtClean="0"/>
              <a:pPr/>
              <a:t>‹#›</a:t>
            </a:fld>
            <a:endParaRPr lang="en-US" dirty="0"/>
          </a:p>
        </p:txBody>
      </p:sp>
      <p:pic>
        <p:nvPicPr>
          <p:cNvPr id="10" name="Picture 9" descr="databricks_logoTM_800px.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96162" y="6408813"/>
            <a:ext cx="1467151" cy="249416"/>
          </a:xfrm>
          <a:prstGeom prst="rect">
            <a:avLst/>
          </a:prstGeom>
        </p:spPr>
      </p:pic>
      <p:sp>
        <p:nvSpPr>
          <p:cNvPr id="15" name="Title Placeholder 1"/>
          <p:cNvSpPr>
            <a:spLocks noGrp="1"/>
          </p:cNvSpPr>
          <p:nvPr>
            <p:ph type="title"/>
          </p:nvPr>
        </p:nvSpPr>
        <p:spPr bwMode="auto">
          <a:xfrm>
            <a:off x="339681" y="275167"/>
            <a:ext cx="11413939" cy="11430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898" tIns="60949" rIns="121898" bIns="60949" numCol="1" anchor="t" anchorCtr="0" compatLnSpc="1">
            <a:prstTxWarp prst="textNoShape">
              <a:avLst/>
            </a:prstTxWarp>
            <a:normAutofit/>
          </a:bodyPr>
          <a:lstStyle/>
          <a:p>
            <a:pPr lvl="0"/>
            <a:r>
              <a:rPr lang="en-US" smtClean="0"/>
              <a:t>Click to edit Master title style</a:t>
            </a:r>
            <a:endParaRPr lang="en-US" dirty="0"/>
          </a:p>
        </p:txBody>
      </p:sp>
      <p:sp>
        <p:nvSpPr>
          <p:cNvPr id="11" name="Content Placeholder 3"/>
          <p:cNvSpPr>
            <a:spLocks noGrp="1"/>
          </p:cNvSpPr>
          <p:nvPr>
            <p:ph sz="half" idx="16"/>
          </p:nvPr>
        </p:nvSpPr>
        <p:spPr>
          <a:xfrm>
            <a:off x="6096000" y="1764283"/>
            <a:ext cx="4749397" cy="3951288"/>
          </a:xfrm>
          <a:prstGeom prst="rect">
            <a:avLst/>
          </a:prstGeom>
        </p:spPr>
        <p:txBody>
          <a:bodyPr>
            <a:normAutofit/>
          </a:bodyPr>
          <a:lstStyle>
            <a:lvl1pPr marL="224324" indent="-224324">
              <a:buFont typeface="Arial"/>
              <a:buChar char="•"/>
              <a:defRPr sz="2700"/>
            </a:lvl1pPr>
            <a:lvl2pPr marL="611591" indent="-226441">
              <a:buFont typeface="Lucida Grande"/>
              <a:buChar char="–"/>
              <a:defRPr sz="2400"/>
            </a:lvl2pPr>
            <a:lvl3pPr marL="992525" indent="-154485">
              <a:buFont typeface="Arial"/>
              <a:buChar char="•"/>
              <a:defRPr sz="1900"/>
            </a:lvl3pPr>
            <a:lvl4pPr marL="1297261" indent="-150252">
              <a:buFont typeface="Lucida Grande"/>
              <a:buChar char="–"/>
              <a:defRPr sz="1600"/>
            </a:lvl4pPr>
            <a:lvl5pPr marL="1597764" indent="-154485">
              <a:buFont typeface="Arial"/>
              <a:buChar char="•"/>
              <a:defRPr sz="16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13314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1" name="Text Placeholder 2"/>
          <p:cNvSpPr>
            <a:spLocks noGrp="1"/>
          </p:cNvSpPr>
          <p:nvPr>
            <p:ph type="body" idx="1" hasCustomPrompt="1"/>
          </p:nvPr>
        </p:nvSpPr>
        <p:spPr>
          <a:xfrm>
            <a:off x="1241780" y="1714898"/>
            <a:ext cx="4749397" cy="639763"/>
          </a:xfrm>
          <a:prstGeom prst="rect">
            <a:avLst/>
          </a:prstGeom>
        </p:spPr>
        <p:txBody>
          <a:bodyPr anchor="b">
            <a:normAutofit/>
          </a:bodyPr>
          <a:lstStyle>
            <a:lvl1pPr marL="0" indent="0">
              <a:buNone/>
              <a:defRPr sz="3200" b="0" i="0" baseline="0">
                <a:solidFill>
                  <a:srgbClr val="404040"/>
                </a:solidFill>
                <a:latin typeface="Source Sans Pro"/>
                <a:cs typeface="Source Sans Pro"/>
              </a:defRPr>
            </a:lvl1pPr>
            <a:lvl2pPr marL="609475" indent="0">
              <a:buNone/>
              <a:defRPr sz="2700" b="1"/>
            </a:lvl2pPr>
            <a:lvl3pPr marL="1218960" indent="0">
              <a:buNone/>
              <a:defRPr sz="2400" b="1"/>
            </a:lvl3pPr>
            <a:lvl4pPr marL="1828437" indent="0">
              <a:buNone/>
              <a:defRPr sz="2100" b="1"/>
            </a:lvl4pPr>
            <a:lvl5pPr marL="2437918" indent="0">
              <a:buNone/>
              <a:defRPr sz="2100" b="1"/>
            </a:lvl5pPr>
            <a:lvl6pPr marL="3047392" indent="0">
              <a:buNone/>
              <a:defRPr sz="2100" b="1"/>
            </a:lvl6pPr>
            <a:lvl7pPr marL="3656867" indent="0">
              <a:buNone/>
              <a:defRPr sz="2100" b="1"/>
            </a:lvl7pPr>
            <a:lvl8pPr marL="4266347" indent="0">
              <a:buNone/>
              <a:defRPr sz="2100" b="1"/>
            </a:lvl8pPr>
            <a:lvl9pPr marL="4875825" indent="0">
              <a:buNone/>
              <a:defRPr sz="2100" b="1"/>
            </a:lvl9pPr>
          </a:lstStyle>
          <a:p>
            <a:pPr lvl="0"/>
            <a:r>
              <a:rPr lang="en-US" dirty="0" smtClean="0"/>
              <a:t>Source Sans Pro Regular</a:t>
            </a:r>
          </a:p>
        </p:txBody>
      </p:sp>
      <p:sp>
        <p:nvSpPr>
          <p:cNvPr id="13" name="Text Placeholder 4"/>
          <p:cNvSpPr>
            <a:spLocks noGrp="1"/>
          </p:cNvSpPr>
          <p:nvPr>
            <p:ph type="body" sz="quarter" idx="3" hasCustomPrompt="1"/>
          </p:nvPr>
        </p:nvSpPr>
        <p:spPr>
          <a:xfrm>
            <a:off x="6080496" y="1714898"/>
            <a:ext cx="4724601" cy="639763"/>
          </a:xfrm>
          <a:prstGeom prst="rect">
            <a:avLst/>
          </a:prstGeom>
        </p:spPr>
        <p:txBody>
          <a:bodyPr anchor="b">
            <a:normAutofit/>
          </a:bodyPr>
          <a:lstStyle>
            <a:lvl1pPr marL="0" indent="0">
              <a:buNone/>
              <a:defRPr sz="3200" b="0" i="0">
                <a:solidFill>
                  <a:srgbClr val="404040"/>
                </a:solidFill>
                <a:latin typeface="Source Sans Pro"/>
                <a:cs typeface="Source Sans Pro"/>
              </a:defRPr>
            </a:lvl1pPr>
            <a:lvl2pPr marL="609475" indent="0">
              <a:buNone/>
              <a:defRPr sz="2700" b="1"/>
            </a:lvl2pPr>
            <a:lvl3pPr marL="1218960" indent="0">
              <a:buNone/>
              <a:defRPr sz="2400" b="1"/>
            </a:lvl3pPr>
            <a:lvl4pPr marL="1828437" indent="0">
              <a:buNone/>
              <a:defRPr sz="2100" b="1"/>
            </a:lvl4pPr>
            <a:lvl5pPr marL="2437918" indent="0">
              <a:buNone/>
              <a:defRPr sz="2100" b="1"/>
            </a:lvl5pPr>
            <a:lvl6pPr marL="3047392" indent="0">
              <a:buNone/>
              <a:defRPr sz="2100" b="1"/>
            </a:lvl6pPr>
            <a:lvl7pPr marL="3656867" indent="0">
              <a:buNone/>
              <a:defRPr sz="2100" b="1"/>
            </a:lvl7pPr>
            <a:lvl8pPr marL="4266347" indent="0">
              <a:buNone/>
              <a:defRPr sz="2100" b="1"/>
            </a:lvl8pPr>
            <a:lvl9pPr marL="4875825" indent="0">
              <a:buNone/>
              <a:defRPr sz="2100" b="1"/>
            </a:lvl9pPr>
          </a:lstStyle>
          <a:p>
            <a:pPr lvl="0"/>
            <a:r>
              <a:rPr lang="en-US" dirty="0" smtClean="0"/>
              <a:t>Source Sans Pro Regular</a:t>
            </a:r>
          </a:p>
        </p:txBody>
      </p:sp>
      <p:sp>
        <p:nvSpPr>
          <p:cNvPr id="8" name="Slide Number Placeholder 5"/>
          <p:cNvSpPr>
            <a:spLocks noGrp="1"/>
          </p:cNvSpPr>
          <p:nvPr>
            <p:ph type="sldNum" sz="quarter" idx="14"/>
          </p:nvPr>
        </p:nvSpPr>
        <p:spPr/>
        <p:txBody>
          <a:bodyPr/>
          <a:lstStyle>
            <a:lvl1pPr algn="r">
              <a:defRPr sz="1600" smtClean="0">
                <a:solidFill>
                  <a:schemeClr val="tx2">
                    <a:lumMod val="75000"/>
                    <a:lumOff val="25000"/>
                  </a:schemeClr>
                </a:solidFill>
                <a:latin typeface="Source Sans Pro Light"/>
              </a:defRPr>
            </a:lvl1pPr>
          </a:lstStyle>
          <a:p>
            <a:fld id="{D57F1E4F-1CFF-5643-939E-217C01CDF565}" type="slidenum">
              <a:rPr lang="en-US" smtClean="0"/>
              <a:pPr/>
              <a:t>‹#›</a:t>
            </a:fld>
            <a:endParaRPr lang="en-US" dirty="0"/>
          </a:p>
        </p:txBody>
      </p:sp>
      <p:pic>
        <p:nvPicPr>
          <p:cNvPr id="14" name="Picture 13" descr="databricks_logoTM_800px.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96162" y="6408813"/>
            <a:ext cx="1467151" cy="249416"/>
          </a:xfrm>
          <a:prstGeom prst="rect">
            <a:avLst/>
          </a:prstGeom>
        </p:spPr>
      </p:pic>
      <p:sp>
        <p:nvSpPr>
          <p:cNvPr id="18" name="Title Placeholder 1"/>
          <p:cNvSpPr>
            <a:spLocks noGrp="1"/>
          </p:cNvSpPr>
          <p:nvPr>
            <p:ph type="title"/>
          </p:nvPr>
        </p:nvSpPr>
        <p:spPr bwMode="auto">
          <a:xfrm>
            <a:off x="339681" y="275167"/>
            <a:ext cx="11413939" cy="11430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898" tIns="60949" rIns="121898" bIns="60949" numCol="1" anchor="t" anchorCtr="0" compatLnSpc="1">
            <a:prstTxWarp prst="textNoShape">
              <a:avLst/>
            </a:prstTxWarp>
            <a:normAutofit/>
          </a:bodyPr>
          <a:lstStyle/>
          <a:p>
            <a:pPr lvl="0"/>
            <a:r>
              <a:rPr lang="en-US" smtClean="0"/>
              <a:t>Click to edit Master title style</a:t>
            </a:r>
            <a:endParaRPr lang="en-US" dirty="0"/>
          </a:p>
        </p:txBody>
      </p:sp>
      <p:sp>
        <p:nvSpPr>
          <p:cNvPr id="17" name="Content Placeholder 3"/>
          <p:cNvSpPr>
            <a:spLocks noGrp="1"/>
          </p:cNvSpPr>
          <p:nvPr>
            <p:ph sz="half" idx="16"/>
          </p:nvPr>
        </p:nvSpPr>
        <p:spPr>
          <a:xfrm>
            <a:off x="6096000" y="2457525"/>
            <a:ext cx="4749397" cy="3951288"/>
          </a:xfrm>
          <a:prstGeom prst="rect">
            <a:avLst/>
          </a:prstGeom>
        </p:spPr>
        <p:txBody>
          <a:bodyPr>
            <a:normAutofit/>
          </a:bodyPr>
          <a:lstStyle>
            <a:lvl1pPr marL="224324" indent="-224324">
              <a:buFont typeface="Arial"/>
              <a:buChar char="•"/>
              <a:defRPr sz="2700"/>
            </a:lvl1pPr>
            <a:lvl2pPr marL="611591" indent="-226441">
              <a:buFont typeface="Lucida Grande"/>
              <a:buChar char="–"/>
              <a:defRPr sz="2400"/>
            </a:lvl2pPr>
            <a:lvl3pPr marL="992525" indent="-154485">
              <a:buFont typeface="Arial"/>
              <a:buChar char="•"/>
              <a:defRPr sz="1900"/>
            </a:lvl3pPr>
            <a:lvl4pPr marL="1297261" indent="-150252">
              <a:buFont typeface="Lucida Grande"/>
              <a:buChar char="–"/>
              <a:defRPr sz="1600"/>
            </a:lvl4pPr>
            <a:lvl5pPr marL="1597764" indent="-154485">
              <a:buFont typeface="Arial"/>
              <a:buChar char="•"/>
              <a:defRPr sz="16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Content Placeholder 3"/>
          <p:cNvSpPr>
            <a:spLocks noGrp="1"/>
          </p:cNvSpPr>
          <p:nvPr>
            <p:ph sz="half" idx="17"/>
          </p:nvPr>
        </p:nvSpPr>
        <p:spPr>
          <a:xfrm>
            <a:off x="1236480" y="2457525"/>
            <a:ext cx="4749397" cy="3951288"/>
          </a:xfrm>
          <a:prstGeom prst="rect">
            <a:avLst/>
          </a:prstGeom>
        </p:spPr>
        <p:txBody>
          <a:bodyPr>
            <a:normAutofit/>
          </a:bodyPr>
          <a:lstStyle>
            <a:lvl1pPr marL="224324" indent="-224324">
              <a:buFont typeface="Arial"/>
              <a:buChar char="•"/>
              <a:defRPr sz="2700"/>
            </a:lvl1pPr>
            <a:lvl2pPr marL="611591" indent="-226441">
              <a:buFont typeface="Lucida Grande"/>
              <a:buChar char="–"/>
              <a:defRPr sz="2400"/>
            </a:lvl2pPr>
            <a:lvl3pPr marL="992525" indent="-154485">
              <a:buFont typeface="Arial"/>
              <a:buChar char="•"/>
              <a:defRPr sz="1900"/>
            </a:lvl3pPr>
            <a:lvl4pPr marL="1297261" indent="-150252">
              <a:buFont typeface="Lucida Grande"/>
              <a:buChar char="–"/>
              <a:defRPr sz="1600"/>
            </a:lvl4pPr>
            <a:lvl5pPr marL="1597764" indent="-154485">
              <a:buFont typeface="Arial"/>
              <a:buChar char="•"/>
              <a:defRPr sz="16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7728870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ig Question or Section Black">
    <p:spTree>
      <p:nvGrpSpPr>
        <p:cNvPr id="1" name=""/>
        <p:cNvGrpSpPr/>
        <p:nvPr/>
      </p:nvGrpSpPr>
      <p:grpSpPr>
        <a:xfrm>
          <a:off x="0" y="0"/>
          <a:ext cx="0" cy="0"/>
          <a:chOff x="0" y="0"/>
          <a:chExt cx="0" cy="0"/>
        </a:xfrm>
      </p:grpSpPr>
      <p:sp>
        <p:nvSpPr>
          <p:cNvPr id="6" name="Title 1"/>
          <p:cNvSpPr>
            <a:spLocks noGrp="1"/>
          </p:cNvSpPr>
          <p:nvPr>
            <p:ph type="title"/>
          </p:nvPr>
        </p:nvSpPr>
        <p:spPr>
          <a:xfrm>
            <a:off x="1270016" y="1269416"/>
            <a:ext cx="9240761" cy="3253543"/>
          </a:xfrm>
        </p:spPr>
        <p:txBody>
          <a:bodyPr>
            <a:normAutofit/>
          </a:bodyPr>
          <a:lstStyle>
            <a:lvl1pPr algn="l">
              <a:lnSpc>
                <a:spcPct val="90000"/>
              </a:lnSpc>
              <a:defRPr sz="5900" b="0" i="0" baseline="0">
                <a:solidFill>
                  <a:schemeClr val="tx1">
                    <a:lumMod val="75000"/>
                    <a:lumOff val="25000"/>
                  </a:schemeClr>
                </a:solidFill>
                <a:latin typeface="Newslab Thin"/>
                <a:cs typeface="Newslab Light"/>
              </a:defRPr>
            </a:lvl1pPr>
          </a:lstStyle>
          <a:p>
            <a:r>
              <a:rPr lang="en-US" smtClean="0"/>
              <a:t>Click to edit Master title style</a:t>
            </a:r>
            <a:endParaRPr lang="en-US" dirty="0"/>
          </a:p>
        </p:txBody>
      </p:sp>
      <p:sp>
        <p:nvSpPr>
          <p:cNvPr id="7" name="Text Placeholder 2"/>
          <p:cNvSpPr>
            <a:spLocks noGrp="1"/>
          </p:cNvSpPr>
          <p:nvPr>
            <p:ph idx="1"/>
          </p:nvPr>
        </p:nvSpPr>
        <p:spPr>
          <a:xfrm>
            <a:off x="1270015" y="3953404"/>
            <a:ext cx="9135935" cy="1840895"/>
          </a:xfrm>
          <a:prstGeom prst="rect">
            <a:avLst/>
          </a:prstGeom>
        </p:spPr>
        <p:txBody>
          <a:bodyPr rtlCol="0">
            <a:normAutofit/>
          </a:bodyPr>
          <a:lstStyle>
            <a:lvl1pPr marL="0" indent="0" algn="l">
              <a:buNone/>
              <a:defRPr sz="3200" b="0" i="0" baseline="0">
                <a:solidFill>
                  <a:schemeClr val="tx1">
                    <a:lumMod val="75000"/>
                    <a:lumOff val="25000"/>
                  </a:schemeClr>
                </a:solidFill>
              </a:defRPr>
            </a:lvl1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lgn="r">
              <a:defRPr sz="1600" smtClean="0">
                <a:solidFill>
                  <a:schemeClr val="tx2">
                    <a:lumMod val="75000"/>
                    <a:lumOff val="25000"/>
                  </a:schemeClr>
                </a:solidFill>
                <a:latin typeface="Source Sans Pro Light"/>
              </a:defRPr>
            </a:lvl1pPr>
          </a:lstStyle>
          <a:p>
            <a:fld id="{D57F1E4F-1CFF-5643-939E-217C01CDF565}" type="slidenum">
              <a:rPr lang="en-US" smtClean="0"/>
              <a:pPr/>
              <a:t>‹#›</a:t>
            </a:fld>
            <a:endParaRPr lang="en-US" dirty="0"/>
          </a:p>
        </p:txBody>
      </p:sp>
      <p:pic>
        <p:nvPicPr>
          <p:cNvPr id="8" name="Picture 7" descr="databricks_logoTM_800px.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96162" y="6408813"/>
            <a:ext cx="1467151" cy="249416"/>
          </a:xfrm>
          <a:prstGeom prst="rect">
            <a:avLst/>
          </a:prstGeom>
        </p:spPr>
      </p:pic>
    </p:spTree>
    <p:extLst>
      <p:ext uri="{BB962C8B-B14F-4D97-AF65-F5344CB8AC3E}">
        <p14:creationId xmlns:p14="http://schemas.microsoft.com/office/powerpoint/2010/main" val="407621601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10"/>
          </p:nvPr>
        </p:nvSpPr>
        <p:spPr/>
        <p:txBody>
          <a:bodyPr/>
          <a:lstStyle>
            <a:lvl1pPr algn="r">
              <a:defRPr sz="1600" smtClean="0">
                <a:solidFill>
                  <a:schemeClr val="tx2">
                    <a:lumMod val="75000"/>
                    <a:lumOff val="25000"/>
                  </a:schemeClr>
                </a:solidFill>
                <a:latin typeface="Source Sans Pro Light"/>
              </a:defRPr>
            </a:lvl1pPr>
          </a:lstStyle>
          <a:p>
            <a:fld id="{D57F1E4F-1CFF-5643-939E-217C01CDF565}" type="slidenum">
              <a:rPr lang="en-US" smtClean="0"/>
              <a:pPr/>
              <a:t>‹#›</a:t>
            </a:fld>
            <a:endParaRPr lang="en-US" dirty="0"/>
          </a:p>
        </p:txBody>
      </p:sp>
      <p:pic>
        <p:nvPicPr>
          <p:cNvPr id="5" name="Picture 4" descr="databricks_logoTM_800px.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96162" y="6408813"/>
            <a:ext cx="1467151" cy="249416"/>
          </a:xfrm>
          <a:prstGeom prst="rect">
            <a:avLst/>
          </a:prstGeom>
        </p:spPr>
      </p:pic>
      <p:sp>
        <p:nvSpPr>
          <p:cNvPr id="10" name="Title Placeholder 1"/>
          <p:cNvSpPr>
            <a:spLocks noGrp="1"/>
          </p:cNvSpPr>
          <p:nvPr>
            <p:ph type="title"/>
          </p:nvPr>
        </p:nvSpPr>
        <p:spPr bwMode="auto">
          <a:xfrm>
            <a:off x="339681" y="275167"/>
            <a:ext cx="11413939" cy="11430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898" tIns="60949" rIns="121898" bIns="60949" numCol="1" anchor="t" anchorCtr="0" compatLnSpc="1">
            <a:prstTxWarp prst="textNoShape">
              <a:avLst/>
            </a:prstTxWarp>
            <a:normAutofit/>
          </a:bodyPr>
          <a:lstStyle/>
          <a:p>
            <a:pPr lvl="0"/>
            <a:r>
              <a:rPr lang="en-US" smtClean="0"/>
              <a:t>Click to edit Master title style</a:t>
            </a:r>
            <a:endParaRPr lang="en-US" dirty="0"/>
          </a:p>
        </p:txBody>
      </p:sp>
    </p:spTree>
    <p:extLst>
      <p:ext uri="{BB962C8B-B14F-4D97-AF65-F5344CB8AC3E}">
        <p14:creationId xmlns:p14="http://schemas.microsoft.com/office/powerpoint/2010/main" val="7052235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graphicFrame>
        <p:nvGraphicFramePr>
          <p:cNvPr id="3" name="Picture Placeholder 9"/>
          <p:cNvGraphicFramePr>
            <a:graphicFrameLocks/>
          </p:cNvGraphicFramePr>
          <p:nvPr/>
        </p:nvGraphicFramePr>
        <p:xfrm>
          <a:off x="1545182" y="1532467"/>
          <a:ext cx="9698567" cy="4660900"/>
        </p:xfrm>
        <a:graphic>
          <a:graphicData uri="http://schemas.openxmlformats.org/presentationml/2006/ole">
            <mc:AlternateContent xmlns:mc="http://schemas.openxmlformats.org/markup-compatibility/2006">
              <mc:Choice xmlns:v="urn:schemas-microsoft-com:vml" Requires="v">
                <p:oleObj spid="_x0000_s2289" r:id="rId3" imgW="7271927" imgH="3492719" progId="Excel.Chart.8">
                  <p:embed/>
                </p:oleObj>
              </mc:Choice>
              <mc:Fallback>
                <p:oleObj r:id="rId3" imgW="7271927" imgH="3492719" progId="Excel.Char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5182" y="1532467"/>
                        <a:ext cx="9698567" cy="46609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5" name="Slide Number Placeholder 5"/>
          <p:cNvSpPr>
            <a:spLocks noGrp="1"/>
          </p:cNvSpPr>
          <p:nvPr>
            <p:ph type="sldNum" sz="quarter" idx="10"/>
          </p:nvPr>
        </p:nvSpPr>
        <p:spPr/>
        <p:txBody>
          <a:bodyPr/>
          <a:lstStyle>
            <a:lvl1pPr algn="r">
              <a:defRPr sz="1600" smtClean="0">
                <a:solidFill>
                  <a:schemeClr val="tx2">
                    <a:lumMod val="75000"/>
                    <a:lumOff val="25000"/>
                  </a:schemeClr>
                </a:solidFill>
                <a:latin typeface="Source Sans Pro Light"/>
              </a:defRPr>
            </a:lvl1pPr>
          </a:lstStyle>
          <a:p>
            <a:fld id="{D57F1E4F-1CFF-5643-939E-217C01CDF565}" type="slidenum">
              <a:rPr lang="en-US" smtClean="0"/>
              <a:pPr/>
              <a:t>‹#›</a:t>
            </a:fld>
            <a:endParaRPr lang="en-US" dirty="0"/>
          </a:p>
        </p:txBody>
      </p:sp>
      <p:pic>
        <p:nvPicPr>
          <p:cNvPr id="6" name="Picture 5" descr="databricks_logoTM_800px.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6162" y="6408813"/>
            <a:ext cx="1467151" cy="249416"/>
          </a:xfrm>
          <a:prstGeom prst="rect">
            <a:avLst/>
          </a:prstGeom>
        </p:spPr>
      </p:pic>
      <p:sp>
        <p:nvSpPr>
          <p:cNvPr id="10" name="Title Placeholder 1"/>
          <p:cNvSpPr>
            <a:spLocks noGrp="1"/>
          </p:cNvSpPr>
          <p:nvPr>
            <p:ph type="title"/>
          </p:nvPr>
        </p:nvSpPr>
        <p:spPr bwMode="auto">
          <a:xfrm>
            <a:off x="339681" y="275167"/>
            <a:ext cx="11413939" cy="11430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898" tIns="60949" rIns="121898" bIns="60949" numCol="1" anchor="t" anchorCtr="0" compatLnSpc="1">
            <a:prstTxWarp prst="textNoShape">
              <a:avLst/>
            </a:prstTxWarp>
            <a:normAutofit/>
          </a:bodyPr>
          <a:lstStyle/>
          <a:p>
            <a:pPr lvl="0"/>
            <a:r>
              <a:rPr lang="en-US" smtClean="0"/>
              <a:t>Click to edit Master title style</a:t>
            </a:r>
            <a:endParaRPr lang="en-US" dirty="0"/>
          </a:p>
        </p:txBody>
      </p:sp>
    </p:spTree>
    <p:extLst>
      <p:ext uri="{BB962C8B-B14F-4D97-AF65-F5344CB8AC3E}">
        <p14:creationId xmlns:p14="http://schemas.microsoft.com/office/powerpoint/2010/main" val="29851696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descr="01_FLASHLIGHT_exploration.pn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1128185" y="1316569"/>
            <a:ext cx="1456267" cy="14562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6" descr="02_CLOUDCLUSTER_managedclusters.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2584450" y="1341972"/>
            <a:ext cx="1430867" cy="14308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7" descr="03_PIPELINES.pn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4085169" y="1341972"/>
            <a:ext cx="1430867" cy="14308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8" descr="04_THIRDPARTY.png"/>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bwMode="auto">
          <a:xfrm>
            <a:off x="5458899" y="1341978"/>
            <a:ext cx="1443567" cy="14435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9" descr="05_UNIFIED_PLATFORM_knot.eps.png"/>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bwMode="auto">
          <a:xfrm>
            <a:off x="7425268" y="1261537"/>
            <a:ext cx="1526117" cy="15261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10" descr="06_COMMUNITY.png"/>
          <p:cNvPicPr>
            <a:picLocks noChangeAspect="1"/>
          </p:cNvPicPr>
          <p:nvPr/>
        </p:nvPicPr>
        <p:blipFill>
          <a:blip r:embed="rId7" cstate="print">
            <a:extLst>
              <a:ext uri="{28A0092B-C50C-407E-A947-70E740481C1C}">
                <a14:useLocalDpi xmlns:a14="http://schemas.microsoft.com/office/drawing/2010/main"/>
              </a:ext>
            </a:extLst>
          </a:blip>
          <a:srcRect/>
          <a:stretch>
            <a:fillRect/>
          </a:stretch>
        </p:blipFill>
        <p:spPr bwMode="auto">
          <a:xfrm>
            <a:off x="9093215" y="1420296"/>
            <a:ext cx="1316567" cy="13165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11" descr="07_LIBRARIES.png"/>
          <p:cNvPicPr>
            <a:picLocks noChangeAspect="1"/>
          </p:cNvPicPr>
          <p:nvPr/>
        </p:nvPicPr>
        <p:blipFill>
          <a:blip r:embed="rId8" cstate="print">
            <a:extLst>
              <a:ext uri="{28A0092B-C50C-407E-A947-70E740481C1C}">
                <a14:useLocalDpi xmlns:a14="http://schemas.microsoft.com/office/drawing/2010/main"/>
              </a:ext>
            </a:extLst>
          </a:blip>
          <a:srcRect/>
          <a:stretch>
            <a:fillRect/>
          </a:stretch>
        </p:blipFill>
        <p:spPr bwMode="auto">
          <a:xfrm>
            <a:off x="10551599" y="1369503"/>
            <a:ext cx="1458383" cy="14583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12" descr="08_LOGO_BUG.png"/>
          <p:cNvPicPr>
            <a:picLocks noChangeAspect="1"/>
          </p:cNvPicPr>
          <p:nvPr/>
        </p:nvPicPr>
        <p:blipFill>
          <a:blip r:embed="rId9" cstate="print">
            <a:extLst>
              <a:ext uri="{28A0092B-C50C-407E-A947-70E740481C1C}">
                <a14:useLocalDpi xmlns:a14="http://schemas.microsoft.com/office/drawing/2010/main"/>
              </a:ext>
            </a:extLst>
          </a:blip>
          <a:srcRect/>
          <a:stretch>
            <a:fillRect/>
          </a:stretch>
        </p:blipFill>
        <p:spPr bwMode="auto">
          <a:xfrm>
            <a:off x="7476069" y="4565659"/>
            <a:ext cx="1430867" cy="14308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3" descr="09_EXPLORE_LANGUAGE.png"/>
          <p:cNvPicPr>
            <a:picLocks noChangeAspect="1"/>
          </p:cNvPicPr>
          <p:nvPr/>
        </p:nvPicPr>
        <p:blipFill>
          <a:blip r:embed="rId10" cstate="print">
            <a:extLst>
              <a:ext uri="{28A0092B-C50C-407E-A947-70E740481C1C}">
                <a14:useLocalDpi xmlns:a14="http://schemas.microsoft.com/office/drawing/2010/main"/>
              </a:ext>
            </a:extLst>
          </a:blip>
          <a:srcRect/>
          <a:stretch>
            <a:fillRect/>
          </a:stretch>
        </p:blipFill>
        <p:spPr bwMode="auto">
          <a:xfrm>
            <a:off x="1064684" y="3100917"/>
            <a:ext cx="1439333" cy="1439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4" descr="10_COLLABORATE.png"/>
          <p:cNvPicPr>
            <a:picLocks noChangeAspect="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611967" y="3117850"/>
            <a:ext cx="1318684" cy="13186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5" descr="11_CHART_visualize.png"/>
          <p:cNvPicPr>
            <a:picLocks noChangeAspect="1"/>
          </p:cNvPicPr>
          <p:nvPr/>
        </p:nvPicPr>
        <p:blipFill>
          <a:blip r:embed="rId12" cstate="print">
            <a:extLst>
              <a:ext uri="{28A0092B-C50C-407E-A947-70E740481C1C}">
                <a14:useLocalDpi xmlns:a14="http://schemas.microsoft.com/office/drawing/2010/main"/>
              </a:ext>
            </a:extLst>
          </a:blip>
          <a:srcRect/>
          <a:stretch>
            <a:fillRect/>
          </a:stretch>
        </p:blipFill>
        <p:spPr bwMode="auto">
          <a:xfrm>
            <a:off x="4140202" y="3189825"/>
            <a:ext cx="1318684" cy="13186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6" descr="12_DASHBOARD.png"/>
          <p:cNvPicPr>
            <a:picLocks noChangeAspect="1"/>
          </p:cNvPicPr>
          <p:nvPr/>
        </p:nvPicPr>
        <p:blipFill>
          <a:blip r:embed="rId13" cstate="print">
            <a:extLst>
              <a:ext uri="{28A0092B-C50C-407E-A947-70E740481C1C}">
                <a14:useLocalDpi xmlns:a14="http://schemas.microsoft.com/office/drawing/2010/main"/>
              </a:ext>
            </a:extLst>
          </a:blip>
          <a:srcRect/>
          <a:stretch>
            <a:fillRect/>
          </a:stretch>
        </p:blipFill>
        <p:spPr bwMode="auto">
          <a:xfrm>
            <a:off x="5524500" y="3175000"/>
            <a:ext cx="1297517" cy="1295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17" descr="13_CLUSTERS.png"/>
          <p:cNvPicPr>
            <a:picLocks noChangeAspect="1"/>
          </p:cNvPicPr>
          <p:nvPr/>
        </p:nvPicPr>
        <p:blipFill>
          <a:blip r:embed="rId14" cstate="print">
            <a:extLst>
              <a:ext uri="{28A0092B-C50C-407E-A947-70E740481C1C}">
                <a14:useLocalDpi xmlns:a14="http://schemas.microsoft.com/office/drawing/2010/main"/>
              </a:ext>
            </a:extLst>
          </a:blip>
          <a:srcRect/>
          <a:stretch>
            <a:fillRect/>
          </a:stretch>
        </p:blipFill>
        <p:spPr bwMode="auto">
          <a:xfrm>
            <a:off x="1113367" y="4737103"/>
            <a:ext cx="1471084" cy="14710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18" descr="14_WAND_PowerSpark.png"/>
          <p:cNvPicPr>
            <a:picLocks noChangeAspect="1"/>
          </p:cNvPicPr>
          <p:nvPr/>
        </p:nvPicPr>
        <p:blipFill>
          <a:blip r:embed="rId15" cstate="print">
            <a:extLst>
              <a:ext uri="{28A0092B-C50C-407E-A947-70E740481C1C}">
                <a14:useLocalDpi xmlns:a14="http://schemas.microsoft.com/office/drawing/2010/main"/>
              </a:ext>
            </a:extLst>
          </a:blip>
          <a:srcRect/>
          <a:stretch>
            <a:fillRect/>
          </a:stretch>
        </p:blipFill>
        <p:spPr bwMode="auto">
          <a:xfrm>
            <a:off x="2605617" y="4739217"/>
            <a:ext cx="1397000" cy="1397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19" descr="15_IMPORT_CLOUD.png"/>
          <p:cNvPicPr>
            <a:picLocks noChangeAspect="1"/>
          </p:cNvPicPr>
          <p:nvPr/>
        </p:nvPicPr>
        <p:blipFill>
          <a:blip r:embed="rId16" cstate="print">
            <a:extLst>
              <a:ext uri="{28A0092B-C50C-407E-A947-70E740481C1C}">
                <a14:useLocalDpi xmlns:a14="http://schemas.microsoft.com/office/drawing/2010/main"/>
              </a:ext>
            </a:extLst>
          </a:blip>
          <a:srcRect/>
          <a:stretch>
            <a:fillRect/>
          </a:stretch>
        </p:blipFill>
        <p:spPr bwMode="auto">
          <a:xfrm>
            <a:off x="4110569" y="4737111"/>
            <a:ext cx="1380067" cy="13800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20" descr="16_CALENDAR_schedule.png"/>
          <p:cNvPicPr>
            <a:picLocks noChangeAspect="1"/>
          </p:cNvPicPr>
          <p:nvPr/>
        </p:nvPicPr>
        <p:blipFill>
          <a:blip r:embed="rId17" cstate="print">
            <a:extLst>
              <a:ext uri="{28A0092B-C50C-407E-A947-70E740481C1C}">
                <a14:useLocalDpi xmlns:a14="http://schemas.microsoft.com/office/drawing/2010/main"/>
              </a:ext>
            </a:extLst>
          </a:blip>
          <a:srcRect/>
          <a:stretch>
            <a:fillRect/>
          </a:stretch>
        </p:blipFill>
        <p:spPr bwMode="auto">
          <a:xfrm>
            <a:off x="7552268" y="3191950"/>
            <a:ext cx="1297517" cy="12996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21" descr="17_CHECKLIST_monitor.png"/>
          <p:cNvPicPr>
            <a:picLocks noChangeAspect="1"/>
          </p:cNvPicPr>
          <p:nvPr/>
        </p:nvPicPr>
        <p:blipFill>
          <a:blip r:embed="rId18" cstate="print">
            <a:extLst>
              <a:ext uri="{28A0092B-C50C-407E-A947-70E740481C1C}">
                <a14:useLocalDpi xmlns:a14="http://schemas.microsoft.com/office/drawing/2010/main"/>
              </a:ext>
            </a:extLst>
          </a:blip>
          <a:srcRect/>
          <a:stretch>
            <a:fillRect/>
          </a:stretch>
        </p:blipFill>
        <p:spPr bwMode="auto">
          <a:xfrm>
            <a:off x="9116500" y="3189833"/>
            <a:ext cx="1375833" cy="13758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 name="TextBox 22"/>
          <p:cNvSpPr txBox="1">
            <a:spLocks noChangeArrowheads="1"/>
          </p:cNvSpPr>
          <p:nvPr/>
        </p:nvSpPr>
        <p:spPr bwMode="auto">
          <a:xfrm>
            <a:off x="1371602" y="2504022"/>
            <a:ext cx="977146" cy="3077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898" tIns="60949" rIns="121898" bIns="60949">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latin typeface="Source Sans Pro Light" charset="0"/>
              </a:rPr>
              <a:t>Exploration</a:t>
            </a:r>
          </a:p>
        </p:txBody>
      </p:sp>
      <p:sp>
        <p:nvSpPr>
          <p:cNvPr id="21" name="TextBox 23"/>
          <p:cNvSpPr txBox="1">
            <a:spLocks noChangeArrowheads="1"/>
          </p:cNvSpPr>
          <p:nvPr/>
        </p:nvSpPr>
        <p:spPr bwMode="auto">
          <a:xfrm>
            <a:off x="2611974" y="2504021"/>
            <a:ext cx="1387515" cy="3077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898" tIns="60949" rIns="121898" bIns="60949">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latin typeface="Source Sans Pro Light" charset="0"/>
              </a:rPr>
              <a:t>Managed Clusters</a:t>
            </a:r>
          </a:p>
        </p:txBody>
      </p:sp>
      <p:sp>
        <p:nvSpPr>
          <p:cNvPr id="22" name="TextBox 24"/>
          <p:cNvSpPr txBox="1">
            <a:spLocks noChangeArrowheads="1"/>
          </p:cNvSpPr>
          <p:nvPr/>
        </p:nvSpPr>
        <p:spPr bwMode="auto">
          <a:xfrm>
            <a:off x="4415376" y="2504021"/>
            <a:ext cx="848906" cy="3077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898" tIns="60949" rIns="121898" bIns="60949">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latin typeface="Source Sans Pro Light" charset="0"/>
              </a:rPr>
              <a:t>Pipelines</a:t>
            </a:r>
          </a:p>
        </p:txBody>
      </p:sp>
      <p:sp>
        <p:nvSpPr>
          <p:cNvPr id="23" name="TextBox 25"/>
          <p:cNvSpPr txBox="1">
            <a:spLocks noChangeArrowheads="1"/>
          </p:cNvSpPr>
          <p:nvPr/>
        </p:nvSpPr>
        <p:spPr bwMode="auto">
          <a:xfrm>
            <a:off x="5628228" y="2504021"/>
            <a:ext cx="1131034" cy="3077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898" tIns="60949" rIns="121898" bIns="60949">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latin typeface="Source Sans Pro Light" charset="0"/>
              </a:rPr>
              <a:t>3</a:t>
            </a:r>
            <a:r>
              <a:rPr lang="en-US" sz="1200" baseline="30000">
                <a:latin typeface="Source Sans Pro Light" charset="0"/>
              </a:rPr>
              <a:t>rd</a:t>
            </a:r>
            <a:r>
              <a:rPr lang="en-US" sz="1200">
                <a:latin typeface="Source Sans Pro Light" charset="0"/>
              </a:rPr>
              <a:t> Party Apps</a:t>
            </a:r>
          </a:p>
        </p:txBody>
      </p:sp>
      <p:sp>
        <p:nvSpPr>
          <p:cNvPr id="24" name="TextBox 26"/>
          <p:cNvSpPr txBox="1">
            <a:spLocks noChangeArrowheads="1"/>
          </p:cNvSpPr>
          <p:nvPr/>
        </p:nvSpPr>
        <p:spPr bwMode="auto">
          <a:xfrm>
            <a:off x="9266778" y="2504021"/>
            <a:ext cx="978838" cy="3077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898" tIns="60949" rIns="121898" bIns="60949">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latin typeface="Source Sans Pro Light" charset="0"/>
              </a:rPr>
              <a:t>Community</a:t>
            </a:r>
          </a:p>
        </p:txBody>
      </p:sp>
      <p:sp>
        <p:nvSpPr>
          <p:cNvPr id="25" name="TextBox 27"/>
          <p:cNvSpPr txBox="1">
            <a:spLocks noChangeArrowheads="1"/>
          </p:cNvSpPr>
          <p:nvPr/>
        </p:nvSpPr>
        <p:spPr bwMode="auto">
          <a:xfrm>
            <a:off x="1462628" y="5810253"/>
            <a:ext cx="771962" cy="3077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898" tIns="60949" rIns="121898" bIns="60949">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latin typeface="Source Sans Pro Light" charset="0"/>
              </a:rPr>
              <a:t>Clusters</a:t>
            </a:r>
          </a:p>
        </p:txBody>
      </p:sp>
      <p:sp>
        <p:nvSpPr>
          <p:cNvPr id="26" name="TextBox 28"/>
          <p:cNvSpPr txBox="1">
            <a:spLocks noChangeArrowheads="1"/>
          </p:cNvSpPr>
          <p:nvPr/>
        </p:nvSpPr>
        <p:spPr bwMode="auto">
          <a:xfrm>
            <a:off x="9249847" y="4288373"/>
            <a:ext cx="1246451" cy="3077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898" tIns="60949" rIns="121898" bIns="60949">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latin typeface="Source Sans Pro Light" charset="0"/>
              </a:rPr>
              <a:t>Monitor Results</a:t>
            </a:r>
          </a:p>
        </p:txBody>
      </p:sp>
      <p:sp>
        <p:nvSpPr>
          <p:cNvPr id="27" name="TextBox 29"/>
          <p:cNvSpPr txBox="1">
            <a:spLocks noChangeArrowheads="1"/>
          </p:cNvSpPr>
          <p:nvPr/>
        </p:nvSpPr>
        <p:spPr bwMode="auto">
          <a:xfrm>
            <a:off x="7476072" y="4288373"/>
            <a:ext cx="1528579" cy="3077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898" tIns="60949" rIns="121898" bIns="60949">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latin typeface="Source Sans Pro Light" charset="0"/>
              </a:rPr>
              <a:t>Schedule Workflows </a:t>
            </a:r>
          </a:p>
        </p:txBody>
      </p:sp>
      <p:sp>
        <p:nvSpPr>
          <p:cNvPr id="28" name="TextBox 30"/>
          <p:cNvSpPr txBox="1">
            <a:spLocks noChangeArrowheads="1"/>
          </p:cNvSpPr>
          <p:nvPr/>
        </p:nvSpPr>
        <p:spPr bwMode="auto">
          <a:xfrm>
            <a:off x="4345521" y="5806021"/>
            <a:ext cx="996073" cy="3077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898" tIns="60949" rIns="121898" bIns="60949">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latin typeface="Source Sans Pro Light" charset="0"/>
              </a:rPr>
              <a:t>Import Data</a:t>
            </a:r>
          </a:p>
        </p:txBody>
      </p:sp>
      <p:sp>
        <p:nvSpPr>
          <p:cNvPr id="29" name="TextBox 31"/>
          <p:cNvSpPr txBox="1">
            <a:spLocks noChangeArrowheads="1"/>
          </p:cNvSpPr>
          <p:nvPr/>
        </p:nvSpPr>
        <p:spPr bwMode="auto">
          <a:xfrm>
            <a:off x="2683943" y="5810253"/>
            <a:ext cx="1195155" cy="3077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898" tIns="60949" rIns="121898" bIns="60949">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latin typeface="Source Sans Pro Light" charset="0"/>
              </a:rPr>
              <a:t>Power of Spark</a:t>
            </a:r>
          </a:p>
        </p:txBody>
      </p:sp>
      <p:sp>
        <p:nvSpPr>
          <p:cNvPr id="30" name="TextBox 32"/>
          <p:cNvSpPr txBox="1">
            <a:spLocks noChangeArrowheads="1"/>
          </p:cNvSpPr>
          <p:nvPr/>
        </p:nvSpPr>
        <p:spPr bwMode="auto">
          <a:xfrm>
            <a:off x="2743211" y="4273553"/>
            <a:ext cx="989970" cy="3077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898" tIns="60949" rIns="121898" bIns="60949">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latin typeface="Source Sans Pro Light" charset="0"/>
              </a:rPr>
              <a:t>Collaborate</a:t>
            </a:r>
          </a:p>
        </p:txBody>
      </p:sp>
      <p:sp>
        <p:nvSpPr>
          <p:cNvPr id="31" name="TextBox 33"/>
          <p:cNvSpPr txBox="1">
            <a:spLocks noChangeArrowheads="1"/>
          </p:cNvSpPr>
          <p:nvPr/>
        </p:nvSpPr>
        <p:spPr bwMode="auto">
          <a:xfrm>
            <a:off x="5818719" y="4273553"/>
            <a:ext cx="720666" cy="3077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898" tIns="60949" rIns="121898" bIns="60949">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latin typeface="Source Sans Pro Light" charset="0"/>
              </a:rPr>
              <a:t>Publish</a:t>
            </a:r>
          </a:p>
        </p:txBody>
      </p:sp>
      <p:sp>
        <p:nvSpPr>
          <p:cNvPr id="32" name="TextBox 34"/>
          <p:cNvSpPr txBox="1">
            <a:spLocks noChangeArrowheads="1"/>
          </p:cNvSpPr>
          <p:nvPr/>
        </p:nvSpPr>
        <p:spPr bwMode="auto">
          <a:xfrm>
            <a:off x="4449235" y="4273553"/>
            <a:ext cx="797610" cy="3077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898" tIns="60949" rIns="121898" bIns="60949">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latin typeface="Source Sans Pro Light" charset="0"/>
              </a:rPr>
              <a:t>Visualize</a:t>
            </a:r>
          </a:p>
        </p:txBody>
      </p:sp>
      <p:sp>
        <p:nvSpPr>
          <p:cNvPr id="33" name="TextBox 35"/>
          <p:cNvSpPr txBox="1">
            <a:spLocks noChangeArrowheads="1"/>
          </p:cNvSpPr>
          <p:nvPr/>
        </p:nvSpPr>
        <p:spPr bwMode="auto">
          <a:xfrm>
            <a:off x="1358900" y="4273557"/>
            <a:ext cx="874554" cy="3077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898" tIns="60949" rIns="121898" bIns="60949">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latin typeface="Source Sans Pro Light" charset="0"/>
              </a:rPr>
              <a:t>Language</a:t>
            </a:r>
          </a:p>
        </p:txBody>
      </p:sp>
      <p:sp>
        <p:nvSpPr>
          <p:cNvPr id="34" name="TextBox 36"/>
          <p:cNvSpPr txBox="1">
            <a:spLocks noChangeArrowheads="1"/>
          </p:cNvSpPr>
          <p:nvPr/>
        </p:nvSpPr>
        <p:spPr bwMode="auto">
          <a:xfrm>
            <a:off x="10938935" y="2504021"/>
            <a:ext cx="810434" cy="3077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898" tIns="60949" rIns="121898" bIns="60949">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latin typeface="Source Sans Pro Light" charset="0"/>
              </a:rPr>
              <a:t>Libraries</a:t>
            </a:r>
          </a:p>
        </p:txBody>
      </p:sp>
      <p:sp>
        <p:nvSpPr>
          <p:cNvPr id="35" name="TextBox 37"/>
          <p:cNvSpPr txBox="1">
            <a:spLocks noChangeArrowheads="1"/>
          </p:cNvSpPr>
          <p:nvPr/>
        </p:nvSpPr>
        <p:spPr bwMode="auto">
          <a:xfrm>
            <a:off x="7600958" y="2504021"/>
            <a:ext cx="1272099" cy="3077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898" tIns="60949" rIns="121898" bIns="60949">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latin typeface="Source Sans Pro Light" charset="0"/>
              </a:rPr>
              <a:t>Unified Platform</a:t>
            </a:r>
          </a:p>
        </p:txBody>
      </p:sp>
      <p:sp>
        <p:nvSpPr>
          <p:cNvPr id="36" name="TextBox 38"/>
          <p:cNvSpPr txBox="1">
            <a:spLocks noChangeArrowheads="1"/>
          </p:cNvSpPr>
          <p:nvPr/>
        </p:nvSpPr>
        <p:spPr bwMode="auto">
          <a:xfrm>
            <a:off x="7833792" y="5736173"/>
            <a:ext cx="848906" cy="3077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898" tIns="60949" rIns="121898" bIns="60949">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latin typeface="Source Sans Pro Light" charset="0"/>
              </a:rPr>
              <a:t>Logo Bug</a:t>
            </a:r>
          </a:p>
        </p:txBody>
      </p:sp>
      <p:sp>
        <p:nvSpPr>
          <p:cNvPr id="38" name="Slide Number Placeholder 5"/>
          <p:cNvSpPr>
            <a:spLocks noGrp="1"/>
          </p:cNvSpPr>
          <p:nvPr>
            <p:ph type="sldNum" sz="quarter" idx="10"/>
          </p:nvPr>
        </p:nvSpPr>
        <p:spPr/>
        <p:txBody>
          <a:bodyPr/>
          <a:lstStyle>
            <a:lvl1pPr algn="r">
              <a:defRPr sz="1600" smtClean="0">
                <a:solidFill>
                  <a:schemeClr val="tx2">
                    <a:lumMod val="75000"/>
                    <a:lumOff val="25000"/>
                  </a:schemeClr>
                </a:solidFill>
                <a:latin typeface="Source Sans Pro Light"/>
              </a:defRPr>
            </a:lvl1pPr>
          </a:lstStyle>
          <a:p>
            <a:fld id="{D57F1E4F-1CFF-5643-939E-217C01CDF565}" type="slidenum">
              <a:rPr lang="en-US" smtClean="0"/>
              <a:pPr/>
              <a:t>‹#›</a:t>
            </a:fld>
            <a:endParaRPr lang="en-US" dirty="0"/>
          </a:p>
        </p:txBody>
      </p:sp>
      <p:pic>
        <p:nvPicPr>
          <p:cNvPr id="39" name="Picture 38" descr="databricks_logoTM_800px.png"/>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196162" y="6408813"/>
            <a:ext cx="1467151" cy="249416"/>
          </a:xfrm>
          <a:prstGeom prst="rect">
            <a:avLst/>
          </a:prstGeom>
        </p:spPr>
      </p:pic>
      <p:sp>
        <p:nvSpPr>
          <p:cNvPr id="41" name="Title Placeholder 1"/>
          <p:cNvSpPr>
            <a:spLocks noGrp="1"/>
          </p:cNvSpPr>
          <p:nvPr>
            <p:ph type="title"/>
          </p:nvPr>
        </p:nvSpPr>
        <p:spPr bwMode="auto">
          <a:xfrm>
            <a:off x="339681" y="275167"/>
            <a:ext cx="11413939" cy="11430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898" tIns="60949" rIns="121898" bIns="60949" numCol="1" anchor="t" anchorCtr="0" compatLnSpc="1">
            <a:prstTxWarp prst="textNoShape">
              <a:avLst/>
            </a:prstTxWarp>
            <a:normAutofit/>
          </a:bodyPr>
          <a:lstStyle/>
          <a:p>
            <a:pPr lvl="0"/>
            <a:r>
              <a:rPr lang="en-US" smtClean="0"/>
              <a:t>Click to edit Master title style</a:t>
            </a:r>
            <a:endParaRPr lang="en-US" dirty="0"/>
          </a:p>
        </p:txBody>
      </p:sp>
    </p:spTree>
    <p:extLst>
      <p:ext uri="{BB962C8B-B14F-4D97-AF65-F5344CB8AC3E}">
        <p14:creationId xmlns:p14="http://schemas.microsoft.com/office/powerpoint/2010/main" val="2659186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losing Frame">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5" name="Picture 4" descr="databricks_logoTM_rev_CMYK.eps"/>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8646585" y="5979584"/>
            <a:ext cx="2980267" cy="4466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itle 1"/>
          <p:cNvSpPr>
            <a:spLocks noGrp="1"/>
          </p:cNvSpPr>
          <p:nvPr>
            <p:ph type="ctrTitle" hasCustomPrompt="1"/>
          </p:nvPr>
        </p:nvSpPr>
        <p:spPr>
          <a:xfrm>
            <a:off x="1204151" y="2131189"/>
            <a:ext cx="10319924" cy="1665112"/>
          </a:xfrm>
        </p:spPr>
        <p:txBody>
          <a:bodyPr>
            <a:noAutofit/>
          </a:bodyPr>
          <a:lstStyle>
            <a:lvl1pPr algn="l">
              <a:defRPr sz="7200" b="0" i="0" baseline="0">
                <a:solidFill>
                  <a:schemeClr val="bg1"/>
                </a:solidFill>
                <a:latin typeface="Newslab Thin"/>
                <a:cs typeface="Newslab Light"/>
              </a:defRPr>
            </a:lvl1pPr>
          </a:lstStyle>
          <a:p>
            <a:r>
              <a:rPr lang="en-US" dirty="0" smtClean="0"/>
              <a:t>Thank you.</a:t>
            </a:r>
            <a:endParaRPr lang="en-US" dirty="0"/>
          </a:p>
        </p:txBody>
      </p:sp>
      <p:sp>
        <p:nvSpPr>
          <p:cNvPr id="4" name="Text Placeholder 3"/>
          <p:cNvSpPr>
            <a:spLocks noGrp="1"/>
          </p:cNvSpPr>
          <p:nvPr>
            <p:ph type="body" sz="half" idx="2" hasCustomPrompt="1"/>
          </p:nvPr>
        </p:nvSpPr>
        <p:spPr>
          <a:xfrm>
            <a:off x="1204163" y="3622675"/>
            <a:ext cx="8466431" cy="888588"/>
          </a:xfrm>
          <a:prstGeom prst="rect">
            <a:avLst/>
          </a:prstGeom>
        </p:spPr>
        <p:txBody>
          <a:bodyPr>
            <a:noAutofit/>
          </a:bodyPr>
          <a:lstStyle>
            <a:lvl1pPr marL="0" indent="0" algn="l">
              <a:buNone/>
              <a:defRPr sz="3200" baseline="0">
                <a:solidFill>
                  <a:schemeClr val="bg1"/>
                </a:solidFill>
              </a:defRPr>
            </a:lvl1pPr>
            <a:lvl2pPr marL="609475" indent="0">
              <a:buNone/>
              <a:defRPr sz="1600"/>
            </a:lvl2pPr>
            <a:lvl3pPr marL="1218960" indent="0">
              <a:buNone/>
              <a:defRPr sz="1300"/>
            </a:lvl3pPr>
            <a:lvl4pPr marL="1828437" indent="0">
              <a:buNone/>
              <a:defRPr sz="1200"/>
            </a:lvl4pPr>
            <a:lvl5pPr marL="2437918" indent="0">
              <a:buNone/>
              <a:defRPr sz="1200"/>
            </a:lvl5pPr>
            <a:lvl6pPr marL="3047392" indent="0">
              <a:buNone/>
              <a:defRPr sz="1200"/>
            </a:lvl6pPr>
            <a:lvl7pPr marL="3656867" indent="0">
              <a:buNone/>
              <a:defRPr sz="1200"/>
            </a:lvl7pPr>
            <a:lvl8pPr marL="4266347" indent="0">
              <a:buNone/>
              <a:defRPr sz="1200"/>
            </a:lvl8pPr>
            <a:lvl9pPr marL="4875825" indent="0">
              <a:buNone/>
              <a:defRPr sz="1200"/>
            </a:lvl9pPr>
          </a:lstStyle>
          <a:p>
            <a:pPr lvl="0"/>
            <a:r>
              <a:rPr lang="en-US" dirty="0" smtClean="0"/>
              <a:t>Parting words or contact information go here.</a:t>
            </a:r>
          </a:p>
        </p:txBody>
      </p:sp>
    </p:spTree>
    <p:extLst>
      <p:ext uri="{BB962C8B-B14F-4D97-AF65-F5344CB8AC3E}">
        <p14:creationId xmlns:p14="http://schemas.microsoft.com/office/powerpoint/2010/main" val="26273830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39681" y="275167"/>
            <a:ext cx="11413939" cy="11430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898" tIns="60949" rIns="121898" bIns="60949" numCol="1" anchor="t" anchorCtr="0" compatLnSpc="1">
            <a:prstTxWarp prst="textNoShape">
              <a:avLst/>
            </a:prstTxWarp>
            <a:normAutofit/>
          </a:bodyPr>
          <a:lstStyle/>
          <a:p>
            <a:pPr lvl="0"/>
            <a:r>
              <a:rPr lang="en-US" smtClean="0"/>
              <a:t>Click to edit Master title style</a:t>
            </a:r>
            <a:endParaRPr lang="en-US" dirty="0"/>
          </a:p>
        </p:txBody>
      </p:sp>
      <p:sp>
        <p:nvSpPr>
          <p:cNvPr id="6" name="Slide Number Placeholder 5"/>
          <p:cNvSpPr>
            <a:spLocks noGrp="1"/>
          </p:cNvSpPr>
          <p:nvPr>
            <p:ph type="sldNum" sz="quarter" idx="4"/>
          </p:nvPr>
        </p:nvSpPr>
        <p:spPr>
          <a:xfrm>
            <a:off x="11281833" y="6381759"/>
            <a:ext cx="745067" cy="364067"/>
          </a:xfrm>
          <a:prstGeom prst="rect">
            <a:avLst/>
          </a:prstGeom>
        </p:spPr>
        <p:txBody>
          <a:bodyPr vert="horz" lIns="121898" tIns="60949" rIns="121898" bIns="60949" rtlCol="0" anchor="ctr"/>
          <a:lstStyle>
            <a:lvl1pPr algn="r" fontAlgn="auto">
              <a:spcBef>
                <a:spcPts val="0"/>
              </a:spcBef>
              <a:spcAft>
                <a:spcPts val="0"/>
              </a:spcAft>
              <a:defRPr sz="1600" smtClean="0">
                <a:solidFill>
                  <a:schemeClr val="bg1"/>
                </a:solidFill>
                <a:latin typeface="Source Sans Pro Light"/>
                <a:ea typeface="+mn-ea"/>
                <a:cs typeface="+mn-cs"/>
              </a:defRPr>
            </a:lvl1pPr>
          </a:lstStyle>
          <a:p>
            <a:fld id="{D57F1E4F-1CFF-5643-939E-217C01CDF565}" type="slidenum">
              <a:rPr lang="en-US" smtClean="0"/>
              <a:pPr/>
              <a:t>‹#›</a:t>
            </a:fld>
            <a:endParaRPr lang="en-US" dirty="0"/>
          </a:p>
        </p:txBody>
      </p:sp>
      <p:sp>
        <p:nvSpPr>
          <p:cNvPr id="2" name="Text Placeholder 1"/>
          <p:cNvSpPr>
            <a:spLocks noGrp="1"/>
          </p:cNvSpPr>
          <p:nvPr>
            <p:ph type="body" idx="1"/>
          </p:nvPr>
        </p:nvSpPr>
        <p:spPr>
          <a:xfrm>
            <a:off x="609600" y="1600215"/>
            <a:ext cx="10972800" cy="4525433"/>
          </a:xfrm>
          <a:prstGeom prst="rect">
            <a:avLst/>
          </a:prstGeom>
        </p:spPr>
        <p:txBody>
          <a:bodyPr vert="horz" lIns="121898" tIns="60949" rIns="121898" bIns="6094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Lst>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xStyles>
    <p:titleStyle>
      <a:lvl1pPr algn="l" defTabSz="609475" rtl="0" eaLnBrk="1" fontAlgn="base" hangingPunct="1">
        <a:spcBef>
          <a:spcPct val="0"/>
        </a:spcBef>
        <a:spcAft>
          <a:spcPct val="0"/>
        </a:spcAft>
        <a:defRPr sz="5300" kern="1200">
          <a:solidFill>
            <a:schemeClr val="tx1">
              <a:lumMod val="75000"/>
              <a:lumOff val="25000"/>
            </a:schemeClr>
          </a:solidFill>
          <a:latin typeface="Newslab Thin"/>
          <a:ea typeface="ＭＳ Ｐゴシック" charset="0"/>
          <a:cs typeface="Newslab Thin"/>
        </a:defRPr>
      </a:lvl1pPr>
      <a:lvl2pPr algn="l" defTabSz="609475" rtl="0" eaLnBrk="1" fontAlgn="base" hangingPunct="1">
        <a:spcBef>
          <a:spcPct val="0"/>
        </a:spcBef>
        <a:spcAft>
          <a:spcPct val="0"/>
        </a:spcAft>
        <a:defRPr sz="5300">
          <a:solidFill>
            <a:schemeClr val="tx1"/>
          </a:solidFill>
          <a:latin typeface="Newslab Light" charset="0"/>
          <a:ea typeface="ＭＳ Ｐゴシック" charset="0"/>
        </a:defRPr>
      </a:lvl2pPr>
      <a:lvl3pPr algn="l" defTabSz="609475" rtl="0" eaLnBrk="1" fontAlgn="base" hangingPunct="1">
        <a:spcBef>
          <a:spcPct val="0"/>
        </a:spcBef>
        <a:spcAft>
          <a:spcPct val="0"/>
        </a:spcAft>
        <a:defRPr sz="5300">
          <a:solidFill>
            <a:schemeClr val="tx1"/>
          </a:solidFill>
          <a:latin typeface="Newslab Light" charset="0"/>
          <a:ea typeface="ＭＳ Ｐゴシック" charset="0"/>
        </a:defRPr>
      </a:lvl3pPr>
      <a:lvl4pPr algn="l" defTabSz="609475" rtl="0" eaLnBrk="1" fontAlgn="base" hangingPunct="1">
        <a:spcBef>
          <a:spcPct val="0"/>
        </a:spcBef>
        <a:spcAft>
          <a:spcPct val="0"/>
        </a:spcAft>
        <a:defRPr sz="5300">
          <a:solidFill>
            <a:schemeClr val="tx1"/>
          </a:solidFill>
          <a:latin typeface="Newslab Light" charset="0"/>
          <a:ea typeface="ＭＳ Ｐゴシック" charset="0"/>
        </a:defRPr>
      </a:lvl4pPr>
      <a:lvl5pPr algn="l" defTabSz="609475" rtl="0" eaLnBrk="1" fontAlgn="base" hangingPunct="1">
        <a:spcBef>
          <a:spcPct val="0"/>
        </a:spcBef>
        <a:spcAft>
          <a:spcPct val="0"/>
        </a:spcAft>
        <a:defRPr sz="5300">
          <a:solidFill>
            <a:schemeClr val="tx1"/>
          </a:solidFill>
          <a:latin typeface="Newslab Light" charset="0"/>
          <a:ea typeface="ＭＳ Ｐゴシック" charset="0"/>
        </a:defRPr>
      </a:lvl5pPr>
      <a:lvl6pPr marL="609475" algn="l" defTabSz="609475" rtl="0" eaLnBrk="1" fontAlgn="base" hangingPunct="1">
        <a:spcBef>
          <a:spcPct val="0"/>
        </a:spcBef>
        <a:spcAft>
          <a:spcPct val="0"/>
        </a:spcAft>
        <a:defRPr sz="5300">
          <a:solidFill>
            <a:schemeClr val="tx1"/>
          </a:solidFill>
          <a:latin typeface="Newslab Light" charset="0"/>
          <a:ea typeface="ＭＳ Ｐゴシック" charset="0"/>
        </a:defRPr>
      </a:lvl6pPr>
      <a:lvl7pPr marL="1218960" algn="l" defTabSz="609475" rtl="0" eaLnBrk="1" fontAlgn="base" hangingPunct="1">
        <a:spcBef>
          <a:spcPct val="0"/>
        </a:spcBef>
        <a:spcAft>
          <a:spcPct val="0"/>
        </a:spcAft>
        <a:defRPr sz="5300">
          <a:solidFill>
            <a:schemeClr val="tx1"/>
          </a:solidFill>
          <a:latin typeface="Newslab Light" charset="0"/>
          <a:ea typeface="ＭＳ Ｐゴシック" charset="0"/>
        </a:defRPr>
      </a:lvl7pPr>
      <a:lvl8pPr marL="1828437" algn="l" defTabSz="609475" rtl="0" eaLnBrk="1" fontAlgn="base" hangingPunct="1">
        <a:spcBef>
          <a:spcPct val="0"/>
        </a:spcBef>
        <a:spcAft>
          <a:spcPct val="0"/>
        </a:spcAft>
        <a:defRPr sz="5300">
          <a:solidFill>
            <a:schemeClr val="tx1"/>
          </a:solidFill>
          <a:latin typeface="Newslab Light" charset="0"/>
          <a:ea typeface="ＭＳ Ｐゴシック" charset="0"/>
        </a:defRPr>
      </a:lvl8pPr>
      <a:lvl9pPr marL="2437918" algn="l" defTabSz="609475" rtl="0" eaLnBrk="1" fontAlgn="base" hangingPunct="1">
        <a:spcBef>
          <a:spcPct val="0"/>
        </a:spcBef>
        <a:spcAft>
          <a:spcPct val="0"/>
        </a:spcAft>
        <a:defRPr sz="5300">
          <a:solidFill>
            <a:schemeClr val="tx1"/>
          </a:solidFill>
          <a:latin typeface="Newslab Light" charset="0"/>
          <a:ea typeface="ＭＳ Ｐゴシック" charset="0"/>
        </a:defRPr>
      </a:lvl9pPr>
    </p:titleStyle>
    <p:bodyStyle>
      <a:lvl1pPr marL="224324" indent="-224324" algn="l" defTabSz="609475" rtl="0" eaLnBrk="1" fontAlgn="base" hangingPunct="1">
        <a:lnSpc>
          <a:spcPct val="100000"/>
        </a:lnSpc>
        <a:spcBef>
          <a:spcPct val="20000"/>
        </a:spcBef>
        <a:spcAft>
          <a:spcPct val="0"/>
        </a:spcAft>
        <a:buSzPct val="90000"/>
        <a:buFont typeface="Arial"/>
        <a:buChar char="•"/>
        <a:defRPr sz="3200" kern="1200" spc="0">
          <a:solidFill>
            <a:schemeClr val="tx1">
              <a:lumMod val="75000"/>
              <a:lumOff val="25000"/>
            </a:schemeClr>
          </a:solidFill>
          <a:latin typeface="Source Sans Pro Light"/>
          <a:ea typeface="ＭＳ Ｐゴシック" charset="0"/>
          <a:cs typeface="Source Sans Pro"/>
        </a:defRPr>
      </a:lvl1pPr>
      <a:lvl2pPr marL="535411" indent="-232790" algn="l" defTabSz="609475" rtl="0" eaLnBrk="1" fontAlgn="base" hangingPunct="1">
        <a:lnSpc>
          <a:spcPct val="100000"/>
        </a:lnSpc>
        <a:spcBef>
          <a:spcPct val="20000"/>
        </a:spcBef>
        <a:spcAft>
          <a:spcPct val="0"/>
        </a:spcAft>
        <a:buSzPct val="90000"/>
        <a:buFont typeface="Arial"/>
        <a:buChar char="•"/>
        <a:defRPr sz="2700" kern="1200" spc="0">
          <a:solidFill>
            <a:schemeClr val="tx1">
              <a:lumMod val="75000"/>
              <a:lumOff val="25000"/>
            </a:schemeClr>
          </a:solidFill>
          <a:latin typeface="Source Sans Pro Light"/>
          <a:ea typeface="ＭＳ Ｐゴシック" charset="0"/>
          <a:cs typeface="Source Sans Pro"/>
        </a:defRPr>
      </a:lvl2pPr>
      <a:lvl3pPr marL="992525" indent="-232790" algn="l" defTabSz="609475" rtl="0" eaLnBrk="1" fontAlgn="base" hangingPunct="1">
        <a:lnSpc>
          <a:spcPct val="100000"/>
        </a:lnSpc>
        <a:spcBef>
          <a:spcPct val="20000"/>
        </a:spcBef>
        <a:spcAft>
          <a:spcPct val="0"/>
        </a:spcAft>
        <a:buSzPct val="80000"/>
        <a:buFont typeface="Lucida Grande"/>
        <a:buChar char="–"/>
        <a:tabLst/>
        <a:defRPr sz="2400" kern="1200" spc="0">
          <a:solidFill>
            <a:schemeClr val="tx1">
              <a:lumMod val="75000"/>
              <a:lumOff val="25000"/>
            </a:schemeClr>
          </a:solidFill>
          <a:latin typeface="Source Sans Pro Light"/>
          <a:ea typeface="ＭＳ Ｐゴシック" charset="0"/>
          <a:cs typeface="Source Sans Pro"/>
        </a:defRPr>
      </a:lvl3pPr>
      <a:lvl4pPr marL="1295144" indent="-232790" algn="l" defTabSz="609475" rtl="0" eaLnBrk="1" fontAlgn="base" hangingPunct="1">
        <a:lnSpc>
          <a:spcPct val="100000"/>
        </a:lnSpc>
        <a:spcBef>
          <a:spcPct val="20000"/>
        </a:spcBef>
        <a:spcAft>
          <a:spcPct val="0"/>
        </a:spcAft>
        <a:buSzPct val="90000"/>
        <a:buFont typeface="Arial"/>
        <a:buChar char="•"/>
        <a:defRPr sz="2400" kern="1200" spc="0">
          <a:solidFill>
            <a:schemeClr val="tx1">
              <a:lumMod val="75000"/>
              <a:lumOff val="25000"/>
            </a:schemeClr>
          </a:solidFill>
          <a:latin typeface="Source Sans Pro Light"/>
          <a:ea typeface="ＭＳ Ｐゴシック" charset="0"/>
          <a:cs typeface="Source Sans Pro"/>
        </a:defRPr>
      </a:lvl4pPr>
      <a:lvl5pPr marL="1519463" indent="-224324" algn="l" defTabSz="609475" rtl="0" eaLnBrk="1" fontAlgn="base" hangingPunct="1">
        <a:lnSpc>
          <a:spcPct val="100000"/>
        </a:lnSpc>
        <a:spcBef>
          <a:spcPct val="20000"/>
        </a:spcBef>
        <a:spcAft>
          <a:spcPct val="0"/>
        </a:spcAft>
        <a:buSzPct val="80000"/>
        <a:buFont typeface="Lucida Grande"/>
        <a:buChar char="–"/>
        <a:defRPr sz="2100" kern="1200" spc="0">
          <a:solidFill>
            <a:schemeClr val="tx1">
              <a:lumMod val="75000"/>
              <a:lumOff val="25000"/>
            </a:schemeClr>
          </a:solidFill>
          <a:latin typeface="Source Sans Pro Light"/>
          <a:ea typeface="ＭＳ Ｐゴシック" charset="0"/>
          <a:cs typeface="Source Sans Pro"/>
        </a:defRPr>
      </a:lvl5pPr>
      <a:lvl6pPr marL="3352128" indent="-304736" algn="l" defTabSz="609475" rtl="0" eaLnBrk="1" latinLnBrk="0" hangingPunct="1">
        <a:spcBef>
          <a:spcPct val="20000"/>
        </a:spcBef>
        <a:buFont typeface="Arial"/>
        <a:buChar char="•"/>
        <a:defRPr sz="2700" kern="1200">
          <a:solidFill>
            <a:schemeClr val="tx1"/>
          </a:solidFill>
          <a:latin typeface="+mn-lt"/>
          <a:ea typeface="+mn-ea"/>
          <a:cs typeface="+mn-cs"/>
        </a:defRPr>
      </a:lvl6pPr>
      <a:lvl7pPr marL="3961610" indent="-304736" algn="l" defTabSz="609475" rtl="0" eaLnBrk="1" latinLnBrk="0" hangingPunct="1">
        <a:spcBef>
          <a:spcPct val="20000"/>
        </a:spcBef>
        <a:buFont typeface="Arial"/>
        <a:buChar char="•"/>
        <a:defRPr sz="2700" kern="1200">
          <a:solidFill>
            <a:schemeClr val="tx1"/>
          </a:solidFill>
          <a:latin typeface="+mn-lt"/>
          <a:ea typeface="+mn-ea"/>
          <a:cs typeface="+mn-cs"/>
        </a:defRPr>
      </a:lvl7pPr>
      <a:lvl8pPr marL="4571088" indent="-304736" algn="l" defTabSz="609475" rtl="0" eaLnBrk="1" latinLnBrk="0" hangingPunct="1">
        <a:spcBef>
          <a:spcPct val="20000"/>
        </a:spcBef>
        <a:buFont typeface="Arial"/>
        <a:buChar char="•"/>
        <a:defRPr sz="2700" kern="1200">
          <a:solidFill>
            <a:schemeClr val="tx1"/>
          </a:solidFill>
          <a:latin typeface="+mn-lt"/>
          <a:ea typeface="+mn-ea"/>
          <a:cs typeface="+mn-cs"/>
        </a:defRPr>
      </a:lvl8pPr>
      <a:lvl9pPr marL="5180565" indent="-304736" algn="l" defTabSz="609475"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75" rtl="0" eaLnBrk="1" latinLnBrk="0" hangingPunct="1">
        <a:defRPr sz="2400" kern="1200">
          <a:solidFill>
            <a:schemeClr val="tx1"/>
          </a:solidFill>
          <a:latin typeface="+mn-lt"/>
          <a:ea typeface="+mn-ea"/>
          <a:cs typeface="+mn-cs"/>
        </a:defRPr>
      </a:lvl1pPr>
      <a:lvl2pPr marL="609475" algn="l" defTabSz="609475" rtl="0" eaLnBrk="1" latinLnBrk="0" hangingPunct="1">
        <a:defRPr sz="2400" kern="1200">
          <a:solidFill>
            <a:schemeClr val="tx1"/>
          </a:solidFill>
          <a:latin typeface="+mn-lt"/>
          <a:ea typeface="+mn-ea"/>
          <a:cs typeface="+mn-cs"/>
        </a:defRPr>
      </a:lvl2pPr>
      <a:lvl3pPr marL="1218960" algn="l" defTabSz="609475" rtl="0" eaLnBrk="1" latinLnBrk="0" hangingPunct="1">
        <a:defRPr sz="2400" kern="1200">
          <a:solidFill>
            <a:schemeClr val="tx1"/>
          </a:solidFill>
          <a:latin typeface="+mn-lt"/>
          <a:ea typeface="+mn-ea"/>
          <a:cs typeface="+mn-cs"/>
        </a:defRPr>
      </a:lvl3pPr>
      <a:lvl4pPr marL="1828437" algn="l" defTabSz="609475" rtl="0" eaLnBrk="1" latinLnBrk="0" hangingPunct="1">
        <a:defRPr sz="2400" kern="1200">
          <a:solidFill>
            <a:schemeClr val="tx1"/>
          </a:solidFill>
          <a:latin typeface="+mn-lt"/>
          <a:ea typeface="+mn-ea"/>
          <a:cs typeface="+mn-cs"/>
        </a:defRPr>
      </a:lvl4pPr>
      <a:lvl5pPr marL="2437918" algn="l" defTabSz="609475" rtl="0" eaLnBrk="1" latinLnBrk="0" hangingPunct="1">
        <a:defRPr sz="2400" kern="1200">
          <a:solidFill>
            <a:schemeClr val="tx1"/>
          </a:solidFill>
          <a:latin typeface="+mn-lt"/>
          <a:ea typeface="+mn-ea"/>
          <a:cs typeface="+mn-cs"/>
        </a:defRPr>
      </a:lvl5pPr>
      <a:lvl6pPr marL="3047392" algn="l" defTabSz="609475" rtl="0" eaLnBrk="1" latinLnBrk="0" hangingPunct="1">
        <a:defRPr sz="2400" kern="1200">
          <a:solidFill>
            <a:schemeClr val="tx1"/>
          </a:solidFill>
          <a:latin typeface="+mn-lt"/>
          <a:ea typeface="+mn-ea"/>
          <a:cs typeface="+mn-cs"/>
        </a:defRPr>
      </a:lvl6pPr>
      <a:lvl7pPr marL="3656867" algn="l" defTabSz="609475" rtl="0" eaLnBrk="1" latinLnBrk="0" hangingPunct="1">
        <a:defRPr sz="2400" kern="1200">
          <a:solidFill>
            <a:schemeClr val="tx1"/>
          </a:solidFill>
          <a:latin typeface="+mn-lt"/>
          <a:ea typeface="+mn-ea"/>
          <a:cs typeface="+mn-cs"/>
        </a:defRPr>
      </a:lvl7pPr>
      <a:lvl8pPr marL="4266347" algn="l" defTabSz="609475" rtl="0" eaLnBrk="1" latinLnBrk="0" hangingPunct="1">
        <a:defRPr sz="2400" kern="1200">
          <a:solidFill>
            <a:schemeClr val="tx1"/>
          </a:solidFill>
          <a:latin typeface="+mn-lt"/>
          <a:ea typeface="+mn-ea"/>
          <a:cs typeface="+mn-cs"/>
        </a:defRPr>
      </a:lvl8pPr>
      <a:lvl9pPr marL="4875825" algn="l" defTabSz="60947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image" Target="../media/image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6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7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6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7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6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9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7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6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9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7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6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7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7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7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6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chart" Target="../charts/char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3.em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0.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74.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28.xml.rels><?xml version="1.0" encoding="UTF-8" standalone="yes"?>
<Relationships xmlns="http://schemas.openxmlformats.org/package/2006/relationships"><Relationship Id="rId3" Type="http://schemas.openxmlformats.org/officeDocument/2006/relationships/hyperlink" Target="https://databricks.com/blog/2015/04/13/deep-dive-into-spark-sqls-catalyst-optimizer.html" TargetMode="External"/><Relationship Id="rId4" Type="http://schemas.openxmlformats.org/officeDocument/2006/relationships/image" Target="../media/image94.png"/><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emf"/><Relationship Id="rId8" Type="http://schemas.openxmlformats.org/officeDocument/2006/relationships/image" Target="../media/image39.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 Id="rId3" Type="http://schemas.openxmlformats.org/officeDocument/2006/relationships/image" Target="../media/image95.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3.xml"/><Relationship Id="rId3" Type="http://schemas.openxmlformats.org/officeDocument/2006/relationships/image" Target="../media/image96.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5.xml"/><Relationship Id="rId3" Type="http://schemas.openxmlformats.org/officeDocument/2006/relationships/image" Target="../media/image97.png"/></Relationships>
</file>

<file path=ppt/slides/_rels/slide138.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7.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hyperlink" Target="http://people.csail.mit.edu/matei/papers/2010/hotcloud_spark.pdf" TargetMode="Externa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8.xml"/><Relationship Id="rId3" Type="http://schemas.openxmlformats.org/officeDocument/2006/relationships/image" Target="../media/image99.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100.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8.xml"/><Relationship Id="rId3" Type="http://schemas.openxmlformats.org/officeDocument/2006/relationships/image" Target="../media/image101.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9.xml"/><Relationship Id="rId3" Type="http://schemas.openxmlformats.org/officeDocument/2006/relationships/image" Target="../media/image102.png"/></Relationships>
</file>

<file path=ppt/slides/_rels/slide152.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2.png"/><Relationship Id="rId1" Type="http://schemas.openxmlformats.org/officeDocument/2006/relationships/slideLayout" Target="../slideLayouts/slideLayout6.xml"/><Relationship Id="rId2" Type="http://schemas.openxmlformats.org/officeDocument/2006/relationships/notesSlide" Target="../notesSlides/notesSlide150.xml"/></Relationships>
</file>

<file path=ppt/slides/_rels/slide153.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6.png"/><Relationship Id="rId5" Type="http://schemas.openxmlformats.org/officeDocument/2006/relationships/image" Target="../media/image102.png"/><Relationship Id="rId1" Type="http://schemas.openxmlformats.org/officeDocument/2006/relationships/slideLayout" Target="../slideLayouts/slideLayout6.xml"/><Relationship Id="rId2" Type="http://schemas.openxmlformats.org/officeDocument/2006/relationships/notesSlide" Target="../notesSlides/notesSlide151.xml"/></Relationships>
</file>

<file path=ppt/slides/_rels/slide154.xml.rels><?xml version="1.0" encoding="UTF-8" standalone="yes"?>
<Relationships xmlns="http://schemas.openxmlformats.org/package/2006/relationships"><Relationship Id="rId3" Type="http://schemas.openxmlformats.org/officeDocument/2006/relationships/image" Target="../media/image107.jpeg"/><Relationship Id="rId4" Type="http://schemas.openxmlformats.org/officeDocument/2006/relationships/image" Target="../media/image108.jpeg"/><Relationship Id="rId5" Type="http://schemas.openxmlformats.org/officeDocument/2006/relationships/image" Target="../media/image109.png"/><Relationship Id="rId6" Type="http://schemas.openxmlformats.org/officeDocument/2006/relationships/image" Target="../media/image106.png"/><Relationship Id="rId7" Type="http://schemas.openxmlformats.org/officeDocument/2006/relationships/image" Target="../media/image102.png"/><Relationship Id="rId1" Type="http://schemas.openxmlformats.org/officeDocument/2006/relationships/slideLayout" Target="../slideLayouts/slideLayout6.xml"/><Relationship Id="rId2" Type="http://schemas.openxmlformats.org/officeDocument/2006/relationships/notesSlide" Target="../notesSlides/notesSlide15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3.xml"/><Relationship Id="rId3" Type="http://schemas.openxmlformats.org/officeDocument/2006/relationships/image" Target="../media/image102.png"/></Relationships>
</file>

<file path=ppt/slides/_rels/slide156.xml.rels><?xml version="1.0" encoding="UTF-8" standalone="yes"?>
<Relationships xmlns="http://schemas.openxmlformats.org/package/2006/relationships"><Relationship Id="rId3" Type="http://schemas.openxmlformats.org/officeDocument/2006/relationships/image" Target="../media/image110.png"/><Relationship Id="rId4" Type="http://schemas.microsoft.com/office/2007/relationships/hdphoto" Target="../media/hdphoto1.wdp"/><Relationship Id="rId1" Type="http://schemas.openxmlformats.org/officeDocument/2006/relationships/slideLayout" Target="../slideLayouts/slideLayout6.xml"/><Relationship Id="rId2" Type="http://schemas.openxmlformats.org/officeDocument/2006/relationships/notesSlide" Target="../notesSlides/notesSlide154.xml"/></Relationships>
</file>

<file path=ppt/slides/_rels/slide157.xml.rels><?xml version="1.0" encoding="UTF-8" standalone="yes"?>
<Relationships xmlns="http://schemas.openxmlformats.org/package/2006/relationships"><Relationship Id="rId3" Type="http://schemas.openxmlformats.org/officeDocument/2006/relationships/image" Target="../media/image110.png"/><Relationship Id="rId4" Type="http://schemas.microsoft.com/office/2007/relationships/hdphoto" Target="../media/hdphoto1.wdp"/><Relationship Id="rId5" Type="http://schemas.microsoft.com/office/2007/relationships/hdphoto" Target="../media/hdphoto2.wdp"/><Relationship Id="rId1" Type="http://schemas.openxmlformats.org/officeDocument/2006/relationships/slideLayout" Target="../slideLayouts/slideLayout6.xml"/><Relationship Id="rId2" Type="http://schemas.openxmlformats.org/officeDocument/2006/relationships/notesSlide" Target="../notesSlides/notesSlide155.xml"/></Relationships>
</file>

<file path=ppt/slides/_rels/slide158.xml.rels><?xml version="1.0" encoding="UTF-8" standalone="yes"?>
<Relationships xmlns="http://schemas.openxmlformats.org/package/2006/relationships"><Relationship Id="rId3" Type="http://schemas.openxmlformats.org/officeDocument/2006/relationships/image" Target="../media/image111.png"/><Relationship Id="rId4" Type="http://schemas.microsoft.com/office/2007/relationships/hdphoto" Target="../media/hdphoto3.wdp"/><Relationship Id="rId5" Type="http://schemas.microsoft.com/office/2007/relationships/hdphoto" Target="../media/hdphoto4.wdp"/><Relationship Id="rId6" Type="http://schemas.openxmlformats.org/officeDocument/2006/relationships/image" Target="../media/image112.png"/><Relationship Id="rId1" Type="http://schemas.openxmlformats.org/officeDocument/2006/relationships/slideLayout" Target="../slideLayouts/slideLayout6.xml"/><Relationship Id="rId2" Type="http://schemas.openxmlformats.org/officeDocument/2006/relationships/notesSlide" Target="../notesSlides/notesSlide156.xml"/></Relationships>
</file>

<file path=ppt/slides/_rels/slide159.xml.rels><?xml version="1.0" encoding="UTF-8" standalone="yes"?>
<Relationships xmlns="http://schemas.openxmlformats.org/package/2006/relationships"><Relationship Id="rId3" Type="http://schemas.openxmlformats.org/officeDocument/2006/relationships/image" Target="../media/image111.png"/><Relationship Id="rId4" Type="http://schemas.microsoft.com/office/2007/relationships/hdphoto" Target="../media/hdphoto3.wdp"/><Relationship Id="rId5" Type="http://schemas.microsoft.com/office/2007/relationships/hdphoto" Target="../media/hdphoto4.wdp"/><Relationship Id="rId6" Type="http://schemas.openxmlformats.org/officeDocument/2006/relationships/image" Target="../media/image112.png"/><Relationship Id="rId1" Type="http://schemas.openxmlformats.org/officeDocument/2006/relationships/slideLayout" Target="../slideLayouts/slideLayout6.xml"/><Relationship Id="rId2" Type="http://schemas.openxmlformats.org/officeDocument/2006/relationships/notesSlide" Target="../notesSlides/notesSlide15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1.png"/></Relationships>
</file>

<file path=ppt/slides/_rels/slide160.xml.rels><?xml version="1.0" encoding="UTF-8" standalone="yes"?>
<Relationships xmlns="http://schemas.openxmlformats.org/package/2006/relationships"><Relationship Id="rId3" Type="http://schemas.openxmlformats.org/officeDocument/2006/relationships/image" Target="../media/image111.png"/><Relationship Id="rId4" Type="http://schemas.microsoft.com/office/2007/relationships/hdphoto" Target="../media/hdphoto3.wdp"/><Relationship Id="rId5" Type="http://schemas.microsoft.com/office/2007/relationships/hdphoto" Target="../media/hdphoto4.wdp"/><Relationship Id="rId6" Type="http://schemas.openxmlformats.org/officeDocument/2006/relationships/image" Target="../media/image112.png"/><Relationship Id="rId7" Type="http://schemas.openxmlformats.org/officeDocument/2006/relationships/image" Target="../media/image66.png"/><Relationship Id="rId1" Type="http://schemas.openxmlformats.org/officeDocument/2006/relationships/slideLayout" Target="../slideLayouts/slideLayout6.xml"/><Relationship Id="rId2" Type="http://schemas.openxmlformats.org/officeDocument/2006/relationships/notesSlide" Target="../notesSlides/notesSlide158.xml"/></Relationships>
</file>

<file path=ppt/slides/_rels/slide161.xml.rels><?xml version="1.0" encoding="UTF-8" standalone="yes"?>
<Relationships xmlns="http://schemas.openxmlformats.org/package/2006/relationships"><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59.png"/><Relationship Id="rId1" Type="http://schemas.openxmlformats.org/officeDocument/2006/relationships/slideLayout" Target="../slideLayouts/slideLayout6.xml"/><Relationship Id="rId2" Type="http://schemas.openxmlformats.org/officeDocument/2006/relationships/notesSlide" Target="../notesSlides/notesSlide159.xml"/></Relationships>
</file>

<file path=ppt/slides/_rels/slide162.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115.png"/><Relationship Id="rId1" Type="http://schemas.openxmlformats.org/officeDocument/2006/relationships/slideLayout" Target="../slideLayouts/slideLayout6.xml"/><Relationship Id="rId2" Type="http://schemas.openxmlformats.org/officeDocument/2006/relationships/notesSlide" Target="../notesSlides/notesSlide160.xml"/></Relationships>
</file>

<file path=ppt/slides/_rels/slide163.xml.rels><?xml version="1.0" encoding="UTF-8" standalone="yes"?>
<Relationships xmlns="http://schemas.openxmlformats.org/package/2006/relationships"><Relationship Id="rId3" Type="http://schemas.openxmlformats.org/officeDocument/2006/relationships/image" Target="../media/image116.png"/><Relationship Id="rId4" Type="http://schemas.openxmlformats.org/officeDocument/2006/relationships/image" Target="../media/image113.png"/><Relationship Id="rId1" Type="http://schemas.openxmlformats.org/officeDocument/2006/relationships/slideLayout" Target="../slideLayouts/slideLayout6.xml"/><Relationship Id="rId2" Type="http://schemas.openxmlformats.org/officeDocument/2006/relationships/notesSlide" Target="../notesSlides/notesSlide161.xml"/></Relationships>
</file>

<file path=ppt/slides/_rels/slide164.xml.rels><?xml version="1.0" encoding="UTF-8" standalone="yes"?>
<Relationships xmlns="http://schemas.openxmlformats.org/package/2006/relationships"><Relationship Id="rId3" Type="http://schemas.openxmlformats.org/officeDocument/2006/relationships/image" Target="../media/image116.png"/><Relationship Id="rId4" Type="http://schemas.openxmlformats.org/officeDocument/2006/relationships/image" Target="../media/image113.png"/><Relationship Id="rId5" Type="http://schemas.openxmlformats.org/officeDocument/2006/relationships/image" Target="../media/image110.png"/><Relationship Id="rId6" Type="http://schemas.microsoft.com/office/2007/relationships/hdphoto" Target="../media/hdphoto5.wdp"/><Relationship Id="rId1" Type="http://schemas.openxmlformats.org/officeDocument/2006/relationships/slideLayout" Target="../slideLayouts/slideLayout6.xml"/><Relationship Id="rId2" Type="http://schemas.openxmlformats.org/officeDocument/2006/relationships/notesSlide" Target="../notesSlides/notesSlide162.xml"/></Relationships>
</file>

<file path=ppt/slides/_rels/slide165.xml.rels><?xml version="1.0" encoding="UTF-8" standalone="yes"?>
<Relationships xmlns="http://schemas.openxmlformats.org/package/2006/relationships"><Relationship Id="rId3" Type="http://schemas.openxmlformats.org/officeDocument/2006/relationships/image" Target="../media/image116.png"/><Relationship Id="rId4" Type="http://schemas.openxmlformats.org/officeDocument/2006/relationships/image" Target="../media/image113.png"/><Relationship Id="rId5" Type="http://schemas.openxmlformats.org/officeDocument/2006/relationships/image" Target="../media/image110.png"/><Relationship Id="rId6" Type="http://schemas.microsoft.com/office/2007/relationships/hdphoto" Target="../media/hdphoto6.wdp"/><Relationship Id="rId1" Type="http://schemas.openxmlformats.org/officeDocument/2006/relationships/slideLayout" Target="../slideLayouts/slideLayout6.xml"/><Relationship Id="rId2" Type="http://schemas.openxmlformats.org/officeDocument/2006/relationships/notesSlide" Target="../notesSlides/notesSlide163.xml"/></Relationships>
</file>

<file path=ppt/slides/_rels/slide166.xml.rels><?xml version="1.0" encoding="UTF-8" standalone="yes"?>
<Relationships xmlns="http://schemas.openxmlformats.org/package/2006/relationships"><Relationship Id="rId3" Type="http://schemas.openxmlformats.org/officeDocument/2006/relationships/image" Target="../media/image116.png"/><Relationship Id="rId4" Type="http://schemas.openxmlformats.org/officeDocument/2006/relationships/image" Target="../media/image113.png"/><Relationship Id="rId1" Type="http://schemas.openxmlformats.org/officeDocument/2006/relationships/slideLayout" Target="../slideLayouts/slideLayout6.xml"/><Relationship Id="rId2" Type="http://schemas.openxmlformats.org/officeDocument/2006/relationships/notesSlide" Target="../notesSlides/notesSlide164.xml"/></Relationships>
</file>

<file path=ppt/slides/_rels/slide167.xml.rels><?xml version="1.0" encoding="UTF-8" standalone="yes"?>
<Relationships xmlns="http://schemas.openxmlformats.org/package/2006/relationships"><Relationship Id="rId3" Type="http://schemas.openxmlformats.org/officeDocument/2006/relationships/image" Target="../media/image116.png"/><Relationship Id="rId4" Type="http://schemas.openxmlformats.org/officeDocument/2006/relationships/image" Target="../media/image113.png"/><Relationship Id="rId1" Type="http://schemas.openxmlformats.org/officeDocument/2006/relationships/slideLayout" Target="../slideLayouts/slideLayout6.xml"/><Relationship Id="rId2" Type="http://schemas.openxmlformats.org/officeDocument/2006/relationships/notesSlide" Target="../notesSlides/notesSlide165.xml"/></Relationships>
</file>

<file path=ppt/slides/_rels/slide168.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image" Target="../media/image102.png"/><Relationship Id="rId5" Type="http://schemas.openxmlformats.org/officeDocument/2006/relationships/image" Target="../media/image118.png"/><Relationship Id="rId1" Type="http://schemas.openxmlformats.org/officeDocument/2006/relationships/slideLayout" Target="../slideLayouts/slideLayout6.xml"/><Relationship Id="rId2" Type="http://schemas.openxmlformats.org/officeDocument/2006/relationships/notesSlide" Target="../notesSlides/notesSlide166.xml"/></Relationships>
</file>

<file path=ppt/slides/_rels/slide169.xml.rels><?xml version="1.0" encoding="UTF-8" standalone="yes"?>
<Relationships xmlns="http://schemas.openxmlformats.org/package/2006/relationships"><Relationship Id="rId3" Type="http://schemas.openxmlformats.org/officeDocument/2006/relationships/image" Target="../media/image116.png"/><Relationship Id="rId4" Type="http://schemas.openxmlformats.org/officeDocument/2006/relationships/image" Target="../media/image113.png"/><Relationship Id="rId1" Type="http://schemas.openxmlformats.org/officeDocument/2006/relationships/slideLayout" Target="../slideLayouts/slideLayout6.xml"/><Relationship Id="rId2" Type="http://schemas.openxmlformats.org/officeDocument/2006/relationships/notesSlide" Target="../notesSlides/notesSlide16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0.xml.rels><?xml version="1.0" encoding="UTF-8" standalone="yes"?>
<Relationships xmlns="http://schemas.openxmlformats.org/package/2006/relationships"><Relationship Id="rId3" Type="http://schemas.openxmlformats.org/officeDocument/2006/relationships/image" Target="../media/image116.png"/><Relationship Id="rId4" Type="http://schemas.openxmlformats.org/officeDocument/2006/relationships/image" Target="../media/image113.png"/><Relationship Id="rId1" Type="http://schemas.openxmlformats.org/officeDocument/2006/relationships/slideLayout" Target="../slideLayouts/slideLayout6.xml"/><Relationship Id="rId2" Type="http://schemas.openxmlformats.org/officeDocument/2006/relationships/notesSlide" Target="../notesSlides/notesSlide168.xml"/></Relationships>
</file>

<file path=ppt/slides/_rels/slide171.xml.rels><?xml version="1.0" encoding="UTF-8" standalone="yes"?>
<Relationships xmlns="http://schemas.openxmlformats.org/package/2006/relationships"><Relationship Id="rId3" Type="http://schemas.openxmlformats.org/officeDocument/2006/relationships/image" Target="../media/image116.png"/><Relationship Id="rId4" Type="http://schemas.openxmlformats.org/officeDocument/2006/relationships/image" Target="../media/image113.png"/><Relationship Id="rId1" Type="http://schemas.openxmlformats.org/officeDocument/2006/relationships/slideLayout" Target="../slideLayouts/slideLayout6.xml"/><Relationship Id="rId2" Type="http://schemas.openxmlformats.org/officeDocument/2006/relationships/notesSlide" Target="../notesSlides/notesSlide169.xml"/></Relationships>
</file>

<file path=ppt/slides/_rels/slide172.xml.rels><?xml version="1.0" encoding="UTF-8" standalone="yes"?>
<Relationships xmlns="http://schemas.openxmlformats.org/package/2006/relationships"><Relationship Id="rId3" Type="http://schemas.openxmlformats.org/officeDocument/2006/relationships/image" Target="../media/image116.png"/><Relationship Id="rId4" Type="http://schemas.openxmlformats.org/officeDocument/2006/relationships/image" Target="../media/image113.png"/><Relationship Id="rId1" Type="http://schemas.openxmlformats.org/officeDocument/2006/relationships/slideLayout" Target="../slideLayouts/slideLayout6.xml"/><Relationship Id="rId2" Type="http://schemas.openxmlformats.org/officeDocument/2006/relationships/notesSlide" Target="../notesSlides/notesSlide170.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1.xml"/><Relationship Id="rId3" Type="http://schemas.openxmlformats.org/officeDocument/2006/relationships/image" Target="../media/image113.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2.xml"/><Relationship Id="rId3" Type="http://schemas.openxmlformats.org/officeDocument/2006/relationships/image" Target="../media/image113.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3.xml"/><Relationship Id="rId3" Type="http://schemas.openxmlformats.org/officeDocument/2006/relationships/image" Target="../media/image119.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5.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7.xml"/></Relationships>
</file>

<file path=ppt/slides/_rels/slide18.xml.rels><?xml version="1.0" encoding="UTF-8" standalone="yes"?>
<Relationships xmlns="http://schemas.openxmlformats.org/package/2006/relationships"><Relationship Id="rId9" Type="http://schemas.openxmlformats.org/officeDocument/2006/relationships/image" Target="../media/image48.png"/><Relationship Id="rId20" Type="http://schemas.openxmlformats.org/officeDocument/2006/relationships/image" Target="../media/image33.emf"/><Relationship Id="rId10" Type="http://schemas.openxmlformats.org/officeDocument/2006/relationships/image" Target="../media/image49.png"/><Relationship Id="rId11" Type="http://schemas.openxmlformats.org/officeDocument/2006/relationships/image" Target="../media/image50.jpeg"/><Relationship Id="rId12" Type="http://schemas.openxmlformats.org/officeDocument/2006/relationships/image" Target="../media/image51.png"/><Relationship Id="rId13" Type="http://schemas.openxmlformats.org/officeDocument/2006/relationships/image" Target="../media/image52.png"/><Relationship Id="rId14" Type="http://schemas.openxmlformats.org/officeDocument/2006/relationships/image" Target="../media/image53.jpeg"/><Relationship Id="rId15" Type="http://schemas.openxmlformats.org/officeDocument/2006/relationships/image" Target="../media/image54.png"/><Relationship Id="rId16" Type="http://schemas.openxmlformats.org/officeDocument/2006/relationships/image" Target="../media/image55.png"/><Relationship Id="rId17" Type="http://schemas.openxmlformats.org/officeDocument/2006/relationships/image" Target="../media/image56.jpeg"/><Relationship Id="rId18" Type="http://schemas.openxmlformats.org/officeDocument/2006/relationships/image" Target="../media/image57.png"/><Relationship Id="rId19"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jpeg"/><Relationship Id="rId6" Type="http://schemas.openxmlformats.org/officeDocument/2006/relationships/image" Target="../media/image45.gif"/><Relationship Id="rId7" Type="http://schemas.openxmlformats.org/officeDocument/2006/relationships/image" Target="../media/image46.png"/><Relationship Id="rId8" Type="http://schemas.openxmlformats.org/officeDocument/2006/relationships/image" Target="../media/image47.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8.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9.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0.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4.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5.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8.xml"/><Relationship Id="rId3" Type="http://schemas.openxmlformats.org/officeDocument/2006/relationships/image" Target="../media/image120.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9.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0.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4.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5.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7.xm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hyperlink" Target="http://databricks.workable.com/" TargetMode="External"/><Relationship Id="rId5"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8.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9.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0.xml"/></Relationships>
</file>

<file path=ppt/slides/_rels/slide203.xml.rels><?xml version="1.0" encoding="UTF-8" standalone="yes"?>
<Relationships xmlns="http://schemas.openxmlformats.org/package/2006/relationships"><Relationship Id="rId3" Type="http://schemas.openxmlformats.org/officeDocument/2006/relationships/hyperlink" Target="http://shop.oreilly.com/product/0636920028512.do" TargetMode="External"/><Relationship Id="rId4" Type="http://schemas.openxmlformats.org/officeDocument/2006/relationships/hyperlink" Target="http://shop.oreilly.com/product/0636920035091.do" TargetMode="External"/><Relationship Id="rId5" Type="http://schemas.openxmlformats.org/officeDocument/2006/relationships/hyperlink" Target="http://www.informit.com/store/scala-for-the-impatient-9780321774095" TargetMode="External"/><Relationship Id="rId6" Type="http://schemas.openxmlformats.org/officeDocument/2006/relationships/hyperlink" Target="http://spark.apache.org/docs/latest/" TargetMode="External"/><Relationship Id="rId7" Type="http://schemas.openxmlformats.org/officeDocument/2006/relationships/hyperlink" Target="https://databricks.com/blog" TargetMode="External"/><Relationship Id="rId1" Type="http://schemas.openxmlformats.org/officeDocument/2006/relationships/slideLayout" Target="../slideLayouts/slideLayout2.xml"/><Relationship Id="rId2" Type="http://schemas.openxmlformats.org/officeDocument/2006/relationships/notesSlide" Target="../notesSlides/notesSlide201.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image" Target="../media/image60.emf"/><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0.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jpeg"/><Relationship Id="rId5"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3" Type="http://schemas.openxmlformats.org/officeDocument/2006/relationships/image" Target="../media/image67.jpeg"/><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8.jpeg"/><Relationship Id="rId5" Type="http://schemas.openxmlformats.org/officeDocument/2006/relationships/image" Target="../media/image66.png"/><Relationship Id="rId6"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8.jpeg"/><Relationship Id="rId5" Type="http://schemas.openxmlformats.org/officeDocument/2006/relationships/image" Target="../media/image69.png"/><Relationship Id="rId6" Type="http://schemas.openxmlformats.org/officeDocument/2006/relationships/image" Target="../media/image54.png"/><Relationship Id="rId7"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54.png"/><Relationship Id="rId7" Type="http://schemas.openxmlformats.org/officeDocument/2006/relationships/image" Target="../media/image71.png"/><Relationship Id="rId8" Type="http://schemas.openxmlformats.org/officeDocument/2006/relationships/image" Target="../media/image66.png"/><Relationship Id="rId9" Type="http://schemas.openxmlformats.org/officeDocument/2006/relationships/image" Target="../media/image68.jpe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72.png"/><Relationship Id="rId5"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3" Type="http://schemas.openxmlformats.org/officeDocument/2006/relationships/hyperlink" Target="https://www.linkedin.com/in/zoltanctoth" TargetMode="External"/><Relationship Id="rId4" Type="http://schemas.openxmlformats.org/officeDocument/2006/relationships/hyperlink" Target="mailto:zoltan@datapao.com" TargetMode="External"/><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jp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3.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73.tiff"/></Relationships>
</file>

<file path=ppt/slides/_rels/slide46.xml.rels><?xml version="1.0" encoding="UTF-8" standalone="yes"?>
<Relationships xmlns="http://schemas.openxmlformats.org/package/2006/relationships"><Relationship Id="rId3" Type="http://schemas.openxmlformats.org/officeDocument/2006/relationships/hyperlink" Target="https://spark.apache.org/docs/latest/sql-programming-guide.html" TargetMode="External"/><Relationship Id="rId4" Type="http://schemas.openxmlformats.org/officeDocument/2006/relationships/hyperlink" Target="https://databricks.com/blog/2015/02/17/introducing-dataframes-in-spark-for-large-scale-data-science.html" TargetMode="External"/><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s://databricks.com/blog/2014/03/26/spark-sql-manipulating-structured-data-using-spark-2.html"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3" Type="http://schemas.openxmlformats.org/officeDocument/2006/relationships/hyperlink" Target="https://www.linkedin.com/in/chandganesh" TargetMode="External"/><Relationship Id="rId4" Type="http://schemas.openxmlformats.org/officeDocument/2006/relationships/image" Target="../media/image31.jpg"/><Relationship Id="rId5" Type="http://schemas.openxmlformats.org/officeDocument/2006/relationships/hyperlink" Target="https://www.linkedin.com/in/taggart-mccurdy-8766b14" TargetMode="External"/><Relationship Id="rId6" Type="http://schemas.openxmlformats.org/officeDocument/2006/relationships/image" Target="../media/image32.jp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7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7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7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74.png"/></Relationships>
</file>

<file path=ppt/slides/_rels/slide54.xml.rels><?xml version="1.0" encoding="UTF-8" standalone="yes"?>
<Relationships xmlns="http://schemas.openxmlformats.org/package/2006/relationships"><Relationship Id="rId11" Type="http://schemas.openxmlformats.org/officeDocument/2006/relationships/image" Target="../media/image83.png"/><Relationship Id="rId12" Type="http://schemas.openxmlformats.org/officeDocument/2006/relationships/image" Target="../media/image84.png"/><Relationship Id="rId13" Type="http://schemas.openxmlformats.org/officeDocument/2006/relationships/image" Target="../media/image49.png"/><Relationship Id="rId14" Type="http://schemas.openxmlformats.org/officeDocument/2006/relationships/image" Target="../media/image85.png"/><Relationship Id="rId15" Type="http://schemas.openxmlformats.org/officeDocument/2006/relationships/image" Target="../media/image86.png"/><Relationship Id="rId16"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75.png"/><Relationship Id="rId4" Type="http://schemas.openxmlformats.org/officeDocument/2006/relationships/image" Target="../media/image76.png"/><Relationship Id="rId5" Type="http://schemas.openxmlformats.org/officeDocument/2006/relationships/image" Target="../media/image77.png"/><Relationship Id="rId6" Type="http://schemas.openxmlformats.org/officeDocument/2006/relationships/image" Target="../media/image78.png"/><Relationship Id="rId7" Type="http://schemas.openxmlformats.org/officeDocument/2006/relationships/image" Target="../media/image79.png"/><Relationship Id="rId8" Type="http://schemas.openxmlformats.org/officeDocument/2006/relationships/image" Target="../media/image80.png"/><Relationship Id="rId9" Type="http://schemas.openxmlformats.org/officeDocument/2006/relationships/image" Target="../media/image81.png"/><Relationship Id="rId10" Type="http://schemas.openxmlformats.org/officeDocument/2006/relationships/image" Target="../media/image8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6.xml.rels><?xml version="1.0" encoding="UTF-8" standalone="yes"?>
<Relationships xmlns="http://schemas.openxmlformats.org/package/2006/relationships"><Relationship Id="rId3" Type="http://schemas.openxmlformats.org/officeDocument/2006/relationships/image" Target="../media/image88.jpg"/><Relationship Id="rId4" Type="http://schemas.openxmlformats.org/officeDocument/2006/relationships/image" Target="../media/image89.png"/><Relationship Id="rId5" Type="http://schemas.openxmlformats.org/officeDocument/2006/relationships/image" Target="../media/image74.png"/><Relationship Id="rId6"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7.xml.rels><?xml version="1.0" encoding="UTF-8" standalone="yes"?>
<Relationships xmlns="http://schemas.openxmlformats.org/package/2006/relationships"><Relationship Id="rId3" Type="http://schemas.openxmlformats.org/officeDocument/2006/relationships/hyperlink" Target="http://spark.apache.org/docs/latest/api/scala/index.html#org.apache.spark.package" TargetMode="External"/><Relationship Id="rId4" Type="http://schemas.openxmlformats.org/officeDocument/2006/relationships/hyperlink" Target="http://spark.apache.org/docs/latest/api/java/index.html" TargetMode="External"/><Relationship Id="rId5" Type="http://schemas.openxmlformats.org/officeDocument/2006/relationships/hyperlink" Target="http://spark.apache.org/docs/latest/api/python/index.html" TargetMode="External"/><Relationship Id="rId6" Type="http://schemas.openxmlformats.org/officeDocument/2006/relationships/hyperlink" Target="http://spark.apache.org/docs/latest/api/R/index.html" TargetMode="External"/><Relationship Id="rId7" Type="http://schemas.openxmlformats.org/officeDocument/2006/relationships/image" Target="../media/image90.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9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tinyurl.com/Spark-Essentials-TE2"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6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9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6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9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6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9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6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7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6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6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7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6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7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6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7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6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7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6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6989" y="851984"/>
            <a:ext cx="10987852" cy="3043562"/>
          </a:xfrm>
        </p:spPr>
        <p:txBody>
          <a:bodyPr/>
          <a:lstStyle/>
          <a:p>
            <a:r>
              <a:rPr lang="en-US" sz="6600" dirty="0" smtClean="0"/>
              <a:t>Spark Essentials</a:t>
            </a:r>
            <a:endParaRPr lang="en-US" sz="6600" dirty="0"/>
          </a:p>
        </p:txBody>
      </p:sp>
      <p:sp>
        <p:nvSpPr>
          <p:cNvPr id="4" name="Text Placeholder 3"/>
          <p:cNvSpPr>
            <a:spLocks noGrp="1"/>
          </p:cNvSpPr>
          <p:nvPr>
            <p:ph type="body" sz="quarter" idx="10"/>
          </p:nvPr>
        </p:nvSpPr>
        <p:spPr/>
        <p:txBody>
          <a:bodyPr/>
          <a:lstStyle/>
          <a:p>
            <a:r>
              <a:rPr lang="en-US" dirty="0" smtClean="0"/>
              <a:t>Spark Summit West, 4 June 2016.</a:t>
            </a:r>
            <a:endParaRPr lang="en-US" dirty="0"/>
          </a:p>
        </p:txBody>
      </p:sp>
      <p:pic>
        <p:nvPicPr>
          <p:cNvPr id="5" name="Picture 4"/>
          <p:cNvPicPr>
            <a:picLocks noChangeAspect="1"/>
          </p:cNvPicPr>
          <p:nvPr/>
        </p:nvPicPr>
        <p:blipFill>
          <a:blip r:embed="rId2"/>
          <a:stretch>
            <a:fillRect/>
          </a:stretch>
        </p:blipFill>
        <p:spPr>
          <a:xfrm>
            <a:off x="5282581" y="13667"/>
            <a:ext cx="2256668" cy="1326921"/>
          </a:xfrm>
          <a:prstGeom prst="rect">
            <a:avLst/>
          </a:prstGeom>
        </p:spPr>
      </p:pic>
      <p:pic>
        <p:nvPicPr>
          <p:cNvPr id="6" name="Picture 2" descr="https://licensebuttons.net/l/by-nc-nd/3.0/88x31.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939362" y="180851"/>
            <a:ext cx="1040751" cy="366628"/>
          </a:xfrm>
          <a:prstGeom prst="rect">
            <a:avLst/>
          </a:prstGeom>
          <a:noFill/>
          <a:extLst>
            <a:ext uri="{909E8E84-426E-40dd-AFC4-6F175D3DCCD1}">
              <a14:hiddenFill xmlns="" xmlns:a14="http://schemas.microsoft.com/office/drawing/2010/main">
                <a:solidFill>
                  <a:srgbClr val="FFFFFF"/>
                </a:solidFill>
              </a14:hiddenFill>
            </a:ext>
          </a:extLst>
        </p:spPr>
      </p:pic>
      <p:sp>
        <p:nvSpPr>
          <p:cNvPr id="9" name="Subtitle 8"/>
          <p:cNvSpPr>
            <a:spLocks noGrp="1"/>
          </p:cNvSpPr>
          <p:nvPr>
            <p:ph type="subTitle" idx="1"/>
          </p:nvPr>
        </p:nvSpPr>
        <p:spPr/>
        <p:txBody>
          <a:bodyPr/>
          <a:lstStyle/>
          <a:p>
            <a:r>
              <a:rPr lang="en-US" dirty="0" smtClean="0"/>
              <a:t>Jacob Parr, Zoltan C. Toth</a:t>
            </a:r>
            <a:endParaRPr lang="en-US" dirty="0"/>
          </a:p>
        </p:txBody>
      </p:sp>
      <p:sp>
        <p:nvSpPr>
          <p:cNvPr id="7" name="TextBox 6"/>
          <p:cNvSpPr txBox="1"/>
          <p:nvPr/>
        </p:nvSpPr>
        <p:spPr>
          <a:xfrm>
            <a:off x="1053159" y="3045889"/>
            <a:ext cx="10926954" cy="1938992"/>
          </a:xfrm>
          <a:prstGeom prst="rect">
            <a:avLst/>
          </a:prstGeom>
          <a:noFill/>
        </p:spPr>
        <p:txBody>
          <a:bodyPr wrap="square" rtlCol="0">
            <a:spAutoFit/>
          </a:bodyPr>
          <a:lstStyle/>
          <a:p>
            <a:r>
              <a:rPr lang="en-US" sz="2400" dirty="0" err="1">
                <a:solidFill>
                  <a:schemeClr val="bg1"/>
                </a:solidFill>
                <a:latin typeface="Newslab Thin"/>
                <a:ea typeface="ＭＳ Ｐゴシック" charset="0"/>
                <a:cs typeface="Newslab Thin"/>
              </a:rPr>
              <a:t>Wifi</a:t>
            </a:r>
            <a:r>
              <a:rPr lang="en-US" sz="2400" dirty="0">
                <a:solidFill>
                  <a:schemeClr val="bg1"/>
                </a:solidFill>
                <a:latin typeface="Newslab Thin"/>
                <a:ea typeface="ＭＳ Ｐゴシック" charset="0"/>
                <a:cs typeface="Newslab Thin"/>
              </a:rPr>
              <a:t>    </a:t>
            </a:r>
            <a:endParaRPr lang="en-US" sz="2400" dirty="0">
              <a:solidFill>
                <a:schemeClr val="bg1"/>
              </a:solidFill>
              <a:latin typeface="Newslab Thin"/>
              <a:ea typeface="ＭＳ Ｐゴシック" charset="0"/>
              <a:cs typeface="Newslab Thin"/>
            </a:endParaRPr>
          </a:p>
          <a:p>
            <a:r>
              <a:rPr lang="en-US" sz="2400" dirty="0">
                <a:solidFill>
                  <a:schemeClr val="bg1"/>
                </a:solidFill>
                <a:latin typeface="Newslab Thin"/>
                <a:ea typeface="ＭＳ Ｐゴシック" charset="0"/>
                <a:cs typeface="Newslab Thin"/>
              </a:rPr>
              <a:t> </a:t>
            </a:r>
            <a:r>
              <a:rPr lang="en-US" sz="2400" dirty="0">
                <a:solidFill>
                  <a:schemeClr val="bg1"/>
                </a:solidFill>
                <a:latin typeface="Newslab Thin"/>
                <a:ea typeface="ＭＳ Ｐゴシック" charset="0"/>
                <a:cs typeface="Newslab Thin"/>
              </a:rPr>
              <a:t>  SSID:    </a:t>
            </a:r>
          </a:p>
          <a:p>
            <a:r>
              <a:rPr lang="en-US" sz="2400" dirty="0">
                <a:solidFill>
                  <a:schemeClr val="bg1"/>
                </a:solidFill>
                <a:latin typeface="Newslab Thin"/>
                <a:ea typeface="ＭＳ Ｐゴシック" charset="0"/>
                <a:cs typeface="Newslab Thin"/>
              </a:rPr>
              <a:t> </a:t>
            </a:r>
            <a:r>
              <a:rPr lang="en-US" sz="2400" dirty="0">
                <a:solidFill>
                  <a:schemeClr val="bg1"/>
                </a:solidFill>
                <a:latin typeface="Newslab Thin"/>
                <a:ea typeface="ＭＳ Ｐゴシック" charset="0"/>
                <a:cs typeface="Newslab Thin"/>
              </a:rPr>
              <a:t>  Pass:</a:t>
            </a:r>
          </a:p>
          <a:p>
            <a:endParaRPr lang="en-US" sz="2400" dirty="0">
              <a:solidFill>
                <a:schemeClr val="bg1"/>
              </a:solidFill>
              <a:latin typeface="Newslab Thin"/>
              <a:ea typeface="ＭＳ Ｐゴシック" charset="0"/>
              <a:cs typeface="Newslab Thin"/>
            </a:endParaRPr>
          </a:p>
          <a:p>
            <a:r>
              <a:rPr lang="en-US" sz="2400" dirty="0" smtClean="0">
                <a:solidFill>
                  <a:schemeClr val="bg1"/>
                </a:solidFill>
                <a:latin typeface="Newslab Thin"/>
                <a:ea typeface="ＭＳ Ｐゴシック" charset="0"/>
                <a:cs typeface="Newslab Thin"/>
              </a:rPr>
              <a:t>Please open this </a:t>
            </a:r>
            <a:r>
              <a:rPr lang="en-US" sz="2400" dirty="0">
                <a:solidFill>
                  <a:schemeClr val="bg1"/>
                </a:solidFill>
                <a:latin typeface="Newslab Thin"/>
                <a:ea typeface="ＭＳ Ｐゴシック" charset="0"/>
                <a:cs typeface="Newslab Thin"/>
              </a:rPr>
              <a:t>in your </a:t>
            </a:r>
            <a:r>
              <a:rPr lang="en-US" sz="2400" dirty="0" smtClean="0">
                <a:solidFill>
                  <a:schemeClr val="bg1"/>
                </a:solidFill>
                <a:latin typeface="Newslab Thin"/>
                <a:ea typeface="ＭＳ Ｐゴシック" charset="0"/>
                <a:cs typeface="Newslab Thin"/>
              </a:rPr>
              <a:t>browser: http</a:t>
            </a:r>
            <a:r>
              <a:rPr lang="en-US" sz="2400" dirty="0">
                <a:solidFill>
                  <a:schemeClr val="bg1"/>
                </a:solidFill>
                <a:latin typeface="Newslab Thin"/>
                <a:ea typeface="ＭＳ Ｐゴシック" charset="0"/>
                <a:cs typeface="Newslab Thin"/>
              </a:rPr>
              <a:t>://</a:t>
            </a:r>
            <a:r>
              <a:rPr lang="en-US" sz="2400" dirty="0" err="1">
                <a:solidFill>
                  <a:schemeClr val="bg1"/>
                </a:solidFill>
                <a:latin typeface="Newslab Thin"/>
                <a:ea typeface="ＭＳ Ｐゴシック" charset="0"/>
                <a:cs typeface="Newslab Thin"/>
              </a:rPr>
              <a:t>tinyurl.com</a:t>
            </a:r>
            <a:r>
              <a:rPr lang="en-US" sz="2400" dirty="0">
                <a:solidFill>
                  <a:schemeClr val="bg1"/>
                </a:solidFill>
                <a:latin typeface="Newslab Thin"/>
                <a:ea typeface="ＭＳ Ｐゴシック" charset="0"/>
                <a:cs typeface="Newslab Thin"/>
              </a:rPr>
              <a:t>/Spark-Essentials-TE2</a:t>
            </a:r>
          </a:p>
        </p:txBody>
      </p:sp>
    </p:spTree>
    <p:extLst>
      <p:ext uri="{BB962C8B-B14F-4D97-AF65-F5344CB8AC3E}">
        <p14:creationId xmlns:p14="http://schemas.microsoft.com/office/powerpoint/2010/main" val="61701615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Notebook Hands </a:t>
            </a:r>
            <a:r>
              <a:rPr lang="en-US" dirty="0" smtClean="0"/>
              <a:t>on</a:t>
            </a:r>
            <a:endParaRPr lang="en-US" dirty="0"/>
          </a:p>
        </p:txBody>
      </p:sp>
      <p:sp>
        <p:nvSpPr>
          <p:cNvPr id="3" name="Content Placeholder 2"/>
          <p:cNvSpPr>
            <a:spLocks noGrp="1"/>
          </p:cNvSpPr>
          <p:nvPr>
            <p:ph idx="1"/>
          </p:nvPr>
        </p:nvSpPr>
        <p:spPr>
          <a:xfrm>
            <a:off x="180304" y="1750502"/>
            <a:ext cx="11758411" cy="4525433"/>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Take a minute to log into your </a:t>
            </a:r>
            <a:r>
              <a:rPr lang="en-US" dirty="0" err="1" smtClean="0"/>
              <a:t>Databricks</a:t>
            </a:r>
            <a:r>
              <a:rPr lang="en-US" dirty="0" smtClean="0"/>
              <a:t> account and find your home directory.</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Then, let me show you how to create a notebook and how we'll be using the labs.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After that, I'll give you a few minutes to create your own notebook and play around.</a:t>
            </a:r>
            <a:endParaRPr lang="en-US" dirty="0"/>
          </a:p>
        </p:txBody>
      </p:sp>
    </p:spTree>
    <p:extLst>
      <p:ext uri="{BB962C8B-B14F-4D97-AF65-F5344CB8AC3E}">
        <p14:creationId xmlns:p14="http://schemas.microsoft.com/office/powerpoint/2010/main" val="17929506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p:nvPr/>
        </p:nvSpPr>
        <p:spPr>
          <a:xfrm>
            <a:off x="1651000" y="1854200"/>
            <a:ext cx="9017000" cy="3797300"/>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p:txBody>
          <a:bodyPr>
            <a:normAutofit/>
          </a:bodyPr>
          <a:lstStyle/>
          <a:p>
            <a:r>
              <a:rPr lang="en-US" dirty="0" err="1" smtClean="0"/>
              <a:t>orderBy</a:t>
            </a:r>
            <a:r>
              <a:rPr lang="en-US" dirty="0" smtClean="0"/>
              <a:t>()</a:t>
            </a:r>
            <a:endParaRPr lang="en-US" dirty="0"/>
          </a:p>
        </p:txBody>
      </p:sp>
      <p:sp>
        <p:nvSpPr>
          <p:cNvPr id="3" name="Content Placeholder 2"/>
          <p:cNvSpPr>
            <a:spLocks noGrp="1"/>
          </p:cNvSpPr>
          <p:nvPr>
            <p:ph idx="1"/>
          </p:nvPr>
        </p:nvSpPr>
        <p:spPr>
          <a:xfrm>
            <a:off x="1987291" y="1185085"/>
            <a:ext cx="8351923" cy="912656"/>
          </a:xfrm>
        </p:spPr>
        <p:txBody>
          <a:bodyPr>
            <a:normAutofit fontScale="92500" lnSpcReduction="20000"/>
          </a:bodyPr>
          <a:lstStyle/>
          <a:p>
            <a:pPr marL="0" indent="0">
              <a:buNone/>
            </a:pPr>
            <a:r>
              <a:rPr lang="en-US" dirty="0" smtClean="0"/>
              <a:t>The </a:t>
            </a:r>
            <a:r>
              <a:rPr lang="en-US" dirty="0" err="1" smtClean="0">
                <a:solidFill>
                  <a:srgbClr val="0070C0"/>
                </a:solidFill>
                <a:latin typeface="Consolas" charset="0"/>
                <a:ea typeface="Consolas" charset="0"/>
                <a:cs typeface="Consolas" charset="0"/>
              </a:rPr>
              <a:t>orderBy</a:t>
            </a:r>
            <a:r>
              <a:rPr lang="en-US" dirty="0" smtClean="0">
                <a:solidFill>
                  <a:srgbClr val="0070C0"/>
                </a:solidFill>
                <a:latin typeface="Consolas" charset="0"/>
                <a:ea typeface="Consolas" charset="0"/>
                <a:cs typeface="Consolas" charset="0"/>
              </a:rPr>
              <a:t>()</a:t>
            </a:r>
            <a:r>
              <a:rPr lang="en-US" dirty="0" smtClean="0"/>
              <a:t> method allows you to sort the results.</a:t>
            </a:r>
          </a:p>
          <a:p>
            <a:endParaRPr lang="en-US" dirty="0"/>
          </a:p>
        </p:txBody>
      </p:sp>
      <p:sp>
        <p:nvSpPr>
          <p:cNvPr id="4" name="Slide Number Placeholder 3"/>
          <p:cNvSpPr>
            <a:spLocks noGrp="1"/>
          </p:cNvSpPr>
          <p:nvPr>
            <p:ph type="sldNum" sz="quarter" idx="10"/>
          </p:nvPr>
        </p:nvSpPr>
        <p:spPr/>
        <p:txBody>
          <a:bodyPr/>
          <a:lstStyle/>
          <a:p>
            <a:pPr>
              <a:defRPr/>
            </a:pPr>
            <a:fld id="{0E3D2C8F-1C34-3F4C-9785-AD9AA213DF44}" type="slidenum">
              <a:rPr lang="en-US" smtClean="0"/>
              <a:pPr>
                <a:defRPr/>
              </a:pPr>
              <a:t>100</a:t>
            </a:fld>
            <a:endParaRPr lang="en-US" dirty="0"/>
          </a:p>
        </p:txBody>
      </p:sp>
      <p:sp>
        <p:nvSpPr>
          <p:cNvPr id="6" name="Rectangle 5"/>
          <p:cNvSpPr/>
          <p:nvPr/>
        </p:nvSpPr>
        <p:spPr>
          <a:xfrm>
            <a:off x="1916169" y="2097742"/>
            <a:ext cx="8494164" cy="3337859"/>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sz="2000" dirty="0">
                <a:solidFill>
                  <a:srgbClr val="0070C0"/>
                </a:solidFill>
                <a:latin typeface="Consolas" charset="0"/>
                <a:ea typeface="Consolas" charset="0"/>
                <a:cs typeface="Consolas" charset="0"/>
              </a:rPr>
              <a:t>In[1]</a:t>
            </a:r>
            <a:r>
              <a:rPr lang="en-US" sz="2000" dirty="0">
                <a:latin typeface="Consolas" charset="0"/>
                <a:ea typeface="Consolas" charset="0"/>
                <a:cs typeface="Consolas" charset="0"/>
              </a:rPr>
              <a:t>:</a:t>
            </a:r>
            <a:r>
              <a:rPr lang="en-US" dirty="0" smtClean="0">
                <a:latin typeface="Consolas" charset="0"/>
                <a:ea typeface="Consolas" charset="0"/>
                <a:cs typeface="Consolas" charset="0"/>
              </a:rPr>
              <a:t> </a:t>
            </a:r>
            <a:r>
              <a:rPr lang="en-US" b="1" dirty="0" err="1" smtClean="0">
                <a:latin typeface="Consolas" charset="0"/>
                <a:ea typeface="Consolas" charset="0"/>
                <a:cs typeface="Consolas" charset="0"/>
              </a:rPr>
              <a:t>df.filter</a:t>
            </a:r>
            <a:r>
              <a:rPr lang="en-US" b="1" dirty="0" smtClean="0">
                <a:latin typeface="Consolas" charset="0"/>
                <a:ea typeface="Consolas" charset="0"/>
                <a:cs typeface="Consolas" charset="0"/>
              </a:rPr>
              <a:t>(</a:t>
            </a:r>
            <a:r>
              <a:rPr lang="en-US" b="1" dirty="0" err="1" smtClean="0">
                <a:latin typeface="Consolas" charset="0"/>
                <a:ea typeface="Consolas" charset="0"/>
                <a:cs typeface="Consolas" charset="0"/>
              </a:rPr>
              <a:t>df</a:t>
            </a:r>
            <a:r>
              <a:rPr lang="en-US" b="1" dirty="0" smtClean="0">
                <a:latin typeface="Consolas" charset="0"/>
                <a:ea typeface="Consolas" charset="0"/>
                <a:cs typeface="Consolas" charset="0"/>
              </a:rPr>
              <a:t>[</a:t>
            </a:r>
            <a:r>
              <a:rPr lang="en-US" b="1" dirty="0" smtClean="0">
                <a:solidFill>
                  <a:srgbClr val="0070C0"/>
                </a:solidFill>
                <a:latin typeface="Consolas" charset="0"/>
                <a:ea typeface="Consolas" charset="0"/>
                <a:cs typeface="Consolas" charset="0"/>
              </a:rPr>
              <a:t>"age”]</a:t>
            </a:r>
            <a:r>
              <a:rPr lang="en-US" b="1" dirty="0" smtClean="0">
                <a:solidFill>
                  <a:schemeClr val="tx1"/>
                </a:solidFill>
                <a:latin typeface="Consolas" charset="0"/>
                <a:ea typeface="Consolas" charset="0"/>
                <a:cs typeface="Consolas" charset="0"/>
              </a:rPr>
              <a:t> </a:t>
            </a:r>
            <a:r>
              <a:rPr lang="en-US" b="1" dirty="0">
                <a:solidFill>
                  <a:schemeClr val="tx1"/>
                </a:solidFill>
                <a:latin typeface="Consolas" charset="0"/>
                <a:ea typeface="Consolas" charset="0"/>
                <a:cs typeface="Consolas" charset="0"/>
              </a:rPr>
              <a:t>&gt; </a:t>
            </a:r>
            <a:r>
              <a:rPr lang="en-US" b="1" dirty="0">
                <a:solidFill>
                  <a:schemeClr val="accent3"/>
                </a:solidFill>
                <a:latin typeface="Consolas" charset="0"/>
                <a:ea typeface="Consolas" charset="0"/>
                <a:cs typeface="Consolas" charset="0"/>
              </a:rPr>
              <a:t>49</a:t>
            </a:r>
            <a:r>
              <a:rPr lang="en-US" b="1" dirty="0" smtClean="0">
                <a:solidFill>
                  <a:schemeClr val="tx1"/>
                </a:solidFill>
                <a:latin typeface="Consolas" charset="0"/>
                <a:ea typeface="Consolas" charset="0"/>
                <a:cs typeface="Consolas" charset="0"/>
              </a:rPr>
              <a:t>).\</a:t>
            </a:r>
            <a:r>
              <a:rPr lang="en-US" b="1" dirty="0">
                <a:solidFill>
                  <a:schemeClr val="tx1"/>
                </a:solidFill>
                <a:latin typeface="Consolas" charset="0"/>
                <a:ea typeface="Consolas" charset="0"/>
                <a:cs typeface="Consolas" charset="0"/>
              </a:rPr>
              <a:t/>
            </a:r>
            <a:br>
              <a:rPr lang="en-US" b="1" dirty="0">
                <a:solidFill>
                  <a:schemeClr val="tx1"/>
                </a:solidFill>
                <a:latin typeface="Consolas" charset="0"/>
                <a:ea typeface="Consolas" charset="0"/>
                <a:cs typeface="Consolas" charset="0"/>
              </a:rPr>
            </a:br>
            <a:r>
              <a:rPr lang="en-US" b="1" dirty="0">
                <a:solidFill>
                  <a:schemeClr val="tx1"/>
                </a:solidFill>
                <a:latin typeface="Consolas" charset="0"/>
                <a:ea typeface="Consolas" charset="0"/>
                <a:cs typeface="Consolas" charset="0"/>
              </a:rPr>
              <a:t>          </a:t>
            </a:r>
            <a:r>
              <a:rPr lang="en-US" b="1" dirty="0" smtClean="0">
                <a:solidFill>
                  <a:schemeClr val="tx1"/>
                </a:solidFill>
                <a:latin typeface="Consolas" charset="0"/>
                <a:ea typeface="Consolas" charset="0"/>
                <a:cs typeface="Consolas" charset="0"/>
              </a:rPr>
              <a:t>select(</a:t>
            </a:r>
            <a:r>
              <a:rPr lang="en-US" b="1" dirty="0" err="1" smtClean="0">
                <a:solidFill>
                  <a:schemeClr val="tx1"/>
                </a:solidFill>
                <a:latin typeface="Consolas" charset="0"/>
                <a:ea typeface="Consolas" charset="0"/>
                <a:cs typeface="Consolas" charset="0"/>
              </a:rPr>
              <a:t>df</a:t>
            </a:r>
            <a:r>
              <a:rPr lang="en-US" b="1" dirty="0" smtClean="0">
                <a:solidFill>
                  <a:schemeClr val="tx1"/>
                </a:solidFill>
                <a:latin typeface="Consolas" charset="0"/>
                <a:ea typeface="Consolas" charset="0"/>
                <a:cs typeface="Consolas" charset="0"/>
              </a:rPr>
              <a:t>[</a:t>
            </a:r>
            <a:r>
              <a:rPr lang="en-US" b="1" dirty="0">
                <a:solidFill>
                  <a:srgbClr val="0070C0"/>
                </a:solidFill>
                <a:latin typeface="Consolas" charset="0"/>
                <a:ea typeface="Consolas" charset="0"/>
                <a:cs typeface="Consolas" charset="0"/>
              </a:rPr>
              <a:t>"</a:t>
            </a:r>
            <a:r>
              <a:rPr lang="en-US" b="1" dirty="0" err="1">
                <a:solidFill>
                  <a:srgbClr val="0070C0"/>
                </a:solidFill>
                <a:latin typeface="Consolas" charset="0"/>
                <a:ea typeface="Consolas" charset="0"/>
                <a:cs typeface="Consolas" charset="0"/>
              </a:rPr>
              <a:t>firstName</a:t>
            </a:r>
            <a:r>
              <a:rPr lang="en-US" b="1" dirty="0" smtClean="0">
                <a:solidFill>
                  <a:srgbClr val="0070C0"/>
                </a:solidFill>
                <a:latin typeface="Consolas" charset="0"/>
                <a:ea typeface="Consolas" charset="0"/>
                <a:cs typeface="Consolas" charset="0"/>
              </a:rPr>
              <a:t>”]</a:t>
            </a:r>
            <a:r>
              <a:rPr lang="en-US" b="1" dirty="0" smtClean="0">
                <a:solidFill>
                  <a:schemeClr val="tx1"/>
                </a:solidFill>
                <a:latin typeface="Consolas" charset="0"/>
                <a:ea typeface="Consolas" charset="0"/>
                <a:cs typeface="Consolas" charset="0"/>
              </a:rPr>
              <a:t>, </a:t>
            </a:r>
            <a:r>
              <a:rPr lang="en-US" b="1" dirty="0" err="1" smtClean="0">
                <a:solidFill>
                  <a:schemeClr val="tx1"/>
                </a:solidFill>
                <a:latin typeface="Consolas" charset="0"/>
                <a:ea typeface="Consolas" charset="0"/>
                <a:cs typeface="Consolas" charset="0"/>
              </a:rPr>
              <a:t>df</a:t>
            </a:r>
            <a:r>
              <a:rPr lang="en-US" b="1" dirty="0" smtClean="0">
                <a:solidFill>
                  <a:schemeClr val="tx1"/>
                </a:solidFill>
                <a:latin typeface="Consolas" charset="0"/>
                <a:ea typeface="Consolas" charset="0"/>
                <a:cs typeface="Consolas" charset="0"/>
              </a:rPr>
              <a:t>[</a:t>
            </a:r>
            <a:r>
              <a:rPr lang="en-US" b="1" dirty="0" smtClean="0">
                <a:solidFill>
                  <a:srgbClr val="0070C0"/>
                </a:solidFill>
                <a:latin typeface="Consolas" charset="0"/>
                <a:ea typeface="Consolas" charset="0"/>
                <a:cs typeface="Consolas" charset="0"/>
              </a:rPr>
              <a:t>"age</a:t>
            </a:r>
            <a:r>
              <a:rPr lang="en-US" b="1" dirty="0" smtClean="0">
                <a:solidFill>
                  <a:srgbClr val="0070C0"/>
                </a:solidFill>
                <a:latin typeface="Consolas" charset="0"/>
                <a:ea typeface="Consolas" charset="0"/>
                <a:cs typeface="Consolas" charset="0"/>
              </a:rPr>
              <a:t>”]</a:t>
            </a:r>
            <a:r>
              <a:rPr lang="en-US" b="1" dirty="0" smtClean="0">
                <a:solidFill>
                  <a:schemeClr val="tx1"/>
                </a:solidFill>
                <a:latin typeface="Consolas" charset="0"/>
                <a:ea typeface="Consolas" charset="0"/>
                <a:cs typeface="Consolas" charset="0"/>
              </a:rPr>
              <a:t>).\</a:t>
            </a:r>
            <a:r>
              <a:rPr lang="en-US" b="1" dirty="0">
                <a:solidFill>
                  <a:schemeClr val="tx1"/>
                </a:solidFill>
                <a:latin typeface="Consolas" charset="0"/>
                <a:ea typeface="Consolas" charset="0"/>
                <a:cs typeface="Consolas" charset="0"/>
              </a:rPr>
              <a:t/>
            </a:r>
            <a:br>
              <a:rPr lang="en-US" b="1" dirty="0">
                <a:solidFill>
                  <a:schemeClr val="tx1"/>
                </a:solidFill>
                <a:latin typeface="Consolas" charset="0"/>
                <a:ea typeface="Consolas" charset="0"/>
                <a:cs typeface="Consolas" charset="0"/>
              </a:rPr>
            </a:br>
            <a:r>
              <a:rPr lang="en-US" b="1" dirty="0">
                <a:solidFill>
                  <a:schemeClr val="tx1"/>
                </a:solidFill>
                <a:latin typeface="Consolas" charset="0"/>
                <a:ea typeface="Consolas" charset="0"/>
                <a:cs typeface="Consolas" charset="0"/>
              </a:rPr>
              <a:t>          </a:t>
            </a:r>
            <a:r>
              <a:rPr lang="en-US" b="1" dirty="0" err="1" smtClean="0">
                <a:solidFill>
                  <a:schemeClr val="tx1"/>
                </a:solidFill>
                <a:latin typeface="Consolas" charset="0"/>
                <a:ea typeface="Consolas" charset="0"/>
                <a:cs typeface="Consolas" charset="0"/>
              </a:rPr>
              <a:t>orderBy</a:t>
            </a:r>
            <a:r>
              <a:rPr lang="en-US" b="1" dirty="0" smtClean="0">
                <a:solidFill>
                  <a:schemeClr val="tx1"/>
                </a:solidFill>
                <a:latin typeface="Consolas" charset="0"/>
                <a:ea typeface="Consolas" charset="0"/>
                <a:cs typeface="Consolas" charset="0"/>
              </a:rPr>
              <a:t>(</a:t>
            </a:r>
            <a:r>
              <a:rPr lang="en-US" b="1" dirty="0" err="1" smtClean="0">
                <a:solidFill>
                  <a:schemeClr val="tx1"/>
                </a:solidFill>
                <a:latin typeface="Consolas" charset="0"/>
                <a:ea typeface="Consolas" charset="0"/>
                <a:cs typeface="Consolas" charset="0"/>
              </a:rPr>
              <a:t>df</a:t>
            </a:r>
            <a:r>
              <a:rPr lang="en-US" b="1" dirty="0" smtClean="0">
                <a:solidFill>
                  <a:schemeClr val="tx1"/>
                </a:solidFill>
                <a:latin typeface="Consolas" charset="0"/>
                <a:ea typeface="Consolas" charset="0"/>
                <a:cs typeface="Consolas" charset="0"/>
              </a:rPr>
              <a:t>[</a:t>
            </a:r>
            <a:r>
              <a:rPr lang="en-US" b="1" dirty="0" smtClean="0">
                <a:solidFill>
                  <a:srgbClr val="0070C0"/>
                </a:solidFill>
                <a:latin typeface="Consolas" charset="0"/>
                <a:ea typeface="Consolas" charset="0"/>
                <a:cs typeface="Consolas" charset="0"/>
              </a:rPr>
              <a:t>"age”]</a:t>
            </a:r>
            <a:r>
              <a:rPr lang="en-US" b="1" dirty="0" smtClean="0">
                <a:solidFill>
                  <a:schemeClr val="tx1"/>
                </a:solidFill>
                <a:latin typeface="Consolas" charset="0"/>
                <a:ea typeface="Consolas" charset="0"/>
                <a:cs typeface="Consolas" charset="0"/>
              </a:rPr>
              <a:t>, </a:t>
            </a:r>
            <a:r>
              <a:rPr lang="en-US" b="1" dirty="0" err="1" smtClean="0">
                <a:solidFill>
                  <a:schemeClr val="tx1"/>
                </a:solidFill>
                <a:latin typeface="Consolas" charset="0"/>
                <a:ea typeface="Consolas" charset="0"/>
                <a:cs typeface="Consolas" charset="0"/>
              </a:rPr>
              <a:t>df</a:t>
            </a:r>
            <a:r>
              <a:rPr lang="en-US" b="1" dirty="0" smtClean="0">
                <a:solidFill>
                  <a:schemeClr val="tx1"/>
                </a:solidFill>
                <a:latin typeface="Consolas" charset="0"/>
                <a:ea typeface="Consolas" charset="0"/>
                <a:cs typeface="Consolas" charset="0"/>
              </a:rPr>
              <a:t>[</a:t>
            </a:r>
            <a:r>
              <a:rPr lang="en-US" b="1" dirty="0" smtClean="0">
                <a:solidFill>
                  <a:srgbClr val="0070C0"/>
                </a:solidFill>
                <a:latin typeface="Consolas" charset="0"/>
                <a:ea typeface="Consolas" charset="0"/>
                <a:cs typeface="Consolas" charset="0"/>
              </a:rPr>
              <a:t>"</a:t>
            </a:r>
            <a:r>
              <a:rPr lang="en-US" b="1" dirty="0" err="1" smtClean="0">
                <a:solidFill>
                  <a:srgbClr val="0070C0"/>
                </a:solidFill>
                <a:latin typeface="Consolas" charset="0"/>
                <a:ea typeface="Consolas" charset="0"/>
                <a:cs typeface="Consolas" charset="0"/>
              </a:rPr>
              <a:t>firstName</a:t>
            </a:r>
            <a:r>
              <a:rPr lang="en-US" b="1" dirty="0" smtClean="0">
                <a:solidFill>
                  <a:srgbClr val="0070C0"/>
                </a:solidFill>
                <a:latin typeface="Consolas" charset="0"/>
                <a:ea typeface="Consolas" charset="0"/>
                <a:cs typeface="Consolas" charset="0"/>
              </a:rPr>
              <a:t>”]</a:t>
            </a:r>
            <a:r>
              <a:rPr lang="en-US" b="1" dirty="0" smtClean="0">
                <a:solidFill>
                  <a:schemeClr val="tx1"/>
                </a:solidFill>
                <a:latin typeface="Consolas" charset="0"/>
                <a:ea typeface="Consolas" charset="0"/>
                <a:cs typeface="Consolas" charset="0"/>
              </a:rPr>
              <a:t>).\</a:t>
            </a:r>
            <a:r>
              <a:rPr lang="en-US" b="1" dirty="0">
                <a:solidFill>
                  <a:schemeClr val="tx1"/>
                </a:solidFill>
                <a:latin typeface="Consolas" charset="0"/>
                <a:ea typeface="Consolas" charset="0"/>
                <a:cs typeface="Consolas" charset="0"/>
              </a:rPr>
              <a:t/>
            </a:r>
            <a:br>
              <a:rPr lang="en-US" b="1" dirty="0">
                <a:solidFill>
                  <a:schemeClr val="tx1"/>
                </a:solidFill>
                <a:latin typeface="Consolas" charset="0"/>
                <a:ea typeface="Consolas" charset="0"/>
                <a:cs typeface="Consolas" charset="0"/>
              </a:rPr>
            </a:br>
            <a:r>
              <a:rPr lang="en-US" b="1" dirty="0">
                <a:solidFill>
                  <a:schemeClr val="tx1"/>
                </a:solidFill>
                <a:latin typeface="Consolas" charset="0"/>
                <a:ea typeface="Consolas" charset="0"/>
                <a:cs typeface="Consolas" charset="0"/>
              </a:rPr>
              <a:t>          show()</a:t>
            </a:r>
          </a:p>
          <a:p>
            <a:r>
              <a:rPr lang="en-US" dirty="0">
                <a:latin typeface="Consolas" charset="0"/>
                <a:ea typeface="Consolas" charset="0"/>
                <a:cs typeface="Consolas" charset="0"/>
              </a:rPr>
              <a:t>+---------+---+</a:t>
            </a:r>
            <a:br>
              <a:rPr lang="en-US" dirty="0">
                <a:latin typeface="Consolas" charset="0"/>
                <a:ea typeface="Consolas" charset="0"/>
                <a:cs typeface="Consolas" charset="0"/>
              </a:rPr>
            </a:br>
            <a:r>
              <a:rPr lang="en-US" dirty="0">
                <a:latin typeface="Consolas" charset="0"/>
                <a:ea typeface="Consolas" charset="0"/>
                <a:cs typeface="Consolas" charset="0"/>
              </a:rPr>
              <a:t>|</a:t>
            </a:r>
            <a:r>
              <a:rPr lang="en-US" dirty="0" err="1">
                <a:latin typeface="Consolas" charset="0"/>
                <a:ea typeface="Consolas" charset="0"/>
                <a:cs typeface="Consolas" charset="0"/>
              </a:rPr>
              <a:t>firstName|age</a:t>
            </a:r>
            <a:r>
              <a:rPr lang="en-US" dirty="0">
                <a:latin typeface="Consolas" charset="0"/>
                <a:ea typeface="Consolas" charset="0"/>
                <a:cs typeface="Consolas" charset="0"/>
              </a:rPr>
              <a:t>|</a:t>
            </a:r>
            <a:br>
              <a:rPr lang="en-US" dirty="0">
                <a:latin typeface="Consolas" charset="0"/>
                <a:ea typeface="Consolas" charset="0"/>
                <a:cs typeface="Consolas" charset="0"/>
              </a:rPr>
            </a:br>
            <a:r>
              <a:rPr lang="en-US" dirty="0">
                <a:latin typeface="Consolas" charset="0"/>
                <a:ea typeface="Consolas" charset="0"/>
                <a:cs typeface="Consolas" charset="0"/>
              </a:rPr>
              <a:t>+---------+---+</a:t>
            </a:r>
            <a:br>
              <a:rPr lang="en-US" dirty="0">
                <a:latin typeface="Consolas" charset="0"/>
                <a:ea typeface="Consolas" charset="0"/>
                <a:cs typeface="Consolas" charset="0"/>
              </a:rPr>
            </a:br>
            <a:r>
              <a:rPr lang="en-US" dirty="0">
                <a:latin typeface="Consolas" charset="0"/>
                <a:ea typeface="Consolas" charset="0"/>
                <a:cs typeface="Consolas" charset="0"/>
              </a:rPr>
              <a:t>|   Miguel| 64|</a:t>
            </a:r>
            <a:br>
              <a:rPr lang="en-US" dirty="0">
                <a:latin typeface="Consolas" charset="0"/>
                <a:ea typeface="Consolas" charset="0"/>
                <a:cs typeface="Consolas" charset="0"/>
              </a:rPr>
            </a:br>
            <a:r>
              <a:rPr lang="en-US" dirty="0">
                <a:latin typeface="Consolas" charset="0"/>
                <a:ea typeface="Consolas" charset="0"/>
                <a:cs typeface="Consolas" charset="0"/>
              </a:rPr>
              <a:t>|  Abigail| 75|</a:t>
            </a:r>
            <a:br>
              <a:rPr lang="en-US" dirty="0">
                <a:latin typeface="Consolas" charset="0"/>
                <a:ea typeface="Consolas" charset="0"/>
                <a:cs typeface="Consolas" charset="0"/>
              </a:rPr>
            </a:br>
            <a:r>
              <a:rPr lang="en-US" dirty="0">
                <a:latin typeface="Consolas" charset="0"/>
                <a:ea typeface="Consolas" charset="0"/>
                <a:cs typeface="Consolas" charset="0"/>
              </a:rPr>
              <a:t>|   Norman| 81|</a:t>
            </a:r>
            <a:br>
              <a:rPr lang="en-US" dirty="0">
                <a:latin typeface="Consolas" charset="0"/>
                <a:ea typeface="Consolas" charset="0"/>
                <a:cs typeface="Consolas" charset="0"/>
              </a:rPr>
            </a:br>
            <a:r>
              <a:rPr lang="en-US" dirty="0">
                <a:latin typeface="Consolas" charset="0"/>
                <a:ea typeface="Consolas" charset="0"/>
                <a:cs typeface="Consolas" charset="0"/>
              </a:rPr>
              <a:t>+---------+---+</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5386" y="2217944"/>
            <a:ext cx="443463" cy="443463"/>
          </a:xfrm>
          <a:prstGeom prst="rect">
            <a:avLst/>
          </a:prstGeom>
        </p:spPr>
      </p:pic>
    </p:spTree>
    <p:extLst>
      <p:ext uri="{BB962C8B-B14F-4D97-AF65-F5344CB8AC3E}">
        <p14:creationId xmlns:p14="http://schemas.microsoft.com/office/powerpoint/2010/main" val="214200582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p:cNvSpPr/>
          <p:nvPr/>
        </p:nvSpPr>
        <p:spPr>
          <a:xfrm>
            <a:off x="1638300" y="1854200"/>
            <a:ext cx="9029700" cy="3810000"/>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p:txBody>
          <a:bodyPr>
            <a:normAutofit/>
          </a:bodyPr>
          <a:lstStyle/>
          <a:p>
            <a:r>
              <a:rPr lang="en-US" dirty="0" err="1" smtClean="0"/>
              <a:t>orderBy</a:t>
            </a:r>
            <a:r>
              <a:rPr lang="en-US" dirty="0" smtClean="0"/>
              <a:t>()</a:t>
            </a:r>
            <a:endParaRPr lang="en-US" dirty="0"/>
          </a:p>
        </p:txBody>
      </p:sp>
      <p:sp>
        <p:nvSpPr>
          <p:cNvPr id="3" name="Content Placeholder 2"/>
          <p:cNvSpPr>
            <a:spLocks noGrp="1"/>
          </p:cNvSpPr>
          <p:nvPr>
            <p:ph idx="1"/>
          </p:nvPr>
        </p:nvSpPr>
        <p:spPr>
          <a:xfrm>
            <a:off x="1987291" y="1185085"/>
            <a:ext cx="7655187" cy="912656"/>
          </a:xfrm>
        </p:spPr>
        <p:txBody>
          <a:bodyPr>
            <a:normAutofit/>
          </a:bodyPr>
          <a:lstStyle/>
          <a:p>
            <a:pPr marL="0" indent="0">
              <a:buNone/>
            </a:pPr>
            <a:r>
              <a:rPr lang="en-US" dirty="0" smtClean="0"/>
              <a:t>It’s easy to reverse the sort order.</a:t>
            </a:r>
          </a:p>
          <a:p>
            <a:endParaRPr lang="en-US" dirty="0"/>
          </a:p>
        </p:txBody>
      </p:sp>
      <p:sp>
        <p:nvSpPr>
          <p:cNvPr id="4" name="Slide Number Placeholder 3"/>
          <p:cNvSpPr>
            <a:spLocks noGrp="1"/>
          </p:cNvSpPr>
          <p:nvPr>
            <p:ph type="sldNum" sz="quarter" idx="10"/>
          </p:nvPr>
        </p:nvSpPr>
        <p:spPr/>
        <p:txBody>
          <a:bodyPr/>
          <a:lstStyle/>
          <a:p>
            <a:pPr>
              <a:defRPr/>
            </a:pPr>
            <a:fld id="{0E3D2C8F-1C34-3F4C-9785-AD9AA213DF44}" type="slidenum">
              <a:rPr lang="en-US" smtClean="0"/>
              <a:pPr>
                <a:defRPr/>
              </a:pPr>
              <a:t>101</a:t>
            </a:fld>
            <a:endParaRPr lang="en-US" dirty="0"/>
          </a:p>
        </p:txBody>
      </p:sp>
      <p:sp>
        <p:nvSpPr>
          <p:cNvPr id="6" name="Rectangle 5"/>
          <p:cNvSpPr/>
          <p:nvPr/>
        </p:nvSpPr>
        <p:spPr>
          <a:xfrm>
            <a:off x="1916169" y="2097742"/>
            <a:ext cx="8423044" cy="3337859"/>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dirty="0" err="1">
                <a:latin typeface="Consolas" charset="0"/>
                <a:ea typeface="Consolas" charset="0"/>
                <a:cs typeface="Consolas" charset="0"/>
              </a:rPr>
              <a:t>scala</a:t>
            </a:r>
            <a:r>
              <a:rPr lang="en-US" dirty="0">
                <a:latin typeface="Consolas" charset="0"/>
                <a:ea typeface="Consolas" charset="0"/>
                <a:cs typeface="Consolas" charset="0"/>
              </a:rPr>
              <a:t>&gt; </a:t>
            </a:r>
            <a:r>
              <a:rPr lang="en-US" b="1" dirty="0" err="1">
                <a:latin typeface="Consolas" charset="0"/>
                <a:ea typeface="Consolas" charset="0"/>
                <a:cs typeface="Consolas" charset="0"/>
              </a:rPr>
              <a:t>df.filter</a:t>
            </a:r>
            <a:r>
              <a:rPr lang="en-US" b="1" dirty="0">
                <a:latin typeface="Consolas" charset="0"/>
                <a:ea typeface="Consolas" charset="0"/>
                <a:cs typeface="Consolas" charset="0"/>
              </a:rPr>
              <a:t>($</a:t>
            </a:r>
            <a:r>
              <a:rPr lang="en-US" b="1" dirty="0">
                <a:solidFill>
                  <a:srgbClr val="0070C0"/>
                </a:solidFill>
                <a:latin typeface="Consolas" charset="0"/>
                <a:ea typeface="Consolas" charset="0"/>
                <a:cs typeface="Consolas" charset="0"/>
              </a:rPr>
              <a:t>"age"</a:t>
            </a:r>
            <a:r>
              <a:rPr lang="en-US" b="1" dirty="0">
                <a:solidFill>
                  <a:schemeClr val="tx1"/>
                </a:solidFill>
                <a:latin typeface="Consolas" charset="0"/>
                <a:ea typeface="Consolas" charset="0"/>
                <a:cs typeface="Consolas" charset="0"/>
              </a:rPr>
              <a:t> &gt; </a:t>
            </a:r>
            <a:r>
              <a:rPr lang="en-US" b="1" dirty="0">
                <a:solidFill>
                  <a:schemeClr val="accent3"/>
                </a:solidFill>
                <a:latin typeface="Consolas" charset="0"/>
                <a:ea typeface="Consolas" charset="0"/>
                <a:cs typeface="Consolas" charset="0"/>
              </a:rPr>
              <a:t>49</a:t>
            </a:r>
            <a:r>
              <a:rPr lang="en-US" b="1" dirty="0">
                <a:solidFill>
                  <a:schemeClr val="tx1"/>
                </a:solidFill>
                <a:latin typeface="Consolas" charset="0"/>
                <a:ea typeface="Consolas" charset="0"/>
                <a:cs typeface="Consolas" charset="0"/>
              </a:rPr>
              <a:t>).</a:t>
            </a:r>
            <a:br>
              <a:rPr lang="en-US" b="1" dirty="0">
                <a:solidFill>
                  <a:schemeClr val="tx1"/>
                </a:solidFill>
                <a:latin typeface="Consolas" charset="0"/>
                <a:ea typeface="Consolas" charset="0"/>
                <a:cs typeface="Consolas" charset="0"/>
              </a:rPr>
            </a:br>
            <a:r>
              <a:rPr lang="en-US" b="1" dirty="0">
                <a:solidFill>
                  <a:schemeClr val="tx1"/>
                </a:solidFill>
                <a:latin typeface="Consolas" charset="0"/>
                <a:ea typeface="Consolas" charset="0"/>
                <a:cs typeface="Consolas" charset="0"/>
              </a:rPr>
              <a:t>          select($</a:t>
            </a:r>
            <a:r>
              <a:rPr lang="en-US" b="1" dirty="0">
                <a:solidFill>
                  <a:srgbClr val="0070C0"/>
                </a:solidFill>
                <a:latin typeface="Consolas" charset="0"/>
                <a:ea typeface="Consolas" charset="0"/>
                <a:cs typeface="Consolas" charset="0"/>
              </a:rPr>
              <a:t>"</a:t>
            </a:r>
            <a:r>
              <a:rPr lang="en-US" b="1" dirty="0" err="1">
                <a:solidFill>
                  <a:srgbClr val="0070C0"/>
                </a:solidFill>
                <a:latin typeface="Consolas" charset="0"/>
                <a:ea typeface="Consolas" charset="0"/>
                <a:cs typeface="Consolas" charset="0"/>
              </a:rPr>
              <a:t>firstName</a:t>
            </a:r>
            <a:r>
              <a:rPr lang="en-US" b="1" dirty="0">
                <a:solidFill>
                  <a:srgbClr val="0070C0"/>
                </a:solidFill>
                <a:latin typeface="Consolas" charset="0"/>
                <a:ea typeface="Consolas" charset="0"/>
                <a:cs typeface="Consolas" charset="0"/>
              </a:rPr>
              <a:t>"</a:t>
            </a:r>
            <a:r>
              <a:rPr lang="en-US" b="1" dirty="0">
                <a:solidFill>
                  <a:schemeClr val="tx1"/>
                </a:solidFill>
                <a:latin typeface="Consolas" charset="0"/>
                <a:ea typeface="Consolas" charset="0"/>
                <a:cs typeface="Consolas" charset="0"/>
              </a:rPr>
              <a:t>, $</a:t>
            </a:r>
            <a:r>
              <a:rPr lang="en-US" b="1" dirty="0">
                <a:solidFill>
                  <a:srgbClr val="0070C0"/>
                </a:solidFill>
                <a:latin typeface="Consolas" charset="0"/>
                <a:ea typeface="Consolas" charset="0"/>
                <a:cs typeface="Consolas" charset="0"/>
              </a:rPr>
              <a:t>"age"</a:t>
            </a:r>
            <a:r>
              <a:rPr lang="en-US" b="1" dirty="0">
                <a:solidFill>
                  <a:schemeClr val="tx1"/>
                </a:solidFill>
                <a:latin typeface="Consolas" charset="0"/>
                <a:ea typeface="Consolas" charset="0"/>
                <a:cs typeface="Consolas" charset="0"/>
              </a:rPr>
              <a:t>).</a:t>
            </a:r>
            <a:br>
              <a:rPr lang="en-US" b="1" dirty="0">
                <a:solidFill>
                  <a:schemeClr val="tx1"/>
                </a:solidFill>
                <a:latin typeface="Consolas" charset="0"/>
                <a:ea typeface="Consolas" charset="0"/>
                <a:cs typeface="Consolas" charset="0"/>
              </a:rPr>
            </a:br>
            <a:r>
              <a:rPr lang="en-US" b="1" dirty="0">
                <a:solidFill>
                  <a:schemeClr val="tx1"/>
                </a:solidFill>
                <a:latin typeface="Consolas" charset="0"/>
                <a:ea typeface="Consolas" charset="0"/>
                <a:cs typeface="Consolas" charset="0"/>
              </a:rPr>
              <a:t>          </a:t>
            </a:r>
            <a:r>
              <a:rPr lang="en-US" b="1" dirty="0" err="1">
                <a:solidFill>
                  <a:schemeClr val="tx1"/>
                </a:solidFill>
                <a:latin typeface="Consolas" charset="0"/>
                <a:ea typeface="Consolas" charset="0"/>
                <a:cs typeface="Consolas" charset="0"/>
              </a:rPr>
              <a:t>orderBy</a:t>
            </a:r>
            <a:r>
              <a:rPr lang="en-US" b="1" dirty="0">
                <a:solidFill>
                  <a:schemeClr val="tx1"/>
                </a:solidFill>
                <a:latin typeface="Consolas" charset="0"/>
                <a:ea typeface="Consolas" charset="0"/>
                <a:cs typeface="Consolas" charset="0"/>
              </a:rPr>
              <a:t>($</a:t>
            </a:r>
            <a:r>
              <a:rPr lang="en-US" b="1" dirty="0">
                <a:solidFill>
                  <a:srgbClr val="0070C0"/>
                </a:solidFill>
                <a:latin typeface="Consolas" charset="0"/>
                <a:ea typeface="Consolas" charset="0"/>
                <a:cs typeface="Consolas" charset="0"/>
              </a:rPr>
              <a:t>"age"</a:t>
            </a:r>
            <a:r>
              <a:rPr lang="en-US" b="1" dirty="0">
                <a:solidFill>
                  <a:schemeClr val="tx1"/>
                </a:solidFill>
                <a:latin typeface="Consolas" charset="0"/>
                <a:ea typeface="Consolas" charset="0"/>
                <a:cs typeface="Consolas" charset="0"/>
              </a:rPr>
              <a:t>.</a:t>
            </a:r>
            <a:r>
              <a:rPr lang="en-US" b="1" dirty="0" err="1">
                <a:solidFill>
                  <a:schemeClr val="accent6"/>
                </a:solidFill>
                <a:latin typeface="Consolas" charset="0"/>
                <a:ea typeface="Consolas" charset="0"/>
                <a:cs typeface="Consolas" charset="0"/>
              </a:rPr>
              <a:t>desc</a:t>
            </a:r>
            <a:r>
              <a:rPr lang="en-US" b="1" dirty="0">
                <a:solidFill>
                  <a:schemeClr val="tx1"/>
                </a:solidFill>
                <a:latin typeface="Consolas" charset="0"/>
                <a:ea typeface="Consolas" charset="0"/>
                <a:cs typeface="Consolas" charset="0"/>
              </a:rPr>
              <a:t>, $</a:t>
            </a:r>
            <a:r>
              <a:rPr lang="en-US" b="1" dirty="0">
                <a:solidFill>
                  <a:srgbClr val="0070C0"/>
                </a:solidFill>
                <a:latin typeface="Consolas" charset="0"/>
                <a:ea typeface="Consolas" charset="0"/>
                <a:cs typeface="Consolas" charset="0"/>
              </a:rPr>
              <a:t>"</a:t>
            </a:r>
            <a:r>
              <a:rPr lang="en-US" b="1" dirty="0" err="1">
                <a:solidFill>
                  <a:srgbClr val="0070C0"/>
                </a:solidFill>
                <a:latin typeface="Consolas" charset="0"/>
                <a:ea typeface="Consolas" charset="0"/>
                <a:cs typeface="Consolas" charset="0"/>
              </a:rPr>
              <a:t>firstName</a:t>
            </a:r>
            <a:r>
              <a:rPr lang="en-US" b="1" dirty="0">
                <a:solidFill>
                  <a:srgbClr val="0070C0"/>
                </a:solidFill>
                <a:latin typeface="Consolas" charset="0"/>
                <a:ea typeface="Consolas" charset="0"/>
                <a:cs typeface="Consolas" charset="0"/>
              </a:rPr>
              <a:t>"</a:t>
            </a:r>
            <a:r>
              <a:rPr lang="en-US" b="1" dirty="0">
                <a:solidFill>
                  <a:schemeClr val="tx1"/>
                </a:solidFill>
                <a:latin typeface="Consolas" charset="0"/>
                <a:ea typeface="Consolas" charset="0"/>
                <a:cs typeface="Consolas" charset="0"/>
              </a:rPr>
              <a:t>).</a:t>
            </a:r>
            <a:br>
              <a:rPr lang="en-US" b="1" dirty="0">
                <a:solidFill>
                  <a:schemeClr val="tx1"/>
                </a:solidFill>
                <a:latin typeface="Consolas" charset="0"/>
                <a:ea typeface="Consolas" charset="0"/>
                <a:cs typeface="Consolas" charset="0"/>
              </a:rPr>
            </a:br>
            <a:r>
              <a:rPr lang="en-US" b="1" dirty="0">
                <a:solidFill>
                  <a:schemeClr val="tx1"/>
                </a:solidFill>
                <a:latin typeface="Consolas" charset="0"/>
                <a:ea typeface="Consolas" charset="0"/>
                <a:cs typeface="Consolas" charset="0"/>
              </a:rPr>
              <a:t>          show()</a:t>
            </a:r>
          </a:p>
          <a:p>
            <a:r>
              <a:rPr lang="en-US" dirty="0">
                <a:solidFill>
                  <a:schemeClr val="tx1"/>
                </a:solidFill>
                <a:latin typeface="Consolas" charset="0"/>
                <a:ea typeface="Consolas" charset="0"/>
                <a:cs typeface="Consolas" charset="0"/>
              </a:rPr>
              <a:t>+---------+---+</a:t>
            </a:r>
            <a:br>
              <a:rPr lang="en-US" dirty="0">
                <a:solidFill>
                  <a:schemeClr val="tx1"/>
                </a:solidFill>
                <a:latin typeface="Consolas" charset="0"/>
                <a:ea typeface="Consolas" charset="0"/>
                <a:cs typeface="Consolas" charset="0"/>
              </a:rPr>
            </a:br>
            <a:r>
              <a:rPr lang="en-US" dirty="0">
                <a:solidFill>
                  <a:schemeClr val="tx1"/>
                </a:solidFill>
                <a:latin typeface="Consolas" charset="0"/>
                <a:ea typeface="Consolas" charset="0"/>
                <a:cs typeface="Consolas" charset="0"/>
              </a:rPr>
              <a:t>|</a:t>
            </a:r>
            <a:r>
              <a:rPr lang="en-US" dirty="0" err="1">
                <a:solidFill>
                  <a:schemeClr val="tx1"/>
                </a:solidFill>
                <a:latin typeface="Consolas" charset="0"/>
                <a:ea typeface="Consolas" charset="0"/>
                <a:cs typeface="Consolas" charset="0"/>
              </a:rPr>
              <a:t>firstName|age</a:t>
            </a:r>
            <a:r>
              <a:rPr lang="en-US" dirty="0">
                <a:solidFill>
                  <a:schemeClr val="tx1"/>
                </a:solidFill>
                <a:latin typeface="Consolas" charset="0"/>
                <a:ea typeface="Consolas" charset="0"/>
                <a:cs typeface="Consolas" charset="0"/>
              </a:rPr>
              <a:t>|</a:t>
            </a:r>
            <a:br>
              <a:rPr lang="en-US" dirty="0">
                <a:solidFill>
                  <a:schemeClr val="tx1"/>
                </a:solidFill>
                <a:latin typeface="Consolas" charset="0"/>
                <a:ea typeface="Consolas" charset="0"/>
                <a:cs typeface="Consolas" charset="0"/>
              </a:rPr>
            </a:br>
            <a:r>
              <a:rPr lang="en-US" dirty="0">
                <a:solidFill>
                  <a:schemeClr val="tx1"/>
                </a:solidFill>
                <a:latin typeface="Consolas" charset="0"/>
                <a:ea typeface="Consolas" charset="0"/>
                <a:cs typeface="Consolas" charset="0"/>
              </a:rPr>
              <a:t>+---------+---+</a:t>
            </a:r>
            <a:br>
              <a:rPr lang="en-US" dirty="0">
                <a:solidFill>
                  <a:schemeClr val="tx1"/>
                </a:solidFill>
                <a:latin typeface="Consolas" charset="0"/>
                <a:ea typeface="Consolas" charset="0"/>
                <a:cs typeface="Consolas" charset="0"/>
              </a:rPr>
            </a:br>
            <a:r>
              <a:rPr lang="en-US" dirty="0">
                <a:solidFill>
                  <a:schemeClr val="tx1"/>
                </a:solidFill>
                <a:latin typeface="Consolas" charset="0"/>
                <a:ea typeface="Consolas" charset="0"/>
                <a:cs typeface="Consolas" charset="0"/>
              </a:rPr>
              <a:t>|   Norman| 81|</a:t>
            </a:r>
            <a:br>
              <a:rPr lang="en-US" dirty="0">
                <a:solidFill>
                  <a:schemeClr val="tx1"/>
                </a:solidFill>
                <a:latin typeface="Consolas" charset="0"/>
                <a:ea typeface="Consolas" charset="0"/>
                <a:cs typeface="Consolas" charset="0"/>
              </a:rPr>
            </a:br>
            <a:r>
              <a:rPr lang="en-US" dirty="0">
                <a:solidFill>
                  <a:schemeClr val="tx1"/>
                </a:solidFill>
                <a:latin typeface="Consolas" charset="0"/>
                <a:ea typeface="Consolas" charset="0"/>
                <a:cs typeface="Consolas" charset="0"/>
              </a:rPr>
              <a:t>|  Abigail| 75|</a:t>
            </a:r>
            <a:br>
              <a:rPr lang="en-US" dirty="0">
                <a:solidFill>
                  <a:schemeClr val="tx1"/>
                </a:solidFill>
                <a:latin typeface="Consolas" charset="0"/>
                <a:ea typeface="Consolas" charset="0"/>
                <a:cs typeface="Consolas" charset="0"/>
              </a:rPr>
            </a:br>
            <a:r>
              <a:rPr lang="en-US" dirty="0">
                <a:solidFill>
                  <a:schemeClr val="tx1"/>
                </a:solidFill>
                <a:latin typeface="Consolas" charset="0"/>
                <a:ea typeface="Consolas" charset="0"/>
                <a:cs typeface="Consolas" charset="0"/>
              </a:rPr>
              <a:t>|   Miguel| 64|</a:t>
            </a:r>
            <a:br>
              <a:rPr lang="en-US" dirty="0">
                <a:solidFill>
                  <a:schemeClr val="tx1"/>
                </a:solidFill>
                <a:latin typeface="Consolas" charset="0"/>
                <a:ea typeface="Consolas" charset="0"/>
                <a:cs typeface="Consolas" charset="0"/>
              </a:rPr>
            </a:br>
            <a:r>
              <a:rPr lang="en-US" dirty="0">
                <a:solidFill>
                  <a:schemeClr val="tx1"/>
                </a:solidFill>
                <a:latin typeface="Consolas" charset="0"/>
                <a:ea typeface="Consolas" charset="0"/>
                <a:cs typeface="Consolas" charset="0"/>
              </a:rPr>
              <a:t>+---------+---+</a:t>
            </a:r>
          </a:p>
        </p:txBody>
      </p:sp>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949393" y="2135719"/>
            <a:ext cx="315382" cy="464575"/>
          </a:xfrm>
          <a:prstGeom prst="rect">
            <a:avLst/>
          </a:prstGeom>
        </p:spPr>
      </p:pic>
      <p:cxnSp>
        <p:nvCxnSpPr>
          <p:cNvPr id="9" name="Straight Arrow Connector 8"/>
          <p:cNvCxnSpPr/>
          <p:nvPr/>
        </p:nvCxnSpPr>
        <p:spPr>
          <a:xfrm flipH="1" flipV="1">
            <a:off x="5486400" y="3124200"/>
            <a:ext cx="685800" cy="1447800"/>
          </a:xfrm>
          <a:prstGeom prst="straightConnector1">
            <a:avLst/>
          </a:prstGeom>
          <a:ln>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947621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p:cNvSpPr/>
          <p:nvPr/>
        </p:nvSpPr>
        <p:spPr>
          <a:xfrm>
            <a:off x="1638300" y="1854200"/>
            <a:ext cx="9029700" cy="3810000"/>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p:txBody>
          <a:bodyPr>
            <a:normAutofit/>
          </a:bodyPr>
          <a:lstStyle/>
          <a:p>
            <a:r>
              <a:rPr lang="en-US" dirty="0" err="1" smtClean="0"/>
              <a:t>orderBy</a:t>
            </a:r>
            <a:r>
              <a:rPr lang="en-US" dirty="0" smtClean="0"/>
              <a:t>()</a:t>
            </a:r>
            <a:endParaRPr lang="en-US" dirty="0"/>
          </a:p>
        </p:txBody>
      </p:sp>
      <p:sp>
        <p:nvSpPr>
          <p:cNvPr id="3" name="Content Placeholder 2"/>
          <p:cNvSpPr>
            <a:spLocks noGrp="1"/>
          </p:cNvSpPr>
          <p:nvPr>
            <p:ph idx="1"/>
          </p:nvPr>
        </p:nvSpPr>
        <p:spPr>
          <a:xfrm>
            <a:off x="1987291" y="1185085"/>
            <a:ext cx="7655187" cy="912656"/>
          </a:xfrm>
        </p:spPr>
        <p:txBody>
          <a:bodyPr>
            <a:normAutofit/>
          </a:bodyPr>
          <a:lstStyle/>
          <a:p>
            <a:pPr marL="0" indent="0">
              <a:buNone/>
            </a:pPr>
            <a:r>
              <a:rPr lang="en-US" dirty="0" smtClean="0"/>
              <a:t>It’s easy to reverse the sort order.</a:t>
            </a:r>
          </a:p>
          <a:p>
            <a:endParaRPr lang="en-US" dirty="0"/>
          </a:p>
        </p:txBody>
      </p:sp>
      <p:sp>
        <p:nvSpPr>
          <p:cNvPr id="4" name="Slide Number Placeholder 3"/>
          <p:cNvSpPr>
            <a:spLocks noGrp="1"/>
          </p:cNvSpPr>
          <p:nvPr>
            <p:ph type="sldNum" sz="quarter" idx="10"/>
          </p:nvPr>
        </p:nvSpPr>
        <p:spPr/>
        <p:txBody>
          <a:bodyPr/>
          <a:lstStyle/>
          <a:p>
            <a:pPr>
              <a:defRPr/>
            </a:pPr>
            <a:fld id="{0E3D2C8F-1C34-3F4C-9785-AD9AA213DF44}" type="slidenum">
              <a:rPr lang="en-US" smtClean="0"/>
              <a:pPr>
                <a:defRPr/>
              </a:pPr>
              <a:t>102</a:t>
            </a:fld>
            <a:endParaRPr lang="en-US" dirty="0"/>
          </a:p>
        </p:txBody>
      </p:sp>
      <p:sp>
        <p:nvSpPr>
          <p:cNvPr id="6" name="Rectangle 5"/>
          <p:cNvSpPr/>
          <p:nvPr/>
        </p:nvSpPr>
        <p:spPr>
          <a:xfrm>
            <a:off x="1916169" y="2097742"/>
            <a:ext cx="8423044" cy="3337859"/>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sz="2000" dirty="0">
                <a:solidFill>
                  <a:srgbClr val="0070C0"/>
                </a:solidFill>
                <a:latin typeface="Consolas" charset="0"/>
                <a:ea typeface="Consolas" charset="0"/>
                <a:cs typeface="Consolas" charset="0"/>
              </a:rPr>
              <a:t>In[1]</a:t>
            </a:r>
            <a:r>
              <a:rPr lang="en-US" sz="2000" dirty="0">
                <a:latin typeface="Consolas" charset="0"/>
                <a:ea typeface="Consolas" charset="0"/>
                <a:cs typeface="Consolas" charset="0"/>
              </a:rPr>
              <a:t>:</a:t>
            </a:r>
            <a:r>
              <a:rPr lang="en-US" dirty="0" smtClean="0">
                <a:latin typeface="Consolas" charset="0"/>
                <a:ea typeface="Consolas" charset="0"/>
                <a:cs typeface="Consolas" charset="0"/>
              </a:rPr>
              <a:t> </a:t>
            </a:r>
            <a:r>
              <a:rPr lang="en-US" b="1" dirty="0" err="1" smtClean="0">
                <a:latin typeface="Consolas" charset="0"/>
                <a:ea typeface="Consolas" charset="0"/>
                <a:cs typeface="Consolas" charset="0"/>
              </a:rPr>
              <a:t>df.filter</a:t>
            </a:r>
            <a:r>
              <a:rPr lang="en-US" b="1" dirty="0" smtClean="0">
                <a:latin typeface="Consolas" charset="0"/>
                <a:ea typeface="Consolas" charset="0"/>
                <a:cs typeface="Consolas" charset="0"/>
              </a:rPr>
              <a:t>(</a:t>
            </a:r>
            <a:r>
              <a:rPr lang="en-US" b="1" dirty="0" err="1" smtClean="0">
                <a:latin typeface="Consolas" charset="0"/>
                <a:ea typeface="Consolas" charset="0"/>
                <a:cs typeface="Consolas" charset="0"/>
              </a:rPr>
              <a:t>df</a:t>
            </a:r>
            <a:r>
              <a:rPr lang="en-US" b="1" dirty="0" smtClean="0">
                <a:latin typeface="Consolas" charset="0"/>
                <a:ea typeface="Consolas" charset="0"/>
                <a:cs typeface="Consolas" charset="0"/>
              </a:rPr>
              <a:t>[</a:t>
            </a:r>
            <a:r>
              <a:rPr lang="en-US" b="1" dirty="0" smtClean="0">
                <a:solidFill>
                  <a:srgbClr val="0070C0"/>
                </a:solidFill>
                <a:latin typeface="Consolas" charset="0"/>
                <a:ea typeface="Consolas" charset="0"/>
                <a:cs typeface="Consolas" charset="0"/>
              </a:rPr>
              <a:t>"age”]</a:t>
            </a:r>
            <a:r>
              <a:rPr lang="en-US" b="1" dirty="0" smtClean="0">
                <a:solidFill>
                  <a:schemeClr val="tx1"/>
                </a:solidFill>
                <a:latin typeface="Consolas" charset="0"/>
                <a:ea typeface="Consolas" charset="0"/>
                <a:cs typeface="Consolas" charset="0"/>
              </a:rPr>
              <a:t> </a:t>
            </a:r>
            <a:r>
              <a:rPr lang="en-US" b="1" dirty="0">
                <a:solidFill>
                  <a:schemeClr val="tx1"/>
                </a:solidFill>
                <a:latin typeface="Consolas" charset="0"/>
                <a:ea typeface="Consolas" charset="0"/>
                <a:cs typeface="Consolas" charset="0"/>
              </a:rPr>
              <a:t>&gt; </a:t>
            </a:r>
            <a:r>
              <a:rPr lang="en-US" b="1" dirty="0">
                <a:solidFill>
                  <a:schemeClr val="accent3"/>
                </a:solidFill>
                <a:latin typeface="Consolas" charset="0"/>
                <a:ea typeface="Consolas" charset="0"/>
                <a:cs typeface="Consolas" charset="0"/>
              </a:rPr>
              <a:t>49</a:t>
            </a:r>
            <a:r>
              <a:rPr lang="en-US" b="1" dirty="0">
                <a:solidFill>
                  <a:schemeClr val="tx1"/>
                </a:solidFill>
                <a:latin typeface="Consolas" charset="0"/>
                <a:ea typeface="Consolas" charset="0"/>
                <a:cs typeface="Consolas" charset="0"/>
              </a:rPr>
              <a:t>).</a:t>
            </a:r>
            <a:br>
              <a:rPr lang="en-US" b="1" dirty="0">
                <a:solidFill>
                  <a:schemeClr val="tx1"/>
                </a:solidFill>
                <a:latin typeface="Consolas" charset="0"/>
                <a:ea typeface="Consolas" charset="0"/>
                <a:cs typeface="Consolas" charset="0"/>
              </a:rPr>
            </a:br>
            <a:r>
              <a:rPr lang="en-US" b="1" dirty="0">
                <a:solidFill>
                  <a:schemeClr val="tx1"/>
                </a:solidFill>
                <a:latin typeface="Consolas" charset="0"/>
                <a:ea typeface="Consolas" charset="0"/>
                <a:cs typeface="Consolas" charset="0"/>
              </a:rPr>
              <a:t>          </a:t>
            </a:r>
            <a:r>
              <a:rPr lang="en-US" b="1" dirty="0" smtClean="0">
                <a:solidFill>
                  <a:schemeClr val="tx1"/>
                </a:solidFill>
                <a:latin typeface="Consolas" charset="0"/>
                <a:ea typeface="Consolas" charset="0"/>
                <a:cs typeface="Consolas" charset="0"/>
              </a:rPr>
              <a:t>select(</a:t>
            </a:r>
            <a:r>
              <a:rPr lang="en-US" b="1" dirty="0" err="1" smtClean="0">
                <a:solidFill>
                  <a:schemeClr val="tx1"/>
                </a:solidFill>
                <a:latin typeface="Consolas" charset="0"/>
                <a:ea typeface="Consolas" charset="0"/>
                <a:cs typeface="Consolas" charset="0"/>
              </a:rPr>
              <a:t>df</a:t>
            </a:r>
            <a:r>
              <a:rPr lang="en-US" b="1" dirty="0" smtClean="0">
                <a:solidFill>
                  <a:schemeClr val="tx1"/>
                </a:solidFill>
                <a:latin typeface="Consolas" charset="0"/>
                <a:ea typeface="Consolas" charset="0"/>
                <a:cs typeface="Consolas" charset="0"/>
              </a:rPr>
              <a:t>[</a:t>
            </a:r>
            <a:r>
              <a:rPr lang="en-US" b="1" dirty="0" smtClean="0">
                <a:solidFill>
                  <a:srgbClr val="0070C0"/>
                </a:solidFill>
                <a:latin typeface="Consolas" charset="0"/>
                <a:ea typeface="Consolas" charset="0"/>
                <a:cs typeface="Consolas" charset="0"/>
              </a:rPr>
              <a:t>"</a:t>
            </a:r>
            <a:r>
              <a:rPr lang="en-US" b="1" dirty="0" err="1" smtClean="0">
                <a:solidFill>
                  <a:srgbClr val="0070C0"/>
                </a:solidFill>
                <a:latin typeface="Consolas" charset="0"/>
                <a:ea typeface="Consolas" charset="0"/>
                <a:cs typeface="Consolas" charset="0"/>
              </a:rPr>
              <a:t>firstName</a:t>
            </a:r>
            <a:r>
              <a:rPr lang="en-US" b="1" dirty="0" smtClean="0">
                <a:solidFill>
                  <a:srgbClr val="0070C0"/>
                </a:solidFill>
                <a:latin typeface="Consolas" charset="0"/>
                <a:ea typeface="Consolas" charset="0"/>
                <a:cs typeface="Consolas" charset="0"/>
              </a:rPr>
              <a:t>”]</a:t>
            </a:r>
            <a:r>
              <a:rPr lang="en-US" b="1" dirty="0" smtClean="0">
                <a:solidFill>
                  <a:schemeClr val="tx1"/>
                </a:solidFill>
                <a:latin typeface="Consolas" charset="0"/>
                <a:ea typeface="Consolas" charset="0"/>
                <a:cs typeface="Consolas" charset="0"/>
              </a:rPr>
              <a:t>, </a:t>
            </a:r>
            <a:r>
              <a:rPr lang="en-US" b="1" dirty="0" err="1" smtClean="0">
                <a:solidFill>
                  <a:schemeClr val="tx1"/>
                </a:solidFill>
                <a:latin typeface="Consolas" charset="0"/>
                <a:ea typeface="Consolas" charset="0"/>
                <a:cs typeface="Consolas" charset="0"/>
              </a:rPr>
              <a:t>df</a:t>
            </a:r>
            <a:r>
              <a:rPr lang="en-US" b="1" dirty="0" smtClean="0">
                <a:solidFill>
                  <a:schemeClr val="tx1"/>
                </a:solidFill>
                <a:latin typeface="Consolas" charset="0"/>
                <a:ea typeface="Consolas" charset="0"/>
                <a:cs typeface="Consolas" charset="0"/>
              </a:rPr>
              <a:t>[</a:t>
            </a:r>
            <a:r>
              <a:rPr lang="en-US" b="1" dirty="0" smtClean="0">
                <a:solidFill>
                  <a:srgbClr val="0070C0"/>
                </a:solidFill>
                <a:latin typeface="Consolas" charset="0"/>
                <a:ea typeface="Consolas" charset="0"/>
                <a:cs typeface="Consolas" charset="0"/>
              </a:rPr>
              <a:t>"age”]</a:t>
            </a:r>
            <a:r>
              <a:rPr lang="en-US" b="1" dirty="0" smtClean="0">
                <a:solidFill>
                  <a:schemeClr val="tx1"/>
                </a:solidFill>
                <a:latin typeface="Consolas" charset="0"/>
                <a:ea typeface="Consolas" charset="0"/>
                <a:cs typeface="Consolas" charset="0"/>
              </a:rPr>
              <a:t>).</a:t>
            </a:r>
            <a:r>
              <a:rPr lang="en-US" b="1" dirty="0">
                <a:solidFill>
                  <a:schemeClr val="tx1"/>
                </a:solidFill>
                <a:latin typeface="Consolas" charset="0"/>
                <a:ea typeface="Consolas" charset="0"/>
                <a:cs typeface="Consolas" charset="0"/>
              </a:rPr>
              <a:t/>
            </a:r>
            <a:br>
              <a:rPr lang="en-US" b="1" dirty="0">
                <a:solidFill>
                  <a:schemeClr val="tx1"/>
                </a:solidFill>
                <a:latin typeface="Consolas" charset="0"/>
                <a:ea typeface="Consolas" charset="0"/>
                <a:cs typeface="Consolas" charset="0"/>
              </a:rPr>
            </a:br>
            <a:r>
              <a:rPr lang="en-US" b="1" dirty="0">
                <a:solidFill>
                  <a:schemeClr val="tx1"/>
                </a:solidFill>
                <a:latin typeface="Consolas" charset="0"/>
                <a:ea typeface="Consolas" charset="0"/>
                <a:cs typeface="Consolas" charset="0"/>
              </a:rPr>
              <a:t>          </a:t>
            </a:r>
            <a:r>
              <a:rPr lang="en-US" b="1" dirty="0" err="1" smtClean="0">
                <a:solidFill>
                  <a:schemeClr val="tx1"/>
                </a:solidFill>
                <a:latin typeface="Consolas" charset="0"/>
                <a:ea typeface="Consolas" charset="0"/>
                <a:cs typeface="Consolas" charset="0"/>
              </a:rPr>
              <a:t>orderBy</a:t>
            </a:r>
            <a:r>
              <a:rPr lang="en-US" b="1" dirty="0" smtClean="0">
                <a:solidFill>
                  <a:schemeClr val="tx1"/>
                </a:solidFill>
                <a:latin typeface="Consolas" charset="0"/>
                <a:ea typeface="Consolas" charset="0"/>
                <a:cs typeface="Consolas" charset="0"/>
              </a:rPr>
              <a:t>(</a:t>
            </a:r>
            <a:r>
              <a:rPr lang="en-US" b="1" dirty="0" err="1" smtClean="0">
                <a:solidFill>
                  <a:schemeClr val="tx1"/>
                </a:solidFill>
                <a:latin typeface="Consolas" charset="0"/>
                <a:ea typeface="Consolas" charset="0"/>
                <a:cs typeface="Consolas" charset="0"/>
              </a:rPr>
              <a:t>df</a:t>
            </a:r>
            <a:r>
              <a:rPr lang="en-US" b="1" dirty="0" smtClean="0">
                <a:solidFill>
                  <a:schemeClr val="tx1"/>
                </a:solidFill>
                <a:latin typeface="Consolas" charset="0"/>
                <a:ea typeface="Consolas" charset="0"/>
                <a:cs typeface="Consolas" charset="0"/>
              </a:rPr>
              <a:t>[</a:t>
            </a:r>
            <a:r>
              <a:rPr lang="en-US" b="1" dirty="0" smtClean="0">
                <a:solidFill>
                  <a:srgbClr val="0070C0"/>
                </a:solidFill>
                <a:latin typeface="Consolas" charset="0"/>
                <a:ea typeface="Consolas" charset="0"/>
                <a:cs typeface="Consolas" charset="0"/>
              </a:rPr>
              <a:t>"age”]</a:t>
            </a:r>
            <a:r>
              <a:rPr lang="en-US" b="1" dirty="0" smtClean="0">
                <a:solidFill>
                  <a:schemeClr val="tx1"/>
                </a:solidFill>
                <a:latin typeface="Consolas" charset="0"/>
                <a:ea typeface="Consolas" charset="0"/>
                <a:cs typeface="Consolas" charset="0"/>
              </a:rPr>
              <a:t>.</a:t>
            </a:r>
            <a:r>
              <a:rPr lang="en-US" b="1" dirty="0" err="1" smtClean="0">
                <a:solidFill>
                  <a:schemeClr val="accent6"/>
                </a:solidFill>
                <a:latin typeface="Consolas" charset="0"/>
                <a:ea typeface="Consolas" charset="0"/>
                <a:cs typeface="Consolas" charset="0"/>
              </a:rPr>
              <a:t>desc</a:t>
            </a:r>
            <a:r>
              <a:rPr lang="en-US" b="1" dirty="0" smtClean="0">
                <a:solidFill>
                  <a:schemeClr val="accent6"/>
                </a:solidFill>
                <a:latin typeface="Consolas" charset="0"/>
                <a:ea typeface="Consolas" charset="0"/>
                <a:cs typeface="Consolas" charset="0"/>
              </a:rPr>
              <a:t>()</a:t>
            </a:r>
            <a:r>
              <a:rPr lang="en-US" b="1" dirty="0" smtClean="0">
                <a:solidFill>
                  <a:schemeClr val="tx1"/>
                </a:solidFill>
                <a:latin typeface="Consolas" charset="0"/>
                <a:ea typeface="Consolas" charset="0"/>
                <a:cs typeface="Consolas" charset="0"/>
              </a:rPr>
              <a:t>, </a:t>
            </a:r>
            <a:r>
              <a:rPr lang="en-US" b="1" dirty="0" err="1" smtClean="0">
                <a:solidFill>
                  <a:schemeClr val="tx1"/>
                </a:solidFill>
                <a:latin typeface="Consolas" charset="0"/>
                <a:ea typeface="Consolas" charset="0"/>
                <a:cs typeface="Consolas" charset="0"/>
              </a:rPr>
              <a:t>df</a:t>
            </a:r>
            <a:r>
              <a:rPr lang="en-US" b="1" dirty="0" smtClean="0">
                <a:solidFill>
                  <a:schemeClr val="tx1"/>
                </a:solidFill>
                <a:latin typeface="Consolas" charset="0"/>
                <a:ea typeface="Consolas" charset="0"/>
                <a:cs typeface="Consolas" charset="0"/>
              </a:rPr>
              <a:t>[</a:t>
            </a:r>
            <a:r>
              <a:rPr lang="en-US" b="1" dirty="0" smtClean="0">
                <a:solidFill>
                  <a:srgbClr val="0070C0"/>
                </a:solidFill>
                <a:latin typeface="Consolas" charset="0"/>
                <a:ea typeface="Consolas" charset="0"/>
                <a:cs typeface="Consolas" charset="0"/>
              </a:rPr>
              <a:t>"</a:t>
            </a:r>
            <a:r>
              <a:rPr lang="en-US" b="1" dirty="0" err="1" smtClean="0">
                <a:solidFill>
                  <a:srgbClr val="0070C0"/>
                </a:solidFill>
                <a:latin typeface="Consolas" charset="0"/>
                <a:ea typeface="Consolas" charset="0"/>
                <a:cs typeface="Consolas" charset="0"/>
              </a:rPr>
              <a:t>firstName</a:t>
            </a:r>
            <a:r>
              <a:rPr lang="en-US" b="1" dirty="0" smtClean="0">
                <a:solidFill>
                  <a:srgbClr val="0070C0"/>
                </a:solidFill>
                <a:latin typeface="Consolas" charset="0"/>
                <a:ea typeface="Consolas" charset="0"/>
                <a:cs typeface="Consolas" charset="0"/>
              </a:rPr>
              <a:t>”]</a:t>
            </a:r>
            <a:r>
              <a:rPr lang="en-US" b="1" dirty="0" smtClean="0">
                <a:solidFill>
                  <a:schemeClr val="tx1"/>
                </a:solidFill>
                <a:latin typeface="Consolas" charset="0"/>
                <a:ea typeface="Consolas" charset="0"/>
                <a:cs typeface="Consolas" charset="0"/>
              </a:rPr>
              <a:t>).</a:t>
            </a:r>
            <a:r>
              <a:rPr lang="en-US" b="1" dirty="0">
                <a:solidFill>
                  <a:schemeClr val="tx1"/>
                </a:solidFill>
                <a:latin typeface="Consolas" charset="0"/>
                <a:ea typeface="Consolas" charset="0"/>
                <a:cs typeface="Consolas" charset="0"/>
              </a:rPr>
              <a:t/>
            </a:r>
            <a:br>
              <a:rPr lang="en-US" b="1" dirty="0">
                <a:solidFill>
                  <a:schemeClr val="tx1"/>
                </a:solidFill>
                <a:latin typeface="Consolas" charset="0"/>
                <a:ea typeface="Consolas" charset="0"/>
                <a:cs typeface="Consolas" charset="0"/>
              </a:rPr>
            </a:br>
            <a:r>
              <a:rPr lang="en-US" b="1" dirty="0">
                <a:solidFill>
                  <a:schemeClr val="tx1"/>
                </a:solidFill>
                <a:latin typeface="Consolas" charset="0"/>
                <a:ea typeface="Consolas" charset="0"/>
                <a:cs typeface="Consolas" charset="0"/>
              </a:rPr>
              <a:t>          show()</a:t>
            </a:r>
          </a:p>
          <a:p>
            <a:r>
              <a:rPr lang="en-US" dirty="0">
                <a:solidFill>
                  <a:schemeClr val="tx1"/>
                </a:solidFill>
                <a:latin typeface="Consolas" charset="0"/>
                <a:ea typeface="Consolas" charset="0"/>
                <a:cs typeface="Consolas" charset="0"/>
              </a:rPr>
              <a:t>+---------+---+</a:t>
            </a:r>
            <a:br>
              <a:rPr lang="en-US" dirty="0">
                <a:solidFill>
                  <a:schemeClr val="tx1"/>
                </a:solidFill>
                <a:latin typeface="Consolas" charset="0"/>
                <a:ea typeface="Consolas" charset="0"/>
                <a:cs typeface="Consolas" charset="0"/>
              </a:rPr>
            </a:br>
            <a:r>
              <a:rPr lang="en-US" dirty="0">
                <a:solidFill>
                  <a:schemeClr val="tx1"/>
                </a:solidFill>
                <a:latin typeface="Consolas" charset="0"/>
                <a:ea typeface="Consolas" charset="0"/>
                <a:cs typeface="Consolas" charset="0"/>
              </a:rPr>
              <a:t>|</a:t>
            </a:r>
            <a:r>
              <a:rPr lang="en-US" dirty="0" err="1">
                <a:solidFill>
                  <a:schemeClr val="tx1"/>
                </a:solidFill>
                <a:latin typeface="Consolas" charset="0"/>
                <a:ea typeface="Consolas" charset="0"/>
                <a:cs typeface="Consolas" charset="0"/>
              </a:rPr>
              <a:t>firstName|age</a:t>
            </a:r>
            <a:r>
              <a:rPr lang="en-US" dirty="0">
                <a:solidFill>
                  <a:schemeClr val="tx1"/>
                </a:solidFill>
                <a:latin typeface="Consolas" charset="0"/>
                <a:ea typeface="Consolas" charset="0"/>
                <a:cs typeface="Consolas" charset="0"/>
              </a:rPr>
              <a:t>|</a:t>
            </a:r>
            <a:br>
              <a:rPr lang="en-US" dirty="0">
                <a:solidFill>
                  <a:schemeClr val="tx1"/>
                </a:solidFill>
                <a:latin typeface="Consolas" charset="0"/>
                <a:ea typeface="Consolas" charset="0"/>
                <a:cs typeface="Consolas" charset="0"/>
              </a:rPr>
            </a:br>
            <a:r>
              <a:rPr lang="en-US" dirty="0">
                <a:solidFill>
                  <a:schemeClr val="tx1"/>
                </a:solidFill>
                <a:latin typeface="Consolas" charset="0"/>
                <a:ea typeface="Consolas" charset="0"/>
                <a:cs typeface="Consolas" charset="0"/>
              </a:rPr>
              <a:t>+---------+---+</a:t>
            </a:r>
            <a:br>
              <a:rPr lang="en-US" dirty="0">
                <a:solidFill>
                  <a:schemeClr val="tx1"/>
                </a:solidFill>
                <a:latin typeface="Consolas" charset="0"/>
                <a:ea typeface="Consolas" charset="0"/>
                <a:cs typeface="Consolas" charset="0"/>
              </a:rPr>
            </a:br>
            <a:r>
              <a:rPr lang="en-US" dirty="0">
                <a:solidFill>
                  <a:schemeClr val="tx1"/>
                </a:solidFill>
                <a:latin typeface="Consolas" charset="0"/>
                <a:ea typeface="Consolas" charset="0"/>
                <a:cs typeface="Consolas" charset="0"/>
              </a:rPr>
              <a:t>|   Norman| 81|</a:t>
            </a:r>
            <a:br>
              <a:rPr lang="en-US" dirty="0">
                <a:solidFill>
                  <a:schemeClr val="tx1"/>
                </a:solidFill>
                <a:latin typeface="Consolas" charset="0"/>
                <a:ea typeface="Consolas" charset="0"/>
                <a:cs typeface="Consolas" charset="0"/>
              </a:rPr>
            </a:br>
            <a:r>
              <a:rPr lang="en-US" dirty="0">
                <a:solidFill>
                  <a:schemeClr val="tx1"/>
                </a:solidFill>
                <a:latin typeface="Consolas" charset="0"/>
                <a:ea typeface="Consolas" charset="0"/>
                <a:cs typeface="Consolas" charset="0"/>
              </a:rPr>
              <a:t>|  Abigail| 75|</a:t>
            </a:r>
            <a:br>
              <a:rPr lang="en-US" dirty="0">
                <a:solidFill>
                  <a:schemeClr val="tx1"/>
                </a:solidFill>
                <a:latin typeface="Consolas" charset="0"/>
                <a:ea typeface="Consolas" charset="0"/>
                <a:cs typeface="Consolas" charset="0"/>
              </a:rPr>
            </a:br>
            <a:r>
              <a:rPr lang="en-US" dirty="0">
                <a:solidFill>
                  <a:schemeClr val="tx1"/>
                </a:solidFill>
                <a:latin typeface="Consolas" charset="0"/>
                <a:ea typeface="Consolas" charset="0"/>
                <a:cs typeface="Consolas" charset="0"/>
              </a:rPr>
              <a:t>|   Miguel| 64|</a:t>
            </a:r>
            <a:br>
              <a:rPr lang="en-US" dirty="0">
                <a:solidFill>
                  <a:schemeClr val="tx1"/>
                </a:solidFill>
                <a:latin typeface="Consolas" charset="0"/>
                <a:ea typeface="Consolas" charset="0"/>
                <a:cs typeface="Consolas" charset="0"/>
              </a:rPr>
            </a:br>
            <a:r>
              <a:rPr lang="en-US" dirty="0">
                <a:solidFill>
                  <a:schemeClr val="tx1"/>
                </a:solidFill>
                <a:latin typeface="Consolas" charset="0"/>
                <a:ea typeface="Consolas" charset="0"/>
                <a:cs typeface="Consolas" charset="0"/>
              </a:rPr>
              <a:t>+---------+---+</a:t>
            </a:r>
          </a:p>
        </p:txBody>
      </p:sp>
      <p:cxnSp>
        <p:nvCxnSpPr>
          <p:cNvPr id="9" name="Straight Arrow Connector 8"/>
          <p:cNvCxnSpPr/>
          <p:nvPr/>
        </p:nvCxnSpPr>
        <p:spPr>
          <a:xfrm flipH="1" flipV="1">
            <a:off x="5486400" y="3124200"/>
            <a:ext cx="685800" cy="1447800"/>
          </a:xfrm>
          <a:prstGeom prst="straightConnector1">
            <a:avLst/>
          </a:prstGeom>
          <a:ln>
            <a:solidFill>
              <a:schemeClr val="accent4"/>
            </a:solidFill>
            <a:tailEnd type="triangle"/>
          </a:ln>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00991" y="2205065"/>
            <a:ext cx="443463" cy="443463"/>
          </a:xfrm>
          <a:prstGeom prst="rect">
            <a:avLst/>
          </a:prstGeom>
        </p:spPr>
      </p:pic>
    </p:spTree>
    <p:extLst>
      <p:ext uri="{BB962C8B-B14F-4D97-AF65-F5344CB8AC3E}">
        <p14:creationId xmlns:p14="http://schemas.microsoft.com/office/powerpoint/2010/main" val="14835162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5167"/>
            <a:ext cx="12191999" cy="909918"/>
          </a:xfrm>
        </p:spPr>
        <p:txBody>
          <a:bodyPr>
            <a:normAutofit fontScale="90000"/>
          </a:bodyPr>
          <a:lstStyle/>
          <a:p>
            <a:r>
              <a:rPr lang="en-US" dirty="0" smtClean="0"/>
              <a:t>as() or alias()</a:t>
            </a:r>
            <a:endParaRPr lang="en-US" dirty="0"/>
          </a:p>
        </p:txBody>
      </p:sp>
      <p:sp>
        <p:nvSpPr>
          <p:cNvPr id="4" name="Slide Number Placeholder 3"/>
          <p:cNvSpPr>
            <a:spLocks noGrp="1"/>
          </p:cNvSpPr>
          <p:nvPr>
            <p:ph type="sldNum" sz="quarter" idx="10"/>
          </p:nvPr>
        </p:nvSpPr>
        <p:spPr/>
        <p:txBody>
          <a:bodyPr/>
          <a:lstStyle/>
          <a:p>
            <a:pPr>
              <a:defRPr/>
            </a:pPr>
            <a:fld id="{0E3D2C8F-1C34-3F4C-9785-AD9AA213DF44}" type="slidenum">
              <a:rPr lang="en-US" smtClean="0"/>
              <a:pPr>
                <a:defRPr/>
              </a:pPr>
              <a:t>103</a:t>
            </a:fld>
            <a:endParaRPr lang="en-US" dirty="0"/>
          </a:p>
        </p:txBody>
      </p:sp>
      <p:sp>
        <p:nvSpPr>
          <p:cNvPr id="7" name="Rectangle 4"/>
          <p:cNvSpPr/>
          <p:nvPr/>
        </p:nvSpPr>
        <p:spPr>
          <a:xfrm>
            <a:off x="154545" y="2408348"/>
            <a:ext cx="11872355" cy="3837905"/>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 name="connsiteX0" fmla="*/ 54 w 8724954"/>
              <a:gd name="connsiteY0" fmla="*/ 52 h 3060752"/>
              <a:gd name="connsiteX1" fmla="*/ 4279954 w 8724954"/>
              <a:gd name="connsiteY1" fmla="*/ 245170 h 3060752"/>
              <a:gd name="connsiteX2" fmla="*/ 8724954 w 8724954"/>
              <a:gd name="connsiteY2" fmla="*/ 52 h 3060752"/>
              <a:gd name="connsiteX3" fmla="*/ 8455772 w 8724954"/>
              <a:gd name="connsiteY3" fmla="*/ 1421312 h 3060752"/>
              <a:gd name="connsiteX4" fmla="*/ 8724954 w 8724954"/>
              <a:gd name="connsiteY4" fmla="*/ 3060752 h 3060752"/>
              <a:gd name="connsiteX5" fmla="*/ 4379072 w 8724954"/>
              <a:gd name="connsiteY5" fmla="*/ 2691312 h 3060752"/>
              <a:gd name="connsiteX6" fmla="*/ 54 w 8724954"/>
              <a:gd name="connsiteY6" fmla="*/ 3060752 h 3060752"/>
              <a:gd name="connsiteX7" fmla="*/ 340472 w 8724954"/>
              <a:gd name="connsiteY7" fmla="*/ 1345112 h 3060752"/>
              <a:gd name="connsiteX8" fmla="*/ 54 w 8724954"/>
              <a:gd name="connsiteY8" fmla="*/ 52 h 3060752"/>
              <a:gd name="connsiteX0" fmla="*/ 54 w 8724954"/>
              <a:gd name="connsiteY0" fmla="*/ 52 h 3060752"/>
              <a:gd name="connsiteX1" fmla="*/ 4279954 w 8724954"/>
              <a:gd name="connsiteY1" fmla="*/ 245170 h 3060752"/>
              <a:gd name="connsiteX2" fmla="*/ 8724954 w 8724954"/>
              <a:gd name="connsiteY2" fmla="*/ 52 h 3060752"/>
              <a:gd name="connsiteX3" fmla="*/ 8455772 w 8724954"/>
              <a:gd name="connsiteY3" fmla="*/ 1421312 h 3060752"/>
              <a:gd name="connsiteX4" fmla="*/ 8724954 w 8724954"/>
              <a:gd name="connsiteY4" fmla="*/ 3060752 h 3060752"/>
              <a:gd name="connsiteX5" fmla="*/ 4379073 w 8724954"/>
              <a:gd name="connsiteY5" fmla="*/ 2774035 h 3060752"/>
              <a:gd name="connsiteX6" fmla="*/ 54 w 8724954"/>
              <a:gd name="connsiteY6" fmla="*/ 3060752 h 3060752"/>
              <a:gd name="connsiteX7" fmla="*/ 340472 w 8724954"/>
              <a:gd name="connsiteY7" fmla="*/ 1345112 h 3060752"/>
              <a:gd name="connsiteX8" fmla="*/ 54 w 8724954"/>
              <a:gd name="connsiteY8" fmla="*/ 52 h 3060752"/>
              <a:gd name="connsiteX0" fmla="*/ 54 w 8724954"/>
              <a:gd name="connsiteY0" fmla="*/ 52 h 3060752"/>
              <a:gd name="connsiteX1" fmla="*/ 4279954 w 8724954"/>
              <a:gd name="connsiteY1" fmla="*/ 245170 h 3060752"/>
              <a:gd name="connsiteX2" fmla="*/ 8724954 w 8724954"/>
              <a:gd name="connsiteY2" fmla="*/ 52 h 3060752"/>
              <a:gd name="connsiteX3" fmla="*/ 8308100 w 8724954"/>
              <a:gd name="connsiteY3" fmla="*/ 1431652 h 3060752"/>
              <a:gd name="connsiteX4" fmla="*/ 8724954 w 8724954"/>
              <a:gd name="connsiteY4" fmla="*/ 3060752 h 3060752"/>
              <a:gd name="connsiteX5" fmla="*/ 4379073 w 8724954"/>
              <a:gd name="connsiteY5" fmla="*/ 2774035 h 3060752"/>
              <a:gd name="connsiteX6" fmla="*/ 54 w 8724954"/>
              <a:gd name="connsiteY6" fmla="*/ 3060752 h 3060752"/>
              <a:gd name="connsiteX7" fmla="*/ 340472 w 8724954"/>
              <a:gd name="connsiteY7" fmla="*/ 1345112 h 3060752"/>
              <a:gd name="connsiteX8" fmla="*/ 54 w 8724954"/>
              <a:gd name="connsiteY8" fmla="*/ 52 h 3060752"/>
              <a:gd name="connsiteX0" fmla="*/ 71 w 8724971"/>
              <a:gd name="connsiteY0" fmla="*/ 52 h 3060752"/>
              <a:gd name="connsiteX1" fmla="*/ 4279971 w 8724971"/>
              <a:gd name="connsiteY1" fmla="*/ 245170 h 3060752"/>
              <a:gd name="connsiteX2" fmla="*/ 8724971 w 8724971"/>
              <a:gd name="connsiteY2" fmla="*/ 52 h 3060752"/>
              <a:gd name="connsiteX3" fmla="*/ 8308117 w 8724971"/>
              <a:gd name="connsiteY3" fmla="*/ 1431652 h 3060752"/>
              <a:gd name="connsiteX4" fmla="*/ 8724971 w 8724971"/>
              <a:gd name="connsiteY4" fmla="*/ 3060752 h 3060752"/>
              <a:gd name="connsiteX5" fmla="*/ 4379090 w 8724971"/>
              <a:gd name="connsiteY5" fmla="*/ 2774035 h 3060752"/>
              <a:gd name="connsiteX6" fmla="*/ 71 w 8724971"/>
              <a:gd name="connsiteY6" fmla="*/ 3060752 h 3060752"/>
              <a:gd name="connsiteX7" fmla="*/ 254347 w 8724971"/>
              <a:gd name="connsiteY7" fmla="*/ 1345112 h 3060752"/>
              <a:gd name="connsiteX8" fmla="*/ 71 w 8724971"/>
              <a:gd name="connsiteY8" fmla="*/ 52 h 3060752"/>
              <a:gd name="connsiteX0" fmla="*/ 71 w 8724971"/>
              <a:gd name="connsiteY0" fmla="*/ 52 h 3060752"/>
              <a:gd name="connsiteX1" fmla="*/ 4279971 w 8724971"/>
              <a:gd name="connsiteY1" fmla="*/ 245170 h 3060752"/>
              <a:gd name="connsiteX2" fmla="*/ 8724971 w 8724971"/>
              <a:gd name="connsiteY2" fmla="*/ 52 h 3060752"/>
              <a:gd name="connsiteX3" fmla="*/ 8480401 w 8724971"/>
              <a:gd name="connsiteY3" fmla="*/ 1400631 h 3060752"/>
              <a:gd name="connsiteX4" fmla="*/ 8724971 w 8724971"/>
              <a:gd name="connsiteY4" fmla="*/ 3060752 h 3060752"/>
              <a:gd name="connsiteX5" fmla="*/ 4379090 w 8724971"/>
              <a:gd name="connsiteY5" fmla="*/ 2774035 h 3060752"/>
              <a:gd name="connsiteX6" fmla="*/ 71 w 8724971"/>
              <a:gd name="connsiteY6" fmla="*/ 3060752 h 3060752"/>
              <a:gd name="connsiteX7" fmla="*/ 254347 w 8724971"/>
              <a:gd name="connsiteY7" fmla="*/ 1345112 h 3060752"/>
              <a:gd name="connsiteX8" fmla="*/ 71 w 8724971"/>
              <a:gd name="connsiteY8" fmla="*/ 52 h 3060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71" h="3060752">
                <a:moveTo>
                  <a:pt x="71" y="52"/>
                </a:moveTo>
                <a:cubicBezTo>
                  <a:pt x="1435171" y="-4181"/>
                  <a:pt x="2844871" y="249403"/>
                  <a:pt x="4279971" y="245170"/>
                </a:cubicBezTo>
                <a:lnTo>
                  <a:pt x="8724971" y="52"/>
                </a:lnTo>
                <a:cubicBezTo>
                  <a:pt x="8724144" y="444172"/>
                  <a:pt x="8481228" y="956511"/>
                  <a:pt x="8480401" y="1400631"/>
                </a:cubicBezTo>
                <a:lnTo>
                  <a:pt x="8724971" y="3060752"/>
                </a:lnTo>
                <a:cubicBezTo>
                  <a:pt x="7280577" y="3056139"/>
                  <a:pt x="5823484" y="2778648"/>
                  <a:pt x="4379090" y="2774035"/>
                </a:cubicBezTo>
                <a:lnTo>
                  <a:pt x="71" y="3060752"/>
                </a:lnTo>
                <a:cubicBezTo>
                  <a:pt x="-4990" y="2488872"/>
                  <a:pt x="259408" y="1916992"/>
                  <a:pt x="254347" y="1345112"/>
                </a:cubicBezTo>
                <a:lnTo>
                  <a:pt x="71" y="52"/>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6" name="Rectangle 5"/>
          <p:cNvSpPr/>
          <p:nvPr/>
        </p:nvSpPr>
        <p:spPr>
          <a:xfrm>
            <a:off x="373487" y="2559580"/>
            <a:ext cx="11526592" cy="3467733"/>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endParaRPr lang="en-US" dirty="0">
              <a:solidFill>
                <a:schemeClr val="tx1"/>
              </a:solidFill>
              <a:latin typeface="Consolas" charset="0"/>
              <a:ea typeface="Consolas" charset="0"/>
              <a:cs typeface="Consolas" charset="0"/>
            </a:endParaRPr>
          </a:p>
          <a:p>
            <a:r>
              <a:rPr lang="en-US" dirty="0" err="1">
                <a:solidFill>
                  <a:schemeClr val="tx1"/>
                </a:solidFill>
                <a:latin typeface="Consolas" charset="0"/>
                <a:ea typeface="Consolas" charset="0"/>
                <a:cs typeface="Consolas" charset="0"/>
              </a:rPr>
              <a:t>scala</a:t>
            </a:r>
            <a:r>
              <a:rPr lang="en-US" dirty="0">
                <a:solidFill>
                  <a:schemeClr val="tx1"/>
                </a:solidFill>
                <a:latin typeface="Consolas" charset="0"/>
                <a:ea typeface="Consolas" charset="0"/>
                <a:cs typeface="Consolas" charset="0"/>
              </a:rPr>
              <a:t>&gt;</a:t>
            </a:r>
            <a:r>
              <a:rPr lang="en-US" dirty="0">
                <a:solidFill>
                  <a:srgbClr val="0070C0"/>
                </a:solidFill>
                <a:latin typeface="Consolas" charset="0"/>
                <a:ea typeface="Consolas" charset="0"/>
                <a:cs typeface="Consolas" charset="0"/>
              </a:rPr>
              <a:t> </a:t>
            </a:r>
            <a:r>
              <a:rPr lang="en-US" b="1" dirty="0" err="1">
                <a:solidFill>
                  <a:schemeClr val="tx1"/>
                </a:solidFill>
                <a:latin typeface="Consolas" charset="0"/>
                <a:ea typeface="Consolas" charset="0"/>
                <a:cs typeface="Consolas" charset="0"/>
              </a:rPr>
              <a:t>df.select</a:t>
            </a:r>
            <a:r>
              <a:rPr lang="en-US" b="1" dirty="0">
                <a:solidFill>
                  <a:schemeClr val="tx1"/>
                </a:solidFill>
                <a:latin typeface="Consolas" charset="0"/>
                <a:ea typeface="Consolas" charset="0"/>
                <a:cs typeface="Consolas" charset="0"/>
              </a:rPr>
              <a:t>($</a:t>
            </a:r>
            <a:r>
              <a:rPr lang="en-US" b="1" dirty="0">
                <a:solidFill>
                  <a:srgbClr val="0070C0"/>
                </a:solidFill>
                <a:latin typeface="Consolas" charset="0"/>
                <a:ea typeface="Consolas" charset="0"/>
                <a:cs typeface="Consolas" charset="0"/>
              </a:rPr>
              <a:t>"</a:t>
            </a:r>
            <a:r>
              <a:rPr lang="en-US" b="1" dirty="0" err="1">
                <a:solidFill>
                  <a:srgbClr val="0070C0"/>
                </a:solidFill>
                <a:latin typeface="Consolas" charset="0"/>
                <a:ea typeface="Consolas" charset="0"/>
                <a:cs typeface="Consolas" charset="0"/>
              </a:rPr>
              <a:t>firstName</a:t>
            </a:r>
            <a:r>
              <a:rPr lang="en-US" b="1" dirty="0">
                <a:solidFill>
                  <a:srgbClr val="0070C0"/>
                </a:solidFill>
                <a:latin typeface="Consolas" charset="0"/>
                <a:ea typeface="Consolas" charset="0"/>
                <a:cs typeface="Consolas" charset="0"/>
              </a:rPr>
              <a:t>"</a:t>
            </a:r>
            <a:r>
              <a:rPr lang="en-US" b="1" dirty="0">
                <a:solidFill>
                  <a:schemeClr val="tx1"/>
                </a:solidFill>
                <a:latin typeface="Consolas" charset="0"/>
                <a:ea typeface="Consolas" charset="0"/>
                <a:cs typeface="Consolas" charset="0"/>
              </a:rPr>
              <a:t>, $</a:t>
            </a:r>
            <a:r>
              <a:rPr lang="en-US" b="1" dirty="0">
                <a:solidFill>
                  <a:srgbClr val="0070C0"/>
                </a:solidFill>
                <a:latin typeface="Consolas" charset="0"/>
                <a:ea typeface="Consolas" charset="0"/>
                <a:cs typeface="Consolas" charset="0"/>
              </a:rPr>
              <a:t>"age"</a:t>
            </a:r>
            <a:r>
              <a:rPr lang="en-US" b="1" dirty="0">
                <a:solidFill>
                  <a:schemeClr val="tx1"/>
                </a:solidFill>
                <a:latin typeface="Consolas" charset="0"/>
                <a:ea typeface="Consolas" charset="0"/>
                <a:cs typeface="Consolas" charset="0"/>
              </a:rPr>
              <a:t>, ($</a:t>
            </a:r>
            <a:r>
              <a:rPr lang="en-US" b="1" dirty="0">
                <a:solidFill>
                  <a:srgbClr val="0070C0"/>
                </a:solidFill>
                <a:latin typeface="Consolas" charset="0"/>
                <a:ea typeface="Consolas" charset="0"/>
                <a:cs typeface="Consolas" charset="0"/>
              </a:rPr>
              <a:t>"age"</a:t>
            </a:r>
            <a:r>
              <a:rPr lang="en-US" b="1" dirty="0">
                <a:solidFill>
                  <a:schemeClr val="tx1"/>
                </a:solidFill>
                <a:latin typeface="Consolas" charset="0"/>
                <a:ea typeface="Consolas" charset="0"/>
                <a:cs typeface="Consolas" charset="0"/>
              </a:rPr>
              <a:t> &lt; 30).as(</a:t>
            </a:r>
            <a:r>
              <a:rPr lang="en-US" b="1" dirty="0">
                <a:solidFill>
                  <a:srgbClr val="0070C0"/>
                </a:solidFill>
                <a:latin typeface="Consolas" charset="0"/>
                <a:ea typeface="Consolas" charset="0"/>
                <a:cs typeface="Consolas" charset="0"/>
              </a:rPr>
              <a:t>"young</a:t>
            </a:r>
            <a:r>
              <a:rPr lang="en-US" b="1" dirty="0" smtClean="0">
                <a:solidFill>
                  <a:srgbClr val="0070C0"/>
                </a:solidFill>
                <a:latin typeface="Consolas" charset="0"/>
                <a:ea typeface="Consolas" charset="0"/>
                <a:cs typeface="Consolas" charset="0"/>
              </a:rPr>
              <a:t>"</a:t>
            </a:r>
            <a:r>
              <a:rPr lang="en-US" b="1" dirty="0" smtClean="0">
                <a:solidFill>
                  <a:schemeClr val="tx1"/>
                </a:solidFill>
                <a:latin typeface="Consolas" charset="0"/>
                <a:ea typeface="Consolas" charset="0"/>
                <a:cs typeface="Consolas" charset="0"/>
              </a:rPr>
              <a:t>)).show</a:t>
            </a:r>
            <a:r>
              <a:rPr lang="en-US" b="1" dirty="0">
                <a:solidFill>
                  <a:schemeClr val="tx1"/>
                </a:solidFill>
                <a:latin typeface="Consolas" charset="0"/>
                <a:ea typeface="Consolas" charset="0"/>
                <a:cs typeface="Consolas" charset="0"/>
              </a:rPr>
              <a:t>()</a:t>
            </a:r>
          </a:p>
          <a:p>
            <a:r>
              <a:rPr lang="en-US" dirty="0" smtClean="0">
                <a:solidFill>
                  <a:schemeClr val="tx1"/>
                </a:solidFill>
                <a:latin typeface="Consolas" charset="0"/>
                <a:ea typeface="Consolas" charset="0"/>
                <a:cs typeface="Consolas" charset="0"/>
              </a:rPr>
              <a:t>+---------+---+-----+</a:t>
            </a:r>
            <a:endParaRPr lang="en-US" dirty="0">
              <a:solidFill>
                <a:schemeClr val="tx1"/>
              </a:solidFill>
              <a:latin typeface="Consolas" charset="0"/>
              <a:ea typeface="Consolas" charset="0"/>
              <a:cs typeface="Consolas" charset="0"/>
            </a:endParaRPr>
          </a:p>
          <a:p>
            <a:r>
              <a:rPr lang="en-US" dirty="0">
                <a:solidFill>
                  <a:schemeClr val="tx1"/>
                </a:solidFill>
                <a:latin typeface="Consolas" charset="0"/>
                <a:ea typeface="Consolas" charset="0"/>
                <a:cs typeface="Consolas" charset="0"/>
              </a:rPr>
              <a:t>|</a:t>
            </a:r>
            <a:r>
              <a:rPr lang="en-US" dirty="0" err="1" smtClean="0">
                <a:solidFill>
                  <a:schemeClr val="tx1"/>
                </a:solidFill>
                <a:latin typeface="Consolas" charset="0"/>
                <a:ea typeface="Consolas" charset="0"/>
                <a:cs typeface="Consolas" charset="0"/>
              </a:rPr>
              <a:t>firstName|age|young</a:t>
            </a:r>
            <a:r>
              <a:rPr lang="en-US" dirty="0">
                <a:solidFill>
                  <a:schemeClr val="tx1"/>
                </a:solidFill>
                <a:latin typeface="Consolas" charset="0"/>
                <a:ea typeface="Consolas" charset="0"/>
                <a:cs typeface="Consolas" charset="0"/>
              </a:rPr>
              <a:t>|</a:t>
            </a:r>
          </a:p>
          <a:p>
            <a:r>
              <a:rPr lang="en-US" dirty="0" smtClean="0">
                <a:solidFill>
                  <a:schemeClr val="tx1"/>
                </a:solidFill>
                <a:latin typeface="Consolas" charset="0"/>
                <a:ea typeface="Consolas" charset="0"/>
                <a:cs typeface="Consolas" charset="0"/>
              </a:rPr>
              <a:t>+---------+---+-----+</a:t>
            </a:r>
            <a:endParaRPr lang="en-US" dirty="0">
              <a:solidFill>
                <a:schemeClr val="tx1"/>
              </a:solidFill>
              <a:latin typeface="Consolas" charset="0"/>
              <a:ea typeface="Consolas" charset="0"/>
              <a:cs typeface="Consolas" charset="0"/>
            </a:endParaRPr>
          </a:p>
          <a:p>
            <a:r>
              <a:rPr lang="en-US" dirty="0">
                <a:solidFill>
                  <a:schemeClr val="tx1"/>
                </a:solidFill>
                <a:latin typeface="Consolas" charset="0"/>
                <a:ea typeface="Consolas" charset="0"/>
                <a:cs typeface="Consolas" charset="0"/>
              </a:rPr>
              <a:t>| </a:t>
            </a:r>
            <a:r>
              <a:rPr lang="en-US" dirty="0" smtClean="0">
                <a:solidFill>
                  <a:schemeClr val="tx1"/>
                </a:solidFill>
                <a:latin typeface="Consolas" charset="0"/>
                <a:ea typeface="Consolas" charset="0"/>
                <a:cs typeface="Consolas" charset="0"/>
              </a:rPr>
              <a:t>    </a:t>
            </a:r>
            <a:r>
              <a:rPr lang="en-US" dirty="0">
                <a:solidFill>
                  <a:schemeClr val="tx1"/>
                </a:solidFill>
                <a:latin typeface="Consolas" charset="0"/>
                <a:ea typeface="Consolas" charset="0"/>
                <a:cs typeface="Consolas" charset="0"/>
              </a:rPr>
              <a:t>Erin| 42|false|</a:t>
            </a:r>
          </a:p>
          <a:p>
            <a:r>
              <a:rPr lang="en-US" dirty="0">
                <a:solidFill>
                  <a:schemeClr val="tx1"/>
                </a:solidFill>
                <a:latin typeface="Consolas" charset="0"/>
                <a:ea typeface="Consolas" charset="0"/>
                <a:cs typeface="Consolas" charset="0"/>
              </a:rPr>
              <a:t>| </a:t>
            </a:r>
            <a:r>
              <a:rPr lang="en-US" dirty="0" smtClean="0">
                <a:solidFill>
                  <a:schemeClr val="tx1"/>
                </a:solidFill>
                <a:latin typeface="Consolas" charset="0"/>
                <a:ea typeface="Consolas" charset="0"/>
                <a:cs typeface="Consolas" charset="0"/>
              </a:rPr>
              <a:t>  </a:t>
            </a:r>
            <a:r>
              <a:rPr lang="en-US" dirty="0">
                <a:solidFill>
                  <a:schemeClr val="tx1"/>
                </a:solidFill>
                <a:latin typeface="Consolas" charset="0"/>
                <a:ea typeface="Consolas" charset="0"/>
                <a:cs typeface="Consolas" charset="0"/>
              </a:rPr>
              <a:t>Claire| 23| true|</a:t>
            </a:r>
          </a:p>
          <a:p>
            <a:r>
              <a:rPr lang="en-US" dirty="0">
                <a:solidFill>
                  <a:schemeClr val="tx1"/>
                </a:solidFill>
                <a:latin typeface="Consolas" charset="0"/>
                <a:ea typeface="Consolas" charset="0"/>
                <a:cs typeface="Consolas" charset="0"/>
              </a:rPr>
              <a:t>| </a:t>
            </a:r>
            <a:r>
              <a:rPr lang="en-US" dirty="0" smtClean="0">
                <a:solidFill>
                  <a:schemeClr val="tx1"/>
                </a:solidFill>
                <a:latin typeface="Consolas" charset="0"/>
                <a:ea typeface="Consolas" charset="0"/>
                <a:cs typeface="Consolas" charset="0"/>
              </a:rPr>
              <a:t>  </a:t>
            </a:r>
            <a:r>
              <a:rPr lang="en-US" dirty="0">
                <a:solidFill>
                  <a:schemeClr val="tx1"/>
                </a:solidFill>
                <a:latin typeface="Consolas" charset="0"/>
                <a:ea typeface="Consolas" charset="0"/>
                <a:cs typeface="Consolas" charset="0"/>
              </a:rPr>
              <a:t>Norman| 81|false|</a:t>
            </a:r>
          </a:p>
          <a:p>
            <a:r>
              <a:rPr lang="en-US" dirty="0">
                <a:solidFill>
                  <a:schemeClr val="tx1"/>
                </a:solidFill>
                <a:latin typeface="Consolas" charset="0"/>
                <a:ea typeface="Consolas" charset="0"/>
                <a:cs typeface="Consolas" charset="0"/>
              </a:rPr>
              <a:t>| </a:t>
            </a:r>
            <a:r>
              <a:rPr lang="en-US" dirty="0" smtClean="0">
                <a:solidFill>
                  <a:schemeClr val="tx1"/>
                </a:solidFill>
                <a:latin typeface="Consolas" charset="0"/>
                <a:ea typeface="Consolas" charset="0"/>
                <a:cs typeface="Consolas" charset="0"/>
              </a:rPr>
              <a:t>  </a:t>
            </a:r>
            <a:r>
              <a:rPr lang="en-US" dirty="0">
                <a:solidFill>
                  <a:schemeClr val="tx1"/>
                </a:solidFill>
                <a:latin typeface="Consolas" charset="0"/>
                <a:ea typeface="Consolas" charset="0"/>
                <a:cs typeface="Consolas" charset="0"/>
              </a:rPr>
              <a:t>Miguel| 64|false|</a:t>
            </a:r>
          </a:p>
          <a:p>
            <a:r>
              <a:rPr lang="en-US" dirty="0">
                <a:solidFill>
                  <a:schemeClr val="tx1"/>
                </a:solidFill>
                <a:latin typeface="Consolas" charset="0"/>
                <a:ea typeface="Consolas" charset="0"/>
                <a:cs typeface="Consolas" charset="0"/>
              </a:rPr>
              <a:t>| </a:t>
            </a:r>
            <a:r>
              <a:rPr lang="en-US" dirty="0" err="1" smtClean="0">
                <a:solidFill>
                  <a:schemeClr val="tx1"/>
                </a:solidFill>
                <a:latin typeface="Consolas" charset="0"/>
                <a:ea typeface="Consolas" charset="0"/>
                <a:cs typeface="Consolas" charset="0"/>
              </a:rPr>
              <a:t>Rosalita</a:t>
            </a:r>
            <a:r>
              <a:rPr lang="en-US" dirty="0">
                <a:solidFill>
                  <a:schemeClr val="tx1"/>
                </a:solidFill>
                <a:latin typeface="Consolas" charset="0"/>
                <a:ea typeface="Consolas" charset="0"/>
                <a:cs typeface="Consolas" charset="0"/>
              </a:rPr>
              <a:t>| 14| true|</a:t>
            </a:r>
          </a:p>
          <a:p>
            <a:r>
              <a:rPr lang="en-US" dirty="0" smtClean="0">
                <a:solidFill>
                  <a:schemeClr val="tx1"/>
                </a:solidFill>
                <a:latin typeface="Consolas" charset="0"/>
                <a:ea typeface="Consolas" charset="0"/>
                <a:cs typeface="Consolas" charset="0"/>
              </a:rPr>
              <a:t>+---------+---+-----+</a:t>
            </a:r>
            <a:endParaRPr lang="en-US" dirty="0">
              <a:solidFill>
                <a:schemeClr val="tx1"/>
              </a:solidFill>
              <a:latin typeface="Consolas" charset="0"/>
              <a:ea typeface="Consolas" charset="0"/>
              <a:cs typeface="Consolas" charset="0"/>
            </a:endParaRPr>
          </a:p>
          <a:p>
            <a:endParaRPr lang="en-US" b="1" dirty="0">
              <a:solidFill>
                <a:schemeClr val="tx1"/>
              </a:solidFill>
              <a:latin typeface="Consolas" charset="0"/>
              <a:ea typeface="Consolas" charset="0"/>
              <a:cs typeface="Consolas"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490417" y="2623973"/>
            <a:ext cx="315382" cy="464575"/>
          </a:xfrm>
          <a:prstGeom prst="rect">
            <a:avLst/>
          </a:prstGeom>
        </p:spPr>
      </p:pic>
      <p:sp>
        <p:nvSpPr>
          <p:cNvPr id="9" name="Content Placeholder 2"/>
          <p:cNvSpPr>
            <a:spLocks noGrp="1"/>
          </p:cNvSpPr>
          <p:nvPr>
            <p:ph idx="1"/>
          </p:nvPr>
        </p:nvSpPr>
        <p:spPr>
          <a:xfrm>
            <a:off x="373487" y="1253403"/>
            <a:ext cx="11526592" cy="936005"/>
          </a:xfrm>
        </p:spPr>
        <p:txBody>
          <a:bodyPr>
            <a:noAutofit/>
          </a:bodyPr>
          <a:lstStyle/>
          <a:p>
            <a:r>
              <a:rPr lang="en-US" sz="2700" dirty="0">
                <a:solidFill>
                  <a:srgbClr val="0070C0"/>
                </a:solidFill>
                <a:latin typeface="Consolas" charset="0"/>
                <a:ea typeface="Consolas" charset="0"/>
                <a:cs typeface="Consolas" charset="0"/>
              </a:rPr>
              <a:t>as()</a:t>
            </a:r>
            <a:r>
              <a:rPr lang="en-US" sz="2700" dirty="0">
                <a:solidFill>
                  <a:srgbClr val="0070C0"/>
                </a:solidFill>
                <a:latin typeface="Source Sans Pro Light" charset="0"/>
                <a:ea typeface="Source Sans Pro Light" charset="0"/>
                <a:cs typeface="Source Sans Pro Light" charset="0"/>
              </a:rPr>
              <a:t> </a:t>
            </a:r>
            <a:r>
              <a:rPr lang="en-US" sz="2700" dirty="0">
                <a:solidFill>
                  <a:schemeClr val="tx1"/>
                </a:solidFill>
                <a:latin typeface="Source Sans Pro Light" charset="0"/>
                <a:ea typeface="Source Sans Pro Light" charset="0"/>
                <a:cs typeface="Source Sans Pro Light" charset="0"/>
              </a:rPr>
              <a:t>or </a:t>
            </a:r>
            <a:r>
              <a:rPr lang="en-US" sz="2700" dirty="0">
                <a:solidFill>
                  <a:srgbClr val="0070C0"/>
                </a:solidFill>
                <a:latin typeface="Consolas" charset="0"/>
                <a:ea typeface="Consolas" charset="0"/>
                <a:cs typeface="Consolas" charset="0"/>
              </a:rPr>
              <a:t>alias()</a:t>
            </a:r>
            <a:r>
              <a:rPr lang="en-US" sz="2700" dirty="0">
                <a:solidFill>
                  <a:schemeClr val="tx1"/>
                </a:solidFill>
                <a:latin typeface="Source Sans Pro Light" charset="0"/>
                <a:ea typeface="Source Sans Pro Light" charset="0"/>
                <a:cs typeface="Source Sans Pro Light" charset="0"/>
              </a:rPr>
              <a:t> </a:t>
            </a:r>
            <a:r>
              <a:rPr lang="en-US" sz="2700" dirty="0"/>
              <a:t>allows you to rename a column. </a:t>
            </a:r>
          </a:p>
          <a:p>
            <a:r>
              <a:rPr lang="en-US" sz="2700" dirty="0"/>
              <a:t>It’s especially useful with generated columns.</a:t>
            </a:r>
          </a:p>
          <a:p>
            <a:endParaRPr lang="en-US" sz="2700" dirty="0"/>
          </a:p>
        </p:txBody>
      </p:sp>
    </p:spTree>
    <p:extLst>
      <p:ext uri="{BB962C8B-B14F-4D97-AF65-F5344CB8AC3E}">
        <p14:creationId xmlns:p14="http://schemas.microsoft.com/office/powerpoint/2010/main" val="2121030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822"/>
            <a:ext cx="8351923" cy="909919"/>
          </a:xfrm>
        </p:spPr>
        <p:txBody>
          <a:bodyPr>
            <a:normAutofit fontScale="90000"/>
          </a:bodyPr>
          <a:lstStyle/>
          <a:p>
            <a:r>
              <a:rPr lang="en-US" dirty="0" smtClean="0"/>
              <a:t>as() or alias()</a:t>
            </a:r>
            <a:endParaRPr lang="en-US" dirty="0"/>
          </a:p>
        </p:txBody>
      </p:sp>
      <p:sp>
        <p:nvSpPr>
          <p:cNvPr id="7" name="Rectangle 4"/>
          <p:cNvSpPr/>
          <p:nvPr/>
        </p:nvSpPr>
        <p:spPr>
          <a:xfrm>
            <a:off x="627584" y="2182694"/>
            <a:ext cx="10396579" cy="4134868"/>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 name="connsiteX0" fmla="*/ 54 w 8724954"/>
              <a:gd name="connsiteY0" fmla="*/ 54 h 3060754"/>
              <a:gd name="connsiteX1" fmla="*/ 4279955 w 8724954"/>
              <a:gd name="connsiteY1" fmla="*/ 236490 h 3060754"/>
              <a:gd name="connsiteX2" fmla="*/ 8724954 w 8724954"/>
              <a:gd name="connsiteY2" fmla="*/ 54 h 3060754"/>
              <a:gd name="connsiteX3" fmla="*/ 8455772 w 8724954"/>
              <a:gd name="connsiteY3" fmla="*/ 1421314 h 3060754"/>
              <a:gd name="connsiteX4" fmla="*/ 8724954 w 8724954"/>
              <a:gd name="connsiteY4" fmla="*/ 3060754 h 3060754"/>
              <a:gd name="connsiteX5" fmla="*/ 4379072 w 8724954"/>
              <a:gd name="connsiteY5" fmla="*/ 2691314 h 3060754"/>
              <a:gd name="connsiteX6" fmla="*/ 54 w 8724954"/>
              <a:gd name="connsiteY6" fmla="*/ 3060754 h 3060754"/>
              <a:gd name="connsiteX7" fmla="*/ 340472 w 8724954"/>
              <a:gd name="connsiteY7" fmla="*/ 1345114 h 3060754"/>
              <a:gd name="connsiteX8" fmla="*/ 54 w 8724954"/>
              <a:gd name="connsiteY8" fmla="*/ 54 h 3060754"/>
              <a:gd name="connsiteX0" fmla="*/ 54 w 8724954"/>
              <a:gd name="connsiteY0" fmla="*/ 54 h 3060754"/>
              <a:gd name="connsiteX1" fmla="*/ 4279955 w 8724954"/>
              <a:gd name="connsiteY1" fmla="*/ 236490 h 3060754"/>
              <a:gd name="connsiteX2" fmla="*/ 8724954 w 8724954"/>
              <a:gd name="connsiteY2" fmla="*/ 54 h 3060754"/>
              <a:gd name="connsiteX3" fmla="*/ 8455772 w 8724954"/>
              <a:gd name="connsiteY3" fmla="*/ 1421314 h 3060754"/>
              <a:gd name="connsiteX4" fmla="*/ 8724954 w 8724954"/>
              <a:gd name="connsiteY4" fmla="*/ 3060754 h 3060754"/>
              <a:gd name="connsiteX5" fmla="*/ 4379072 w 8724954"/>
              <a:gd name="connsiteY5" fmla="*/ 2911344 h 3060754"/>
              <a:gd name="connsiteX6" fmla="*/ 54 w 8724954"/>
              <a:gd name="connsiteY6" fmla="*/ 3060754 h 3060754"/>
              <a:gd name="connsiteX7" fmla="*/ 340472 w 8724954"/>
              <a:gd name="connsiteY7" fmla="*/ 1345114 h 3060754"/>
              <a:gd name="connsiteX8" fmla="*/ 54 w 8724954"/>
              <a:gd name="connsiteY8" fmla="*/ 54 h 3060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54">
                <a:moveTo>
                  <a:pt x="54" y="54"/>
                </a:moveTo>
                <a:cubicBezTo>
                  <a:pt x="1435154" y="-4179"/>
                  <a:pt x="2844855" y="240723"/>
                  <a:pt x="4279955" y="236490"/>
                </a:cubicBezTo>
                <a:lnTo>
                  <a:pt x="8724954" y="54"/>
                </a:lnTo>
                <a:cubicBezTo>
                  <a:pt x="8724127" y="444174"/>
                  <a:pt x="8456599" y="977194"/>
                  <a:pt x="8455772" y="1421314"/>
                </a:cubicBezTo>
                <a:lnTo>
                  <a:pt x="8724954" y="3060754"/>
                </a:lnTo>
                <a:cubicBezTo>
                  <a:pt x="7280560" y="3056141"/>
                  <a:pt x="5823466" y="2915957"/>
                  <a:pt x="4379072" y="2911344"/>
                </a:cubicBezTo>
                <a:lnTo>
                  <a:pt x="54" y="3060754"/>
                </a:lnTo>
                <a:cubicBezTo>
                  <a:pt x="-5007" y="2488874"/>
                  <a:pt x="345533" y="1916994"/>
                  <a:pt x="340472" y="1345114"/>
                </a:cubicBezTo>
                <a:lnTo>
                  <a:pt x="54" y="54"/>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6" name="Rectangle 5"/>
          <p:cNvSpPr/>
          <p:nvPr/>
        </p:nvSpPr>
        <p:spPr>
          <a:xfrm>
            <a:off x="940349" y="2010432"/>
            <a:ext cx="9721641" cy="4147416"/>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sz="2100" dirty="0">
                <a:solidFill>
                  <a:srgbClr val="0070C0"/>
                </a:solidFill>
                <a:latin typeface="Consolas" charset="0"/>
                <a:ea typeface="Consolas" charset="0"/>
                <a:cs typeface="Consolas" charset="0"/>
              </a:rPr>
              <a:t>In [7]: </a:t>
            </a:r>
            <a:r>
              <a:rPr lang="en-US" sz="2100" b="1" dirty="0" err="1">
                <a:solidFill>
                  <a:schemeClr val="tx1"/>
                </a:solidFill>
                <a:latin typeface="Consolas" charset="0"/>
                <a:ea typeface="Consolas" charset="0"/>
                <a:cs typeface="Consolas" charset="0"/>
              </a:rPr>
              <a:t>df.select</a:t>
            </a:r>
            <a:r>
              <a:rPr lang="en-US" sz="2100" b="1" dirty="0">
                <a:solidFill>
                  <a:schemeClr val="tx1"/>
                </a:solidFill>
                <a:latin typeface="Consolas" charset="0"/>
                <a:ea typeface="Consolas" charset="0"/>
                <a:cs typeface="Consolas" charset="0"/>
              </a:rPr>
              <a:t>(</a:t>
            </a:r>
            <a:r>
              <a:rPr lang="en-US" sz="2100" b="1" dirty="0" err="1">
                <a:solidFill>
                  <a:schemeClr val="tx1"/>
                </a:solidFill>
                <a:latin typeface="Consolas" charset="0"/>
                <a:ea typeface="Consolas" charset="0"/>
                <a:cs typeface="Consolas" charset="0"/>
              </a:rPr>
              <a:t>df</a:t>
            </a:r>
            <a:r>
              <a:rPr lang="en-US" sz="2100" b="1" dirty="0">
                <a:solidFill>
                  <a:schemeClr val="tx1"/>
                </a:solidFill>
                <a:latin typeface="Consolas" charset="0"/>
                <a:ea typeface="Consolas" charset="0"/>
                <a:cs typeface="Consolas" charset="0"/>
              </a:rPr>
              <a:t>[</a:t>
            </a:r>
            <a:r>
              <a:rPr lang="en-US" sz="2100" b="1" dirty="0">
                <a:solidFill>
                  <a:srgbClr val="0070C0"/>
                </a:solidFill>
                <a:latin typeface="Consolas" charset="0"/>
                <a:ea typeface="Consolas" charset="0"/>
                <a:cs typeface="Consolas" charset="0"/>
              </a:rPr>
              <a:t>'</a:t>
            </a:r>
            <a:r>
              <a:rPr lang="en-US" sz="2100" b="1" dirty="0" err="1">
                <a:solidFill>
                  <a:srgbClr val="0070C0"/>
                </a:solidFill>
                <a:latin typeface="Consolas" charset="0"/>
                <a:ea typeface="Consolas" charset="0"/>
                <a:cs typeface="Consolas" charset="0"/>
              </a:rPr>
              <a:t>first_name</a:t>
            </a:r>
            <a:r>
              <a:rPr lang="en-US" sz="2100" b="1" dirty="0" smtClean="0">
                <a:solidFill>
                  <a:srgbClr val="0070C0"/>
                </a:solidFill>
                <a:latin typeface="Consolas" charset="0"/>
                <a:ea typeface="Consolas" charset="0"/>
                <a:cs typeface="Consolas" charset="0"/>
              </a:rPr>
              <a:t>'</a:t>
            </a:r>
            <a:r>
              <a:rPr lang="en-US" sz="2100" b="1" dirty="0" smtClean="0">
                <a:solidFill>
                  <a:schemeClr val="tx1"/>
                </a:solidFill>
                <a:latin typeface="Consolas" charset="0"/>
                <a:ea typeface="Consolas" charset="0"/>
                <a:cs typeface="Consolas" charset="0"/>
              </a:rPr>
              <a:t>],</a:t>
            </a:r>
            <a:endParaRPr lang="en-US" sz="2100" b="1" dirty="0">
              <a:solidFill>
                <a:schemeClr val="tx1"/>
              </a:solidFill>
              <a:latin typeface="Consolas" charset="0"/>
              <a:ea typeface="Consolas" charset="0"/>
              <a:cs typeface="Consolas" charset="0"/>
            </a:endParaRPr>
          </a:p>
          <a:p>
            <a:r>
              <a:rPr lang="en-US" sz="2100" b="1" dirty="0">
                <a:solidFill>
                  <a:schemeClr val="tx1"/>
                </a:solidFill>
                <a:latin typeface="Consolas" charset="0"/>
                <a:ea typeface="Consolas" charset="0"/>
                <a:cs typeface="Consolas" charset="0"/>
              </a:rPr>
              <a:t>                  </a:t>
            </a:r>
            <a:r>
              <a:rPr lang="en-US" sz="2100" b="1" dirty="0" err="1">
                <a:solidFill>
                  <a:schemeClr val="tx1"/>
                </a:solidFill>
                <a:latin typeface="Consolas" charset="0"/>
                <a:ea typeface="Consolas" charset="0"/>
                <a:cs typeface="Consolas" charset="0"/>
              </a:rPr>
              <a:t>df</a:t>
            </a:r>
            <a:r>
              <a:rPr lang="en-US" sz="2100" b="1" dirty="0">
                <a:solidFill>
                  <a:schemeClr val="tx1"/>
                </a:solidFill>
                <a:latin typeface="Consolas" charset="0"/>
                <a:ea typeface="Consolas" charset="0"/>
                <a:cs typeface="Consolas" charset="0"/>
              </a:rPr>
              <a:t>[</a:t>
            </a:r>
            <a:r>
              <a:rPr lang="en-US" sz="2100" b="1" dirty="0">
                <a:solidFill>
                  <a:srgbClr val="0070C0"/>
                </a:solidFill>
                <a:latin typeface="Consolas" charset="0"/>
                <a:ea typeface="Consolas" charset="0"/>
                <a:cs typeface="Consolas" charset="0"/>
              </a:rPr>
              <a:t>'age</a:t>
            </a:r>
            <a:r>
              <a:rPr lang="en-US" sz="2100" b="1" dirty="0" smtClean="0">
                <a:solidFill>
                  <a:srgbClr val="0070C0"/>
                </a:solidFill>
                <a:latin typeface="Consolas" charset="0"/>
                <a:ea typeface="Consolas" charset="0"/>
                <a:cs typeface="Consolas" charset="0"/>
              </a:rPr>
              <a:t>'</a:t>
            </a:r>
            <a:r>
              <a:rPr lang="en-US" sz="2100" b="1" dirty="0" smtClean="0">
                <a:solidFill>
                  <a:schemeClr val="tx1"/>
                </a:solidFill>
                <a:latin typeface="Consolas" charset="0"/>
                <a:ea typeface="Consolas" charset="0"/>
                <a:cs typeface="Consolas" charset="0"/>
              </a:rPr>
              <a:t>],</a:t>
            </a:r>
            <a:endParaRPr lang="en-US" sz="2100" b="1" dirty="0">
              <a:solidFill>
                <a:schemeClr val="tx1"/>
              </a:solidFill>
              <a:latin typeface="Consolas" charset="0"/>
              <a:ea typeface="Consolas" charset="0"/>
              <a:cs typeface="Consolas" charset="0"/>
            </a:endParaRPr>
          </a:p>
          <a:p>
            <a:r>
              <a:rPr lang="en-US" sz="2100" b="1" dirty="0">
                <a:solidFill>
                  <a:schemeClr val="tx1"/>
                </a:solidFill>
                <a:latin typeface="Consolas" charset="0"/>
                <a:ea typeface="Consolas" charset="0"/>
                <a:cs typeface="Consolas" charset="0"/>
              </a:rPr>
              <a:t>                  (</a:t>
            </a:r>
            <a:r>
              <a:rPr lang="en-US" sz="2100" b="1" dirty="0" err="1">
                <a:solidFill>
                  <a:schemeClr val="tx1"/>
                </a:solidFill>
                <a:latin typeface="Consolas" charset="0"/>
                <a:ea typeface="Consolas" charset="0"/>
                <a:cs typeface="Consolas" charset="0"/>
              </a:rPr>
              <a:t>df</a:t>
            </a:r>
            <a:r>
              <a:rPr lang="en-US" sz="2100" b="1" dirty="0">
                <a:solidFill>
                  <a:schemeClr val="tx1"/>
                </a:solidFill>
                <a:latin typeface="Consolas" charset="0"/>
                <a:ea typeface="Consolas" charset="0"/>
                <a:cs typeface="Consolas" charset="0"/>
              </a:rPr>
              <a:t>[</a:t>
            </a:r>
            <a:r>
              <a:rPr lang="en-US" sz="2100" b="1" dirty="0">
                <a:solidFill>
                  <a:srgbClr val="0070C0"/>
                </a:solidFill>
                <a:latin typeface="Consolas" charset="0"/>
                <a:ea typeface="Consolas" charset="0"/>
                <a:cs typeface="Consolas" charset="0"/>
              </a:rPr>
              <a:t>'age'</a:t>
            </a:r>
            <a:r>
              <a:rPr lang="en-US" sz="2100" b="1" dirty="0">
                <a:solidFill>
                  <a:schemeClr val="tx1"/>
                </a:solidFill>
                <a:latin typeface="Consolas" charset="0"/>
                <a:ea typeface="Consolas" charset="0"/>
                <a:cs typeface="Consolas" charset="0"/>
              </a:rPr>
              <a:t>] &lt; 30).alias(</a:t>
            </a:r>
            <a:r>
              <a:rPr lang="en-US" sz="2100" b="1" dirty="0">
                <a:solidFill>
                  <a:srgbClr val="0070C0"/>
                </a:solidFill>
                <a:latin typeface="Consolas" charset="0"/>
                <a:ea typeface="Consolas" charset="0"/>
                <a:cs typeface="Consolas" charset="0"/>
              </a:rPr>
              <a:t>'young'</a:t>
            </a:r>
            <a:r>
              <a:rPr lang="en-US" sz="2100" b="1" dirty="0">
                <a:solidFill>
                  <a:schemeClr val="tx1"/>
                </a:solidFill>
                <a:latin typeface="Consolas" charset="0"/>
                <a:ea typeface="Consolas" charset="0"/>
                <a:cs typeface="Consolas" charset="0"/>
              </a:rPr>
              <a:t>)).show(5)</a:t>
            </a:r>
          </a:p>
          <a:p>
            <a:r>
              <a:rPr lang="en-US" sz="2100" dirty="0">
                <a:solidFill>
                  <a:schemeClr val="tx1"/>
                </a:solidFill>
                <a:latin typeface="Consolas" charset="0"/>
                <a:ea typeface="Consolas" charset="0"/>
                <a:cs typeface="Consolas" charset="0"/>
              </a:rPr>
              <a:t>+----------+---+-----+</a:t>
            </a:r>
          </a:p>
          <a:p>
            <a:r>
              <a:rPr lang="en-US" sz="2100" dirty="0">
                <a:solidFill>
                  <a:schemeClr val="tx1"/>
                </a:solidFill>
                <a:latin typeface="Consolas" charset="0"/>
                <a:ea typeface="Consolas" charset="0"/>
                <a:cs typeface="Consolas" charset="0"/>
              </a:rPr>
              <a:t>|</a:t>
            </a:r>
            <a:r>
              <a:rPr lang="en-US" sz="2100" dirty="0" err="1">
                <a:solidFill>
                  <a:schemeClr val="tx1"/>
                </a:solidFill>
                <a:latin typeface="Consolas" charset="0"/>
                <a:ea typeface="Consolas" charset="0"/>
                <a:cs typeface="Consolas" charset="0"/>
              </a:rPr>
              <a:t>first_name|age|young</a:t>
            </a:r>
            <a:r>
              <a:rPr lang="en-US" sz="2100" dirty="0">
                <a:solidFill>
                  <a:schemeClr val="tx1"/>
                </a:solidFill>
                <a:latin typeface="Consolas" charset="0"/>
                <a:ea typeface="Consolas" charset="0"/>
                <a:cs typeface="Consolas" charset="0"/>
              </a:rPr>
              <a:t>|</a:t>
            </a:r>
          </a:p>
          <a:p>
            <a:r>
              <a:rPr lang="en-US" sz="2100" dirty="0">
                <a:solidFill>
                  <a:schemeClr val="tx1"/>
                </a:solidFill>
                <a:latin typeface="Consolas" charset="0"/>
                <a:ea typeface="Consolas" charset="0"/>
                <a:cs typeface="Consolas" charset="0"/>
              </a:rPr>
              <a:t>+----------+---+-----+</a:t>
            </a:r>
          </a:p>
          <a:p>
            <a:r>
              <a:rPr lang="en-US" sz="2100" dirty="0">
                <a:solidFill>
                  <a:schemeClr val="tx1"/>
                </a:solidFill>
                <a:latin typeface="Consolas" charset="0"/>
                <a:ea typeface="Consolas" charset="0"/>
                <a:cs typeface="Consolas" charset="0"/>
              </a:rPr>
              <a:t>|      Erin| 42|false|</a:t>
            </a:r>
          </a:p>
          <a:p>
            <a:r>
              <a:rPr lang="en-US" sz="2100" dirty="0">
                <a:solidFill>
                  <a:schemeClr val="tx1"/>
                </a:solidFill>
                <a:latin typeface="Consolas" charset="0"/>
                <a:ea typeface="Consolas" charset="0"/>
                <a:cs typeface="Consolas" charset="0"/>
              </a:rPr>
              <a:t>|    Claire| 23| true|</a:t>
            </a:r>
          </a:p>
          <a:p>
            <a:r>
              <a:rPr lang="en-US" sz="2100" dirty="0">
                <a:solidFill>
                  <a:schemeClr val="tx1"/>
                </a:solidFill>
                <a:latin typeface="Consolas" charset="0"/>
                <a:ea typeface="Consolas" charset="0"/>
                <a:cs typeface="Consolas" charset="0"/>
              </a:rPr>
              <a:t>|    Norman| 81|false|</a:t>
            </a:r>
          </a:p>
          <a:p>
            <a:r>
              <a:rPr lang="en-US" sz="2100" dirty="0">
                <a:solidFill>
                  <a:schemeClr val="tx1"/>
                </a:solidFill>
                <a:latin typeface="Consolas" charset="0"/>
                <a:ea typeface="Consolas" charset="0"/>
                <a:cs typeface="Consolas" charset="0"/>
              </a:rPr>
              <a:t>|    Miguel| 64|false|</a:t>
            </a:r>
          </a:p>
          <a:p>
            <a:r>
              <a:rPr lang="en-US" sz="2100" dirty="0">
                <a:solidFill>
                  <a:schemeClr val="tx1"/>
                </a:solidFill>
                <a:latin typeface="Consolas" charset="0"/>
                <a:ea typeface="Consolas" charset="0"/>
                <a:cs typeface="Consolas" charset="0"/>
              </a:rPr>
              <a:t>|  </a:t>
            </a:r>
            <a:r>
              <a:rPr lang="en-US" sz="2100" dirty="0" err="1">
                <a:solidFill>
                  <a:schemeClr val="tx1"/>
                </a:solidFill>
                <a:latin typeface="Consolas" charset="0"/>
                <a:ea typeface="Consolas" charset="0"/>
                <a:cs typeface="Consolas" charset="0"/>
              </a:rPr>
              <a:t>Rosalita</a:t>
            </a:r>
            <a:r>
              <a:rPr lang="en-US" sz="2100" dirty="0">
                <a:solidFill>
                  <a:schemeClr val="tx1"/>
                </a:solidFill>
                <a:latin typeface="Consolas" charset="0"/>
                <a:ea typeface="Consolas" charset="0"/>
                <a:cs typeface="Consolas" charset="0"/>
              </a:rPr>
              <a:t>| 14| true|</a:t>
            </a:r>
          </a:p>
          <a:p>
            <a:r>
              <a:rPr lang="en-US" sz="2100" dirty="0">
                <a:solidFill>
                  <a:schemeClr val="tx1"/>
                </a:solidFill>
                <a:latin typeface="Consolas" charset="0"/>
                <a:ea typeface="Consolas" charset="0"/>
                <a:cs typeface="Consolas" charset="0"/>
              </a:rPr>
              <a:t>+----------+---+-----+</a:t>
            </a:r>
          </a:p>
        </p:txBody>
      </p:sp>
      <p:sp>
        <p:nvSpPr>
          <p:cNvPr id="8" name="TextBox 7"/>
          <p:cNvSpPr txBox="1"/>
          <p:nvPr/>
        </p:nvSpPr>
        <p:spPr>
          <a:xfrm>
            <a:off x="1970923" y="6317563"/>
            <a:ext cx="8277485" cy="415494"/>
          </a:xfrm>
          <a:prstGeom prst="rect">
            <a:avLst/>
          </a:prstGeom>
          <a:noFill/>
        </p:spPr>
        <p:txBody>
          <a:bodyPr wrap="square" lIns="121917" tIns="60958" rIns="121917" bIns="60958" rtlCol="0">
            <a:spAutoFit/>
          </a:bodyPr>
          <a:lstStyle/>
          <a:p>
            <a:pPr algn="ctr"/>
            <a:r>
              <a:rPr lang="en-US" dirty="0" smtClean="0">
                <a:latin typeface="Source Sans Pro Light" charset="0"/>
                <a:ea typeface="Source Sans Pro Light" charset="0"/>
                <a:cs typeface="Source Sans Pro Light" charset="0"/>
              </a:rPr>
              <a:t>Note: In Python, you </a:t>
            </a:r>
            <a:r>
              <a:rPr lang="en-US" i="1" dirty="0" smtClean="0">
                <a:latin typeface="Source Sans Pro Light" charset="0"/>
                <a:ea typeface="Source Sans Pro Light" charset="0"/>
                <a:cs typeface="Source Sans Pro Light" charset="0"/>
              </a:rPr>
              <a:t>must</a:t>
            </a:r>
            <a:r>
              <a:rPr lang="en-US" dirty="0" smtClean="0">
                <a:latin typeface="Source Sans Pro Light" charset="0"/>
                <a:ea typeface="Source Sans Pro Light" charset="0"/>
                <a:cs typeface="Source Sans Pro Light" charset="0"/>
              </a:rPr>
              <a:t> use </a:t>
            </a:r>
            <a:r>
              <a:rPr lang="en-US" dirty="0" smtClean="0">
                <a:solidFill>
                  <a:srgbClr val="0070C0"/>
                </a:solidFill>
                <a:latin typeface="Courier" charset="0"/>
                <a:ea typeface="Courier" charset="0"/>
                <a:cs typeface="Courier" charset="0"/>
              </a:rPr>
              <a:t>alias</a:t>
            </a:r>
            <a:r>
              <a:rPr lang="en-US" dirty="0" smtClean="0">
                <a:latin typeface="Source Sans Pro Light" charset="0"/>
                <a:ea typeface="Source Sans Pro Light" charset="0"/>
                <a:cs typeface="Source Sans Pro Light" charset="0"/>
              </a:rPr>
              <a:t>, because </a:t>
            </a:r>
            <a:r>
              <a:rPr lang="en-US" dirty="0" smtClean="0">
                <a:solidFill>
                  <a:srgbClr val="0070C0"/>
                </a:solidFill>
                <a:latin typeface="Courier" charset="0"/>
                <a:ea typeface="Courier" charset="0"/>
                <a:cs typeface="Courier" charset="0"/>
              </a:rPr>
              <a:t>as</a:t>
            </a:r>
            <a:r>
              <a:rPr lang="en-US" dirty="0" smtClean="0">
                <a:latin typeface="Source Sans Pro Light" charset="0"/>
                <a:ea typeface="Source Sans Pro Light" charset="0"/>
                <a:cs typeface="Source Sans Pro Light" charset="0"/>
              </a:rPr>
              <a:t> is a keyword.</a:t>
            </a:r>
            <a:endParaRPr lang="en-US" dirty="0">
              <a:latin typeface="Source Sans Pro Light" charset="0"/>
              <a:ea typeface="Source Sans Pro Light" charset="0"/>
              <a:cs typeface="Source Sans Pro Light"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2565" y="2182695"/>
            <a:ext cx="443463" cy="443463"/>
          </a:xfrm>
          <a:prstGeom prst="rect">
            <a:avLst/>
          </a:prstGeom>
        </p:spPr>
      </p:pic>
    </p:spTree>
    <p:extLst>
      <p:ext uri="{BB962C8B-B14F-4D97-AF65-F5344CB8AC3E}">
        <p14:creationId xmlns:p14="http://schemas.microsoft.com/office/powerpoint/2010/main" val="18622123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383" y="122769"/>
            <a:ext cx="8351923" cy="909919"/>
          </a:xfrm>
        </p:spPr>
        <p:txBody>
          <a:bodyPr>
            <a:normAutofit fontScale="90000"/>
          </a:bodyPr>
          <a:lstStyle/>
          <a:p>
            <a:r>
              <a:rPr lang="en-US" dirty="0" smtClean="0"/>
              <a:t>as()</a:t>
            </a:r>
            <a:endParaRPr lang="en-US" dirty="0"/>
          </a:p>
        </p:txBody>
      </p:sp>
      <p:sp>
        <p:nvSpPr>
          <p:cNvPr id="3" name="Content Placeholder 2"/>
          <p:cNvSpPr>
            <a:spLocks noGrp="1"/>
          </p:cNvSpPr>
          <p:nvPr>
            <p:ph idx="1"/>
          </p:nvPr>
        </p:nvSpPr>
        <p:spPr>
          <a:xfrm>
            <a:off x="1947097" y="953238"/>
            <a:ext cx="7655187" cy="681815"/>
          </a:xfrm>
        </p:spPr>
        <p:txBody>
          <a:bodyPr>
            <a:normAutofit/>
          </a:bodyPr>
          <a:lstStyle/>
          <a:p>
            <a:pPr marL="0" indent="0">
              <a:buNone/>
            </a:pPr>
            <a:r>
              <a:rPr lang="en-US" dirty="0" smtClean="0">
                <a:solidFill>
                  <a:schemeClr val="tx1"/>
                </a:solidFill>
                <a:latin typeface="Source Sans Pro Light" charset="0"/>
                <a:ea typeface="Source Sans Pro Light" charset="0"/>
                <a:cs typeface="Source Sans Pro Light" charset="0"/>
              </a:rPr>
              <a:t>And, of course, SQL:</a:t>
            </a:r>
          </a:p>
        </p:txBody>
      </p:sp>
      <p:sp>
        <p:nvSpPr>
          <p:cNvPr id="7" name="Rectangle 4"/>
          <p:cNvSpPr/>
          <p:nvPr/>
        </p:nvSpPr>
        <p:spPr>
          <a:xfrm>
            <a:off x="205383" y="1752599"/>
            <a:ext cx="11529251" cy="4629151"/>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 name="connsiteX0" fmla="*/ 54 w 8724954"/>
              <a:gd name="connsiteY0" fmla="*/ 52 h 3060752"/>
              <a:gd name="connsiteX1" fmla="*/ 4279954 w 8724954"/>
              <a:gd name="connsiteY1" fmla="*/ 245170 h 3060752"/>
              <a:gd name="connsiteX2" fmla="*/ 8724954 w 8724954"/>
              <a:gd name="connsiteY2" fmla="*/ 52 h 3060752"/>
              <a:gd name="connsiteX3" fmla="*/ 8455772 w 8724954"/>
              <a:gd name="connsiteY3" fmla="*/ 1421312 h 3060752"/>
              <a:gd name="connsiteX4" fmla="*/ 8724954 w 8724954"/>
              <a:gd name="connsiteY4" fmla="*/ 3060752 h 3060752"/>
              <a:gd name="connsiteX5" fmla="*/ 4379072 w 8724954"/>
              <a:gd name="connsiteY5" fmla="*/ 2691312 h 3060752"/>
              <a:gd name="connsiteX6" fmla="*/ 54 w 8724954"/>
              <a:gd name="connsiteY6" fmla="*/ 3060752 h 3060752"/>
              <a:gd name="connsiteX7" fmla="*/ 340472 w 8724954"/>
              <a:gd name="connsiteY7" fmla="*/ 1345112 h 3060752"/>
              <a:gd name="connsiteX8" fmla="*/ 54 w 8724954"/>
              <a:gd name="connsiteY8" fmla="*/ 52 h 3060752"/>
              <a:gd name="connsiteX0" fmla="*/ 54 w 8724954"/>
              <a:gd name="connsiteY0" fmla="*/ 52 h 3060752"/>
              <a:gd name="connsiteX1" fmla="*/ 4279954 w 8724954"/>
              <a:gd name="connsiteY1" fmla="*/ 245170 h 3060752"/>
              <a:gd name="connsiteX2" fmla="*/ 8724954 w 8724954"/>
              <a:gd name="connsiteY2" fmla="*/ 52 h 3060752"/>
              <a:gd name="connsiteX3" fmla="*/ 8455772 w 8724954"/>
              <a:gd name="connsiteY3" fmla="*/ 1421312 h 3060752"/>
              <a:gd name="connsiteX4" fmla="*/ 8724954 w 8724954"/>
              <a:gd name="connsiteY4" fmla="*/ 3060752 h 3060752"/>
              <a:gd name="connsiteX5" fmla="*/ 4379073 w 8724954"/>
              <a:gd name="connsiteY5" fmla="*/ 2774035 h 3060752"/>
              <a:gd name="connsiteX6" fmla="*/ 54 w 8724954"/>
              <a:gd name="connsiteY6" fmla="*/ 3060752 h 3060752"/>
              <a:gd name="connsiteX7" fmla="*/ 340472 w 8724954"/>
              <a:gd name="connsiteY7" fmla="*/ 1345112 h 3060752"/>
              <a:gd name="connsiteX8" fmla="*/ 54 w 8724954"/>
              <a:gd name="connsiteY8" fmla="*/ 52 h 3060752"/>
              <a:gd name="connsiteX0" fmla="*/ 54 w 8724954"/>
              <a:gd name="connsiteY0" fmla="*/ 52 h 3060752"/>
              <a:gd name="connsiteX1" fmla="*/ 4279954 w 8724954"/>
              <a:gd name="connsiteY1" fmla="*/ 245170 h 3060752"/>
              <a:gd name="connsiteX2" fmla="*/ 8724954 w 8724954"/>
              <a:gd name="connsiteY2" fmla="*/ 52 h 3060752"/>
              <a:gd name="connsiteX3" fmla="*/ 8308100 w 8724954"/>
              <a:gd name="connsiteY3" fmla="*/ 1431652 h 3060752"/>
              <a:gd name="connsiteX4" fmla="*/ 8724954 w 8724954"/>
              <a:gd name="connsiteY4" fmla="*/ 3060752 h 3060752"/>
              <a:gd name="connsiteX5" fmla="*/ 4379073 w 8724954"/>
              <a:gd name="connsiteY5" fmla="*/ 2774035 h 3060752"/>
              <a:gd name="connsiteX6" fmla="*/ 54 w 8724954"/>
              <a:gd name="connsiteY6" fmla="*/ 3060752 h 3060752"/>
              <a:gd name="connsiteX7" fmla="*/ 340472 w 8724954"/>
              <a:gd name="connsiteY7" fmla="*/ 1345112 h 3060752"/>
              <a:gd name="connsiteX8" fmla="*/ 54 w 8724954"/>
              <a:gd name="connsiteY8" fmla="*/ 52 h 3060752"/>
              <a:gd name="connsiteX0" fmla="*/ 71 w 8724971"/>
              <a:gd name="connsiteY0" fmla="*/ 52 h 3060752"/>
              <a:gd name="connsiteX1" fmla="*/ 4279971 w 8724971"/>
              <a:gd name="connsiteY1" fmla="*/ 245170 h 3060752"/>
              <a:gd name="connsiteX2" fmla="*/ 8724971 w 8724971"/>
              <a:gd name="connsiteY2" fmla="*/ 52 h 3060752"/>
              <a:gd name="connsiteX3" fmla="*/ 8308117 w 8724971"/>
              <a:gd name="connsiteY3" fmla="*/ 1431652 h 3060752"/>
              <a:gd name="connsiteX4" fmla="*/ 8724971 w 8724971"/>
              <a:gd name="connsiteY4" fmla="*/ 3060752 h 3060752"/>
              <a:gd name="connsiteX5" fmla="*/ 4379090 w 8724971"/>
              <a:gd name="connsiteY5" fmla="*/ 2774035 h 3060752"/>
              <a:gd name="connsiteX6" fmla="*/ 71 w 8724971"/>
              <a:gd name="connsiteY6" fmla="*/ 3060752 h 3060752"/>
              <a:gd name="connsiteX7" fmla="*/ 254347 w 8724971"/>
              <a:gd name="connsiteY7" fmla="*/ 1345112 h 3060752"/>
              <a:gd name="connsiteX8" fmla="*/ 71 w 8724971"/>
              <a:gd name="connsiteY8" fmla="*/ 52 h 3060752"/>
              <a:gd name="connsiteX0" fmla="*/ 71 w 8724971"/>
              <a:gd name="connsiteY0" fmla="*/ 52 h 3060752"/>
              <a:gd name="connsiteX1" fmla="*/ 4279971 w 8724971"/>
              <a:gd name="connsiteY1" fmla="*/ 245170 h 3060752"/>
              <a:gd name="connsiteX2" fmla="*/ 8724971 w 8724971"/>
              <a:gd name="connsiteY2" fmla="*/ 52 h 3060752"/>
              <a:gd name="connsiteX3" fmla="*/ 8480401 w 8724971"/>
              <a:gd name="connsiteY3" fmla="*/ 1400631 h 3060752"/>
              <a:gd name="connsiteX4" fmla="*/ 8724971 w 8724971"/>
              <a:gd name="connsiteY4" fmla="*/ 3060752 h 3060752"/>
              <a:gd name="connsiteX5" fmla="*/ 4379090 w 8724971"/>
              <a:gd name="connsiteY5" fmla="*/ 2774035 h 3060752"/>
              <a:gd name="connsiteX6" fmla="*/ 71 w 8724971"/>
              <a:gd name="connsiteY6" fmla="*/ 3060752 h 3060752"/>
              <a:gd name="connsiteX7" fmla="*/ 254347 w 8724971"/>
              <a:gd name="connsiteY7" fmla="*/ 1345112 h 3060752"/>
              <a:gd name="connsiteX8" fmla="*/ 71 w 8724971"/>
              <a:gd name="connsiteY8" fmla="*/ 52 h 3060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71" h="3060752">
                <a:moveTo>
                  <a:pt x="71" y="52"/>
                </a:moveTo>
                <a:cubicBezTo>
                  <a:pt x="1435171" y="-4181"/>
                  <a:pt x="2844871" y="249403"/>
                  <a:pt x="4279971" y="245170"/>
                </a:cubicBezTo>
                <a:lnTo>
                  <a:pt x="8724971" y="52"/>
                </a:lnTo>
                <a:cubicBezTo>
                  <a:pt x="8724144" y="444172"/>
                  <a:pt x="8481228" y="956511"/>
                  <a:pt x="8480401" y="1400631"/>
                </a:cubicBezTo>
                <a:lnTo>
                  <a:pt x="8724971" y="3060752"/>
                </a:lnTo>
                <a:cubicBezTo>
                  <a:pt x="7280577" y="3056139"/>
                  <a:pt x="5823484" y="2778648"/>
                  <a:pt x="4379090" y="2774035"/>
                </a:cubicBezTo>
                <a:lnTo>
                  <a:pt x="71" y="3060752"/>
                </a:lnTo>
                <a:cubicBezTo>
                  <a:pt x="-4990" y="2488872"/>
                  <a:pt x="259408" y="1916992"/>
                  <a:pt x="254347" y="1345112"/>
                </a:cubicBezTo>
                <a:lnTo>
                  <a:pt x="71" y="52"/>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6" name="Rectangle 5"/>
          <p:cNvSpPr/>
          <p:nvPr/>
        </p:nvSpPr>
        <p:spPr>
          <a:xfrm>
            <a:off x="495719" y="1752601"/>
            <a:ext cx="11076740" cy="4302052"/>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sz="2100" b="1" dirty="0" err="1" smtClean="0">
                <a:solidFill>
                  <a:schemeClr val="tx1"/>
                </a:solidFill>
                <a:latin typeface="Consolas" charset="0"/>
                <a:ea typeface="Consolas" charset="0"/>
                <a:cs typeface="Consolas" charset="0"/>
              </a:rPr>
              <a:t>sqlContext.sql</a:t>
            </a:r>
            <a:r>
              <a:rPr lang="en-US" sz="2100" b="1" dirty="0">
                <a:solidFill>
                  <a:schemeClr val="tx1"/>
                </a:solidFill>
                <a:latin typeface="Consolas" charset="0"/>
                <a:ea typeface="Consolas" charset="0"/>
                <a:cs typeface="Consolas" charset="0"/>
              </a:rPr>
              <a:t>(</a:t>
            </a:r>
            <a:r>
              <a:rPr lang="en-US" sz="2100" b="1" dirty="0">
                <a:solidFill>
                  <a:srgbClr val="0070C0"/>
                </a:solidFill>
                <a:latin typeface="Consolas" charset="0"/>
                <a:ea typeface="Consolas" charset="0"/>
                <a:cs typeface="Consolas" charset="0"/>
              </a:rPr>
              <a:t>"SELECT </a:t>
            </a:r>
            <a:r>
              <a:rPr lang="en-US" sz="2100" b="1" dirty="0" err="1">
                <a:solidFill>
                  <a:srgbClr val="0070C0"/>
                </a:solidFill>
                <a:latin typeface="Consolas" charset="0"/>
                <a:ea typeface="Consolas" charset="0"/>
                <a:cs typeface="Consolas" charset="0"/>
              </a:rPr>
              <a:t>firstName</a:t>
            </a:r>
            <a:r>
              <a:rPr lang="en-US" sz="2100" b="1" dirty="0">
                <a:solidFill>
                  <a:srgbClr val="0070C0"/>
                </a:solidFill>
                <a:latin typeface="Consolas" charset="0"/>
                <a:ea typeface="Consolas" charset="0"/>
                <a:cs typeface="Consolas" charset="0"/>
              </a:rPr>
              <a:t>, age, age &lt; 30 AS young </a:t>
            </a:r>
            <a:r>
              <a:rPr lang="en-US" sz="2100" b="1" dirty="0" smtClean="0">
                <a:solidFill>
                  <a:srgbClr val="0070C0"/>
                </a:solidFill>
                <a:latin typeface="Consolas" charset="0"/>
                <a:ea typeface="Consolas" charset="0"/>
                <a:cs typeface="Consolas" charset="0"/>
              </a:rPr>
              <a:t>FROM </a:t>
            </a:r>
            <a:r>
              <a:rPr lang="en-US" sz="2100" b="1" dirty="0">
                <a:solidFill>
                  <a:srgbClr val="0070C0"/>
                </a:solidFill>
                <a:latin typeface="Consolas" charset="0"/>
                <a:ea typeface="Consolas" charset="0"/>
                <a:cs typeface="Consolas" charset="0"/>
              </a:rPr>
              <a:t>names"</a:t>
            </a:r>
            <a:r>
              <a:rPr lang="en-US" sz="2100" b="1" dirty="0" smtClean="0">
                <a:solidFill>
                  <a:schemeClr val="tx1"/>
                </a:solidFill>
                <a:latin typeface="Consolas" charset="0"/>
                <a:ea typeface="Consolas" charset="0"/>
                <a:cs typeface="Consolas" charset="0"/>
              </a:rPr>
              <a:t>)</a:t>
            </a:r>
          </a:p>
          <a:p>
            <a:endParaRPr lang="en-US" sz="2100" b="1" dirty="0">
              <a:solidFill>
                <a:schemeClr val="tx1"/>
              </a:solidFill>
              <a:latin typeface="Consolas" charset="0"/>
              <a:ea typeface="Consolas" charset="0"/>
              <a:cs typeface="Consolas" charset="0"/>
            </a:endParaRPr>
          </a:p>
          <a:p>
            <a:r>
              <a:rPr lang="en-US" sz="2100" dirty="0" smtClean="0">
                <a:solidFill>
                  <a:schemeClr val="tx1"/>
                </a:solidFill>
                <a:latin typeface="Consolas" charset="0"/>
                <a:ea typeface="Consolas" charset="0"/>
                <a:cs typeface="Consolas" charset="0"/>
              </a:rPr>
              <a:t>+---------+---+-----+</a:t>
            </a:r>
            <a:endParaRPr lang="en-US" sz="2100" dirty="0">
              <a:solidFill>
                <a:schemeClr val="tx1"/>
              </a:solidFill>
              <a:latin typeface="Consolas" charset="0"/>
              <a:ea typeface="Consolas" charset="0"/>
              <a:cs typeface="Consolas" charset="0"/>
            </a:endParaRPr>
          </a:p>
          <a:p>
            <a:r>
              <a:rPr lang="en-US" sz="2100" dirty="0">
                <a:solidFill>
                  <a:schemeClr val="tx1"/>
                </a:solidFill>
                <a:latin typeface="Consolas" charset="0"/>
                <a:ea typeface="Consolas" charset="0"/>
                <a:cs typeface="Consolas" charset="0"/>
              </a:rPr>
              <a:t>|</a:t>
            </a:r>
            <a:r>
              <a:rPr lang="en-US" sz="2100" dirty="0" err="1" smtClean="0">
                <a:solidFill>
                  <a:schemeClr val="tx1"/>
                </a:solidFill>
                <a:latin typeface="Consolas" charset="0"/>
                <a:ea typeface="Consolas" charset="0"/>
                <a:cs typeface="Consolas" charset="0"/>
              </a:rPr>
              <a:t>firstName|age|young</a:t>
            </a:r>
            <a:r>
              <a:rPr lang="en-US" sz="2100" dirty="0">
                <a:solidFill>
                  <a:schemeClr val="tx1"/>
                </a:solidFill>
                <a:latin typeface="Consolas" charset="0"/>
                <a:ea typeface="Consolas" charset="0"/>
                <a:cs typeface="Consolas" charset="0"/>
              </a:rPr>
              <a:t>|</a:t>
            </a:r>
          </a:p>
          <a:p>
            <a:r>
              <a:rPr lang="en-US" sz="2100" dirty="0" smtClean="0">
                <a:solidFill>
                  <a:schemeClr val="tx1"/>
                </a:solidFill>
                <a:latin typeface="Consolas" charset="0"/>
                <a:ea typeface="Consolas" charset="0"/>
                <a:cs typeface="Consolas" charset="0"/>
              </a:rPr>
              <a:t>+---------+---+-----+</a:t>
            </a:r>
            <a:endParaRPr lang="en-US" sz="2100" dirty="0">
              <a:solidFill>
                <a:schemeClr val="tx1"/>
              </a:solidFill>
              <a:latin typeface="Consolas" charset="0"/>
              <a:ea typeface="Consolas" charset="0"/>
              <a:cs typeface="Consolas" charset="0"/>
            </a:endParaRPr>
          </a:p>
          <a:p>
            <a:r>
              <a:rPr lang="en-US" sz="2100" dirty="0">
                <a:solidFill>
                  <a:schemeClr val="tx1"/>
                </a:solidFill>
                <a:latin typeface="Consolas" charset="0"/>
                <a:ea typeface="Consolas" charset="0"/>
                <a:cs typeface="Consolas" charset="0"/>
              </a:rPr>
              <a:t>|  </a:t>
            </a:r>
            <a:r>
              <a:rPr lang="en-US" sz="2100" dirty="0" smtClean="0">
                <a:solidFill>
                  <a:schemeClr val="tx1"/>
                </a:solidFill>
                <a:latin typeface="Consolas" charset="0"/>
                <a:ea typeface="Consolas" charset="0"/>
                <a:cs typeface="Consolas" charset="0"/>
              </a:rPr>
              <a:t>   </a:t>
            </a:r>
            <a:r>
              <a:rPr lang="en-US" sz="2100" dirty="0">
                <a:solidFill>
                  <a:schemeClr val="tx1"/>
                </a:solidFill>
                <a:latin typeface="Consolas" charset="0"/>
                <a:ea typeface="Consolas" charset="0"/>
                <a:cs typeface="Consolas" charset="0"/>
              </a:rPr>
              <a:t>Erin| 42|false|</a:t>
            </a:r>
          </a:p>
          <a:p>
            <a:r>
              <a:rPr lang="en-US" sz="2100" dirty="0">
                <a:solidFill>
                  <a:schemeClr val="tx1"/>
                </a:solidFill>
                <a:latin typeface="Consolas" charset="0"/>
                <a:ea typeface="Consolas" charset="0"/>
                <a:cs typeface="Consolas" charset="0"/>
              </a:rPr>
              <a:t>|  </a:t>
            </a:r>
            <a:r>
              <a:rPr lang="en-US" sz="2100" dirty="0" smtClean="0">
                <a:solidFill>
                  <a:schemeClr val="tx1"/>
                </a:solidFill>
                <a:latin typeface="Consolas" charset="0"/>
                <a:ea typeface="Consolas" charset="0"/>
                <a:cs typeface="Consolas" charset="0"/>
              </a:rPr>
              <a:t> </a:t>
            </a:r>
            <a:r>
              <a:rPr lang="en-US" sz="2100" dirty="0">
                <a:solidFill>
                  <a:schemeClr val="tx1"/>
                </a:solidFill>
                <a:latin typeface="Consolas" charset="0"/>
                <a:ea typeface="Consolas" charset="0"/>
                <a:cs typeface="Consolas" charset="0"/>
              </a:rPr>
              <a:t>Claire| 23| true|</a:t>
            </a:r>
          </a:p>
          <a:p>
            <a:r>
              <a:rPr lang="en-US" sz="2100" dirty="0">
                <a:solidFill>
                  <a:schemeClr val="tx1"/>
                </a:solidFill>
                <a:latin typeface="Consolas" charset="0"/>
                <a:ea typeface="Consolas" charset="0"/>
                <a:cs typeface="Consolas" charset="0"/>
              </a:rPr>
              <a:t>| </a:t>
            </a:r>
            <a:r>
              <a:rPr lang="en-US" sz="2100" dirty="0" smtClean="0">
                <a:solidFill>
                  <a:schemeClr val="tx1"/>
                </a:solidFill>
                <a:latin typeface="Consolas" charset="0"/>
                <a:ea typeface="Consolas" charset="0"/>
                <a:cs typeface="Consolas" charset="0"/>
              </a:rPr>
              <a:t>  </a:t>
            </a:r>
            <a:r>
              <a:rPr lang="en-US" sz="2100" dirty="0">
                <a:solidFill>
                  <a:schemeClr val="tx1"/>
                </a:solidFill>
                <a:latin typeface="Consolas" charset="0"/>
                <a:ea typeface="Consolas" charset="0"/>
                <a:cs typeface="Consolas" charset="0"/>
              </a:rPr>
              <a:t>Norman| 81|false|</a:t>
            </a:r>
          </a:p>
          <a:p>
            <a:r>
              <a:rPr lang="en-US" sz="2100" dirty="0">
                <a:solidFill>
                  <a:schemeClr val="tx1"/>
                </a:solidFill>
                <a:latin typeface="Consolas" charset="0"/>
                <a:ea typeface="Consolas" charset="0"/>
                <a:cs typeface="Consolas" charset="0"/>
              </a:rPr>
              <a:t>| </a:t>
            </a:r>
            <a:r>
              <a:rPr lang="en-US" sz="2100" dirty="0" smtClean="0">
                <a:solidFill>
                  <a:schemeClr val="tx1"/>
                </a:solidFill>
                <a:latin typeface="Consolas" charset="0"/>
                <a:ea typeface="Consolas" charset="0"/>
                <a:cs typeface="Consolas" charset="0"/>
              </a:rPr>
              <a:t>  </a:t>
            </a:r>
            <a:r>
              <a:rPr lang="en-US" sz="2100" dirty="0">
                <a:solidFill>
                  <a:schemeClr val="tx1"/>
                </a:solidFill>
                <a:latin typeface="Consolas" charset="0"/>
                <a:ea typeface="Consolas" charset="0"/>
                <a:cs typeface="Consolas" charset="0"/>
              </a:rPr>
              <a:t>Miguel| 64|false|</a:t>
            </a:r>
          </a:p>
          <a:p>
            <a:r>
              <a:rPr lang="en-US" sz="2100" dirty="0" smtClean="0">
                <a:solidFill>
                  <a:schemeClr val="tx1"/>
                </a:solidFill>
                <a:latin typeface="Consolas" charset="0"/>
                <a:ea typeface="Consolas" charset="0"/>
                <a:cs typeface="Consolas" charset="0"/>
              </a:rPr>
              <a:t>| </a:t>
            </a:r>
            <a:r>
              <a:rPr lang="en-US" sz="2100" dirty="0" err="1">
                <a:solidFill>
                  <a:schemeClr val="tx1"/>
                </a:solidFill>
                <a:latin typeface="Consolas" charset="0"/>
                <a:ea typeface="Consolas" charset="0"/>
                <a:cs typeface="Consolas" charset="0"/>
              </a:rPr>
              <a:t>Rosalita</a:t>
            </a:r>
            <a:r>
              <a:rPr lang="en-US" sz="2100" dirty="0">
                <a:solidFill>
                  <a:schemeClr val="tx1"/>
                </a:solidFill>
                <a:latin typeface="Consolas" charset="0"/>
                <a:ea typeface="Consolas" charset="0"/>
                <a:cs typeface="Consolas" charset="0"/>
              </a:rPr>
              <a:t>| 14| true|</a:t>
            </a:r>
          </a:p>
          <a:p>
            <a:r>
              <a:rPr lang="en-US" sz="2100" dirty="0" smtClean="0">
                <a:solidFill>
                  <a:schemeClr val="tx1"/>
                </a:solidFill>
                <a:latin typeface="Consolas" charset="0"/>
                <a:ea typeface="Consolas" charset="0"/>
                <a:cs typeface="Consolas" charset="0"/>
              </a:rPr>
              <a:t>+---------+---+-----+</a:t>
            </a:r>
            <a:endParaRPr lang="en-US" sz="2100" dirty="0">
              <a:solidFill>
                <a:schemeClr val="tx1"/>
              </a:solidFill>
              <a:latin typeface="Consolas" charset="0"/>
              <a:ea typeface="Consolas" charset="0"/>
              <a:cs typeface="Consolas" charset="0"/>
            </a:endParaRPr>
          </a:p>
          <a:p>
            <a:endParaRPr lang="en-US" sz="2100" b="1" dirty="0">
              <a:solidFill>
                <a:schemeClr val="tx1"/>
              </a:solidFill>
              <a:latin typeface="Consolas" charset="0"/>
              <a:ea typeface="Consolas" charset="0"/>
              <a:cs typeface="Consolas"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11005847" y="1859642"/>
            <a:ext cx="431800" cy="431800"/>
          </a:xfrm>
          <a:prstGeom prst="rect">
            <a:avLst/>
          </a:prstGeom>
        </p:spPr>
      </p:pic>
    </p:spTree>
    <p:extLst>
      <p:ext uri="{BB962C8B-B14F-4D97-AF65-F5344CB8AC3E}">
        <p14:creationId xmlns:p14="http://schemas.microsoft.com/office/powerpoint/2010/main" val="40331446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168" y="185147"/>
            <a:ext cx="8351923" cy="909919"/>
          </a:xfrm>
        </p:spPr>
        <p:txBody>
          <a:bodyPr>
            <a:normAutofit fontScale="90000"/>
          </a:bodyPr>
          <a:lstStyle/>
          <a:p>
            <a:r>
              <a:rPr lang="en-US" dirty="0" err="1" smtClean="0"/>
              <a:t>groupBy</a:t>
            </a:r>
            <a:r>
              <a:rPr lang="en-US" dirty="0" smtClean="0"/>
              <a:t>()</a:t>
            </a:r>
            <a:endParaRPr lang="en-US" dirty="0"/>
          </a:p>
        </p:txBody>
      </p:sp>
      <p:sp>
        <p:nvSpPr>
          <p:cNvPr id="3" name="Content Placeholder 2"/>
          <p:cNvSpPr>
            <a:spLocks noGrp="1"/>
          </p:cNvSpPr>
          <p:nvPr>
            <p:ph idx="1"/>
          </p:nvPr>
        </p:nvSpPr>
        <p:spPr>
          <a:xfrm>
            <a:off x="193183" y="1185085"/>
            <a:ext cx="11900079" cy="912656"/>
          </a:xfrm>
        </p:spPr>
        <p:txBody>
          <a:bodyPr>
            <a:noAutofit/>
          </a:bodyPr>
          <a:lstStyle/>
          <a:p>
            <a:pPr marL="0" indent="0">
              <a:buNone/>
            </a:pPr>
            <a:r>
              <a:rPr lang="en-US" sz="2700" dirty="0"/>
              <a:t>Often used with </a:t>
            </a:r>
            <a:r>
              <a:rPr lang="en-US" sz="2700" dirty="0">
                <a:solidFill>
                  <a:srgbClr val="0070C0"/>
                </a:solidFill>
                <a:latin typeface="Consolas" charset="0"/>
                <a:ea typeface="Consolas" charset="0"/>
                <a:cs typeface="Consolas" charset="0"/>
              </a:rPr>
              <a:t>count()</a:t>
            </a:r>
            <a:r>
              <a:rPr lang="en-US" sz="2700" dirty="0"/>
              <a:t>, </a:t>
            </a:r>
            <a:r>
              <a:rPr lang="en-US" sz="2700" dirty="0" err="1">
                <a:solidFill>
                  <a:srgbClr val="0070C0"/>
                </a:solidFill>
                <a:latin typeface="Consolas" charset="0"/>
                <a:ea typeface="Consolas" charset="0"/>
                <a:cs typeface="Consolas" charset="0"/>
              </a:rPr>
              <a:t>groupBy</a:t>
            </a:r>
            <a:r>
              <a:rPr lang="en-US" sz="2700" dirty="0">
                <a:solidFill>
                  <a:srgbClr val="0070C0"/>
                </a:solidFill>
                <a:latin typeface="Consolas" charset="0"/>
                <a:ea typeface="Consolas" charset="0"/>
                <a:cs typeface="Consolas" charset="0"/>
              </a:rPr>
              <a:t>()</a:t>
            </a:r>
            <a:r>
              <a:rPr lang="en-US" sz="2700" dirty="0"/>
              <a:t> groups data items by a specific column value.</a:t>
            </a:r>
          </a:p>
          <a:p>
            <a:endParaRPr lang="en-US" sz="2700" dirty="0"/>
          </a:p>
        </p:txBody>
      </p:sp>
      <p:sp>
        <p:nvSpPr>
          <p:cNvPr id="7" name="Rectangle 4"/>
          <p:cNvSpPr/>
          <p:nvPr/>
        </p:nvSpPr>
        <p:spPr>
          <a:xfrm>
            <a:off x="1904892" y="2098472"/>
            <a:ext cx="8941651" cy="4522502"/>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6" name="Rectangle 5"/>
          <p:cNvSpPr/>
          <p:nvPr/>
        </p:nvSpPr>
        <p:spPr>
          <a:xfrm>
            <a:off x="1902723" y="2095004"/>
            <a:ext cx="8774631" cy="4286747"/>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sz="2100" dirty="0" smtClean="0">
                <a:solidFill>
                  <a:schemeClr val="tx1"/>
                </a:solidFill>
                <a:latin typeface="Consolas" charset="0"/>
                <a:ea typeface="Consolas" charset="0"/>
                <a:cs typeface="Consolas" charset="0"/>
              </a:rPr>
              <a:t>&gt;</a:t>
            </a:r>
            <a:r>
              <a:rPr lang="en-US" sz="2100" dirty="0" smtClean="0">
                <a:solidFill>
                  <a:srgbClr val="0070C0"/>
                </a:solidFill>
                <a:latin typeface="Consolas" charset="0"/>
                <a:ea typeface="Consolas" charset="0"/>
                <a:cs typeface="Consolas" charset="0"/>
              </a:rPr>
              <a:t> </a:t>
            </a:r>
            <a:r>
              <a:rPr lang="en-US" sz="2100" b="1" dirty="0" err="1" smtClean="0">
                <a:solidFill>
                  <a:schemeClr val="tx1"/>
                </a:solidFill>
                <a:latin typeface="Consolas" charset="0"/>
                <a:ea typeface="Consolas" charset="0"/>
                <a:cs typeface="Consolas" charset="0"/>
              </a:rPr>
              <a:t>df.groupBy</a:t>
            </a:r>
            <a:r>
              <a:rPr lang="en-US" sz="2100" b="1" dirty="0">
                <a:solidFill>
                  <a:schemeClr val="tx1"/>
                </a:solidFill>
                <a:latin typeface="Consolas" charset="0"/>
                <a:ea typeface="Consolas" charset="0"/>
                <a:cs typeface="Consolas" charset="0"/>
              </a:rPr>
              <a:t>(</a:t>
            </a:r>
            <a:r>
              <a:rPr lang="en-US" sz="2100" b="1" dirty="0">
                <a:solidFill>
                  <a:srgbClr val="0070C0"/>
                </a:solidFill>
                <a:latin typeface="Consolas" charset="0"/>
                <a:ea typeface="Consolas" charset="0"/>
                <a:cs typeface="Consolas" charset="0"/>
              </a:rPr>
              <a:t>"age"</a:t>
            </a:r>
            <a:r>
              <a:rPr lang="en-US" sz="2100" b="1" dirty="0">
                <a:solidFill>
                  <a:schemeClr val="tx1"/>
                </a:solidFill>
                <a:latin typeface="Consolas" charset="0"/>
                <a:ea typeface="Consolas" charset="0"/>
                <a:cs typeface="Consolas" charset="0"/>
              </a:rPr>
              <a:t>).count().show()</a:t>
            </a:r>
          </a:p>
          <a:p>
            <a:r>
              <a:rPr lang="en-US" sz="2100" dirty="0">
                <a:solidFill>
                  <a:schemeClr val="tx1"/>
                </a:solidFill>
                <a:latin typeface="Consolas" charset="0"/>
                <a:ea typeface="Consolas" charset="0"/>
                <a:cs typeface="Consolas" charset="0"/>
              </a:rPr>
              <a:t>+---+-----+</a:t>
            </a:r>
          </a:p>
          <a:p>
            <a:r>
              <a:rPr lang="en-US" sz="2100" dirty="0">
                <a:solidFill>
                  <a:schemeClr val="tx1"/>
                </a:solidFill>
                <a:latin typeface="Consolas" charset="0"/>
                <a:ea typeface="Consolas" charset="0"/>
                <a:cs typeface="Consolas" charset="0"/>
              </a:rPr>
              <a:t>|</a:t>
            </a:r>
            <a:r>
              <a:rPr lang="en-US" sz="2100" dirty="0" err="1">
                <a:solidFill>
                  <a:schemeClr val="tx1"/>
                </a:solidFill>
                <a:latin typeface="Consolas" charset="0"/>
                <a:ea typeface="Consolas" charset="0"/>
                <a:cs typeface="Consolas" charset="0"/>
              </a:rPr>
              <a:t>age|count</a:t>
            </a:r>
            <a:r>
              <a:rPr lang="en-US" sz="2100" dirty="0">
                <a:solidFill>
                  <a:schemeClr val="tx1"/>
                </a:solidFill>
                <a:latin typeface="Consolas" charset="0"/>
                <a:ea typeface="Consolas" charset="0"/>
                <a:cs typeface="Consolas" charset="0"/>
              </a:rPr>
              <a:t>|</a:t>
            </a:r>
          </a:p>
          <a:p>
            <a:r>
              <a:rPr lang="en-US" sz="2100" dirty="0">
                <a:solidFill>
                  <a:schemeClr val="tx1"/>
                </a:solidFill>
                <a:latin typeface="Consolas" charset="0"/>
                <a:ea typeface="Consolas" charset="0"/>
                <a:cs typeface="Consolas" charset="0"/>
              </a:rPr>
              <a:t>+---+-----+</a:t>
            </a:r>
          </a:p>
          <a:p>
            <a:r>
              <a:rPr lang="en-US" sz="2100" dirty="0">
                <a:solidFill>
                  <a:schemeClr val="tx1"/>
                </a:solidFill>
                <a:latin typeface="Consolas" charset="0"/>
                <a:ea typeface="Consolas" charset="0"/>
                <a:cs typeface="Consolas" charset="0"/>
              </a:rPr>
              <a:t>| 39|    1|</a:t>
            </a:r>
          </a:p>
          <a:p>
            <a:r>
              <a:rPr lang="en-US" sz="2100" dirty="0">
                <a:solidFill>
                  <a:schemeClr val="tx1"/>
                </a:solidFill>
                <a:latin typeface="Consolas" charset="0"/>
                <a:ea typeface="Consolas" charset="0"/>
                <a:cs typeface="Consolas" charset="0"/>
              </a:rPr>
              <a:t>| 42|    2|</a:t>
            </a:r>
          </a:p>
          <a:p>
            <a:r>
              <a:rPr lang="en-US" sz="2100" dirty="0">
                <a:solidFill>
                  <a:schemeClr val="tx1"/>
                </a:solidFill>
                <a:latin typeface="Consolas" charset="0"/>
                <a:ea typeface="Consolas" charset="0"/>
                <a:cs typeface="Consolas" charset="0"/>
              </a:rPr>
              <a:t>| 64|    1|</a:t>
            </a:r>
          </a:p>
          <a:p>
            <a:r>
              <a:rPr lang="en-US" sz="2100" dirty="0">
                <a:solidFill>
                  <a:schemeClr val="tx1"/>
                </a:solidFill>
                <a:latin typeface="Consolas" charset="0"/>
                <a:ea typeface="Consolas" charset="0"/>
                <a:cs typeface="Consolas" charset="0"/>
              </a:rPr>
              <a:t>| 75|    1|</a:t>
            </a:r>
          </a:p>
          <a:p>
            <a:r>
              <a:rPr lang="en-US" sz="2100" dirty="0">
                <a:solidFill>
                  <a:schemeClr val="tx1"/>
                </a:solidFill>
                <a:latin typeface="Consolas" charset="0"/>
                <a:ea typeface="Consolas" charset="0"/>
                <a:cs typeface="Consolas" charset="0"/>
              </a:rPr>
              <a:t>| 81|    1|</a:t>
            </a:r>
          </a:p>
          <a:p>
            <a:r>
              <a:rPr lang="en-US" sz="2100" dirty="0">
                <a:solidFill>
                  <a:schemeClr val="tx1"/>
                </a:solidFill>
                <a:latin typeface="Consolas" charset="0"/>
                <a:ea typeface="Consolas" charset="0"/>
                <a:cs typeface="Consolas" charset="0"/>
              </a:rPr>
              <a:t>| 14|    1|</a:t>
            </a:r>
          </a:p>
          <a:p>
            <a:r>
              <a:rPr lang="en-US" sz="2100" dirty="0">
                <a:solidFill>
                  <a:schemeClr val="tx1"/>
                </a:solidFill>
                <a:latin typeface="Consolas" charset="0"/>
                <a:ea typeface="Consolas" charset="0"/>
                <a:cs typeface="Consolas" charset="0"/>
              </a:rPr>
              <a:t>| 23|    2|</a:t>
            </a:r>
          </a:p>
          <a:p>
            <a:r>
              <a:rPr lang="en-US" sz="2100" dirty="0">
                <a:solidFill>
                  <a:schemeClr val="tx1"/>
                </a:solidFill>
                <a:latin typeface="Consolas" charset="0"/>
                <a:ea typeface="Consolas" charset="0"/>
                <a:cs typeface="Consolas" charset="0"/>
              </a:rPr>
              <a:t>+---+-----+</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163893" y="2187760"/>
            <a:ext cx="315382" cy="464575"/>
          </a:xfrm>
          <a:prstGeom prst="rect">
            <a:avLst/>
          </a:prstGeom>
        </p:spPr>
      </p:pic>
    </p:spTree>
    <p:extLst>
      <p:ext uri="{BB962C8B-B14F-4D97-AF65-F5344CB8AC3E}">
        <p14:creationId xmlns:p14="http://schemas.microsoft.com/office/powerpoint/2010/main" val="119455568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168" y="185147"/>
            <a:ext cx="8351923" cy="909919"/>
          </a:xfrm>
        </p:spPr>
        <p:txBody>
          <a:bodyPr>
            <a:normAutofit fontScale="90000"/>
          </a:bodyPr>
          <a:lstStyle/>
          <a:p>
            <a:r>
              <a:rPr lang="en-US" dirty="0" err="1" smtClean="0"/>
              <a:t>groupBy</a:t>
            </a:r>
            <a:r>
              <a:rPr lang="en-US" dirty="0" smtClean="0"/>
              <a:t>()</a:t>
            </a:r>
            <a:endParaRPr lang="en-US" dirty="0"/>
          </a:p>
        </p:txBody>
      </p:sp>
      <p:sp>
        <p:nvSpPr>
          <p:cNvPr id="3" name="Content Placeholder 2"/>
          <p:cNvSpPr>
            <a:spLocks noGrp="1"/>
          </p:cNvSpPr>
          <p:nvPr>
            <p:ph idx="1"/>
          </p:nvPr>
        </p:nvSpPr>
        <p:spPr>
          <a:xfrm>
            <a:off x="193183" y="1185085"/>
            <a:ext cx="11900079" cy="912656"/>
          </a:xfrm>
        </p:spPr>
        <p:txBody>
          <a:bodyPr>
            <a:noAutofit/>
          </a:bodyPr>
          <a:lstStyle/>
          <a:p>
            <a:pPr marL="0" indent="0">
              <a:buNone/>
            </a:pPr>
            <a:r>
              <a:rPr lang="en-US" sz="2700" dirty="0"/>
              <a:t>Often used with </a:t>
            </a:r>
            <a:r>
              <a:rPr lang="en-US" sz="2700" dirty="0">
                <a:solidFill>
                  <a:srgbClr val="0070C0"/>
                </a:solidFill>
                <a:latin typeface="Consolas" charset="0"/>
                <a:ea typeface="Consolas" charset="0"/>
                <a:cs typeface="Consolas" charset="0"/>
              </a:rPr>
              <a:t>count()</a:t>
            </a:r>
            <a:r>
              <a:rPr lang="en-US" sz="2700" dirty="0"/>
              <a:t>, </a:t>
            </a:r>
            <a:r>
              <a:rPr lang="en-US" sz="2700" dirty="0" err="1">
                <a:solidFill>
                  <a:srgbClr val="0070C0"/>
                </a:solidFill>
                <a:latin typeface="Consolas" charset="0"/>
                <a:ea typeface="Consolas" charset="0"/>
                <a:cs typeface="Consolas" charset="0"/>
              </a:rPr>
              <a:t>groupBy</a:t>
            </a:r>
            <a:r>
              <a:rPr lang="en-US" sz="2700" dirty="0">
                <a:solidFill>
                  <a:srgbClr val="0070C0"/>
                </a:solidFill>
                <a:latin typeface="Consolas" charset="0"/>
                <a:ea typeface="Consolas" charset="0"/>
                <a:cs typeface="Consolas" charset="0"/>
              </a:rPr>
              <a:t>()</a:t>
            </a:r>
            <a:r>
              <a:rPr lang="en-US" sz="2700" dirty="0"/>
              <a:t> groups data items by a specific column </a:t>
            </a:r>
            <a:r>
              <a:rPr lang="en-US" sz="2700" dirty="0" smtClean="0"/>
              <a:t>value.</a:t>
            </a:r>
            <a:endParaRPr lang="en-US" sz="2700" dirty="0"/>
          </a:p>
          <a:p>
            <a:endParaRPr lang="en-US" sz="2700" dirty="0"/>
          </a:p>
        </p:txBody>
      </p:sp>
      <p:sp>
        <p:nvSpPr>
          <p:cNvPr id="7" name="Rectangle 4"/>
          <p:cNvSpPr/>
          <p:nvPr/>
        </p:nvSpPr>
        <p:spPr>
          <a:xfrm>
            <a:off x="1904892" y="2098472"/>
            <a:ext cx="8941651" cy="4522502"/>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6" name="Rectangle 5"/>
          <p:cNvSpPr/>
          <p:nvPr/>
        </p:nvSpPr>
        <p:spPr>
          <a:xfrm>
            <a:off x="1902723" y="2095004"/>
            <a:ext cx="8774631" cy="4286747"/>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sz="2100" dirty="0">
                <a:solidFill>
                  <a:srgbClr val="0070C0"/>
                </a:solidFill>
                <a:latin typeface="Consolas" charset="0"/>
                <a:ea typeface="Consolas" charset="0"/>
                <a:cs typeface="Consolas" charset="0"/>
              </a:rPr>
              <a:t>In [1]: </a:t>
            </a:r>
            <a:r>
              <a:rPr lang="en-US" sz="2100" b="1" dirty="0" err="1" smtClean="0">
                <a:solidFill>
                  <a:schemeClr val="tx1"/>
                </a:solidFill>
                <a:latin typeface="Consolas" charset="0"/>
                <a:ea typeface="Consolas" charset="0"/>
                <a:cs typeface="Consolas" charset="0"/>
              </a:rPr>
              <a:t>df.groupBy</a:t>
            </a:r>
            <a:r>
              <a:rPr lang="en-US" sz="2100" b="1" dirty="0">
                <a:solidFill>
                  <a:schemeClr val="tx1"/>
                </a:solidFill>
                <a:latin typeface="Consolas" charset="0"/>
                <a:ea typeface="Consolas" charset="0"/>
                <a:cs typeface="Consolas" charset="0"/>
              </a:rPr>
              <a:t>(</a:t>
            </a:r>
            <a:r>
              <a:rPr lang="en-US" sz="2100" b="1" dirty="0">
                <a:solidFill>
                  <a:srgbClr val="0070C0"/>
                </a:solidFill>
                <a:latin typeface="Consolas" charset="0"/>
                <a:ea typeface="Consolas" charset="0"/>
                <a:cs typeface="Consolas" charset="0"/>
              </a:rPr>
              <a:t>"age"</a:t>
            </a:r>
            <a:r>
              <a:rPr lang="en-US" sz="2100" b="1" dirty="0">
                <a:solidFill>
                  <a:schemeClr val="tx1"/>
                </a:solidFill>
                <a:latin typeface="Consolas" charset="0"/>
                <a:ea typeface="Consolas" charset="0"/>
                <a:cs typeface="Consolas" charset="0"/>
              </a:rPr>
              <a:t>).count().show()</a:t>
            </a:r>
          </a:p>
          <a:p>
            <a:r>
              <a:rPr lang="en-US" sz="2100" dirty="0">
                <a:solidFill>
                  <a:schemeClr val="tx1"/>
                </a:solidFill>
                <a:latin typeface="Consolas" charset="0"/>
                <a:ea typeface="Consolas" charset="0"/>
                <a:cs typeface="Consolas" charset="0"/>
              </a:rPr>
              <a:t>+---+-----+</a:t>
            </a:r>
          </a:p>
          <a:p>
            <a:r>
              <a:rPr lang="en-US" sz="2100" dirty="0">
                <a:solidFill>
                  <a:schemeClr val="tx1"/>
                </a:solidFill>
                <a:latin typeface="Consolas" charset="0"/>
                <a:ea typeface="Consolas" charset="0"/>
                <a:cs typeface="Consolas" charset="0"/>
              </a:rPr>
              <a:t>|</a:t>
            </a:r>
            <a:r>
              <a:rPr lang="en-US" sz="2100" dirty="0" err="1">
                <a:solidFill>
                  <a:schemeClr val="tx1"/>
                </a:solidFill>
                <a:latin typeface="Consolas" charset="0"/>
                <a:ea typeface="Consolas" charset="0"/>
                <a:cs typeface="Consolas" charset="0"/>
              </a:rPr>
              <a:t>age|count</a:t>
            </a:r>
            <a:r>
              <a:rPr lang="en-US" sz="2100" dirty="0">
                <a:solidFill>
                  <a:schemeClr val="tx1"/>
                </a:solidFill>
                <a:latin typeface="Consolas" charset="0"/>
                <a:ea typeface="Consolas" charset="0"/>
                <a:cs typeface="Consolas" charset="0"/>
              </a:rPr>
              <a:t>|</a:t>
            </a:r>
          </a:p>
          <a:p>
            <a:r>
              <a:rPr lang="en-US" sz="2100" dirty="0">
                <a:solidFill>
                  <a:schemeClr val="tx1"/>
                </a:solidFill>
                <a:latin typeface="Consolas" charset="0"/>
                <a:ea typeface="Consolas" charset="0"/>
                <a:cs typeface="Consolas" charset="0"/>
              </a:rPr>
              <a:t>+---+-----+</a:t>
            </a:r>
          </a:p>
          <a:p>
            <a:r>
              <a:rPr lang="en-US" sz="2100" dirty="0">
                <a:solidFill>
                  <a:schemeClr val="tx1"/>
                </a:solidFill>
                <a:latin typeface="Consolas" charset="0"/>
                <a:ea typeface="Consolas" charset="0"/>
                <a:cs typeface="Consolas" charset="0"/>
              </a:rPr>
              <a:t>| 39|    1|</a:t>
            </a:r>
          </a:p>
          <a:p>
            <a:r>
              <a:rPr lang="en-US" sz="2100" dirty="0">
                <a:solidFill>
                  <a:schemeClr val="tx1"/>
                </a:solidFill>
                <a:latin typeface="Consolas" charset="0"/>
                <a:ea typeface="Consolas" charset="0"/>
                <a:cs typeface="Consolas" charset="0"/>
              </a:rPr>
              <a:t>| 42|    2|</a:t>
            </a:r>
          </a:p>
          <a:p>
            <a:r>
              <a:rPr lang="en-US" sz="2100" dirty="0">
                <a:solidFill>
                  <a:schemeClr val="tx1"/>
                </a:solidFill>
                <a:latin typeface="Consolas" charset="0"/>
                <a:ea typeface="Consolas" charset="0"/>
                <a:cs typeface="Consolas" charset="0"/>
              </a:rPr>
              <a:t>| 64|    1|</a:t>
            </a:r>
          </a:p>
          <a:p>
            <a:r>
              <a:rPr lang="en-US" sz="2100" dirty="0">
                <a:solidFill>
                  <a:schemeClr val="tx1"/>
                </a:solidFill>
                <a:latin typeface="Consolas" charset="0"/>
                <a:ea typeface="Consolas" charset="0"/>
                <a:cs typeface="Consolas" charset="0"/>
              </a:rPr>
              <a:t>| 75|    1|</a:t>
            </a:r>
          </a:p>
          <a:p>
            <a:r>
              <a:rPr lang="en-US" sz="2100" dirty="0">
                <a:solidFill>
                  <a:schemeClr val="tx1"/>
                </a:solidFill>
                <a:latin typeface="Consolas" charset="0"/>
                <a:ea typeface="Consolas" charset="0"/>
                <a:cs typeface="Consolas" charset="0"/>
              </a:rPr>
              <a:t>| 81|    1|</a:t>
            </a:r>
          </a:p>
          <a:p>
            <a:r>
              <a:rPr lang="en-US" sz="2100" dirty="0">
                <a:solidFill>
                  <a:schemeClr val="tx1"/>
                </a:solidFill>
                <a:latin typeface="Consolas" charset="0"/>
                <a:ea typeface="Consolas" charset="0"/>
                <a:cs typeface="Consolas" charset="0"/>
              </a:rPr>
              <a:t>| 14|    1|</a:t>
            </a:r>
          </a:p>
          <a:p>
            <a:r>
              <a:rPr lang="en-US" sz="2100" dirty="0">
                <a:solidFill>
                  <a:schemeClr val="tx1"/>
                </a:solidFill>
                <a:latin typeface="Consolas" charset="0"/>
                <a:ea typeface="Consolas" charset="0"/>
                <a:cs typeface="Consolas" charset="0"/>
              </a:rPr>
              <a:t>| 23|    2|</a:t>
            </a:r>
          </a:p>
          <a:p>
            <a:r>
              <a:rPr lang="en-US" sz="2100" dirty="0">
                <a:solidFill>
                  <a:schemeClr val="tx1"/>
                </a:solidFill>
                <a:latin typeface="Consolas" charset="0"/>
                <a:ea typeface="Consolas" charset="0"/>
                <a:cs typeface="Consolas" charset="0"/>
              </a:rPr>
              <a:t>+---+-----+</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3875" y="2213518"/>
            <a:ext cx="443463" cy="443463"/>
          </a:xfrm>
          <a:prstGeom prst="rect">
            <a:avLst/>
          </a:prstGeom>
        </p:spPr>
      </p:pic>
    </p:spTree>
    <p:extLst>
      <p:ext uri="{BB962C8B-B14F-4D97-AF65-F5344CB8AC3E}">
        <p14:creationId xmlns:p14="http://schemas.microsoft.com/office/powerpoint/2010/main" val="20539135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7291" y="1185085"/>
            <a:ext cx="7655187" cy="912656"/>
          </a:xfrm>
        </p:spPr>
        <p:txBody>
          <a:bodyPr>
            <a:normAutofit/>
          </a:bodyPr>
          <a:lstStyle/>
          <a:p>
            <a:r>
              <a:rPr lang="en-US" dirty="0" smtClean="0"/>
              <a:t>And SQL, of course, isn't surprising:</a:t>
            </a:r>
          </a:p>
          <a:p>
            <a:endParaRPr lang="en-US" dirty="0"/>
          </a:p>
        </p:txBody>
      </p:sp>
      <p:sp>
        <p:nvSpPr>
          <p:cNvPr id="7" name="Rectangle 4"/>
          <p:cNvSpPr/>
          <p:nvPr/>
        </p:nvSpPr>
        <p:spPr>
          <a:xfrm>
            <a:off x="854387" y="1734921"/>
            <a:ext cx="9055100" cy="410483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6" name="Rectangle 5"/>
          <p:cNvSpPr/>
          <p:nvPr/>
        </p:nvSpPr>
        <p:spPr>
          <a:xfrm>
            <a:off x="603901" y="1914963"/>
            <a:ext cx="10964955" cy="4349457"/>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sz="2100" dirty="0">
                <a:solidFill>
                  <a:srgbClr val="0070C0"/>
                </a:solidFill>
                <a:latin typeface="Consolas" charset="0"/>
                <a:ea typeface="Consolas" charset="0"/>
                <a:cs typeface="Consolas" charset="0"/>
              </a:rPr>
              <a:t>In [1</a:t>
            </a:r>
            <a:r>
              <a:rPr lang="en-US" sz="2100" dirty="0" smtClean="0">
                <a:solidFill>
                  <a:srgbClr val="0070C0"/>
                </a:solidFill>
                <a:latin typeface="Consolas" charset="0"/>
                <a:ea typeface="Consolas" charset="0"/>
                <a:cs typeface="Consolas" charset="0"/>
              </a:rPr>
              <a:t>]: </a:t>
            </a:r>
            <a:r>
              <a:rPr lang="en-US" sz="2100" b="1" dirty="0" err="1">
                <a:solidFill>
                  <a:schemeClr val="tx1"/>
                </a:solidFill>
                <a:latin typeface="Consolas" charset="0"/>
                <a:ea typeface="Consolas" charset="0"/>
                <a:cs typeface="Consolas" charset="0"/>
              </a:rPr>
              <a:t>sqlContext.sql</a:t>
            </a:r>
            <a:r>
              <a:rPr lang="en-US" sz="2100" b="1" dirty="0">
                <a:solidFill>
                  <a:schemeClr val="tx1"/>
                </a:solidFill>
                <a:latin typeface="Consolas" charset="0"/>
                <a:ea typeface="Consolas" charset="0"/>
                <a:cs typeface="Consolas" charset="0"/>
              </a:rPr>
              <a:t>(</a:t>
            </a:r>
            <a:r>
              <a:rPr lang="en-US" sz="2100" b="1" dirty="0">
                <a:solidFill>
                  <a:srgbClr val="0070C0"/>
                </a:solidFill>
                <a:latin typeface="Consolas" charset="0"/>
                <a:ea typeface="Consolas" charset="0"/>
                <a:cs typeface="Consolas" charset="0"/>
              </a:rPr>
              <a:t>"SELECT age, count(age) FROM names "GROUP BY age"</a:t>
            </a:r>
            <a:r>
              <a:rPr lang="en-US" sz="2100" b="1" dirty="0">
                <a:solidFill>
                  <a:schemeClr val="tx1"/>
                </a:solidFill>
                <a:latin typeface="Consolas" charset="0"/>
                <a:ea typeface="Consolas" charset="0"/>
                <a:cs typeface="Consolas" charset="0"/>
              </a:rPr>
              <a:t>)</a:t>
            </a:r>
          </a:p>
          <a:p>
            <a:r>
              <a:rPr lang="en-US" sz="2100" dirty="0">
                <a:solidFill>
                  <a:schemeClr val="tx1"/>
                </a:solidFill>
                <a:latin typeface="Consolas" charset="0"/>
                <a:ea typeface="Consolas" charset="0"/>
                <a:cs typeface="Consolas" charset="0"/>
              </a:rPr>
              <a:t>+---+-----+</a:t>
            </a:r>
          </a:p>
          <a:p>
            <a:r>
              <a:rPr lang="en-US" sz="2100" dirty="0">
                <a:solidFill>
                  <a:schemeClr val="tx1"/>
                </a:solidFill>
                <a:latin typeface="Consolas" charset="0"/>
                <a:ea typeface="Consolas" charset="0"/>
                <a:cs typeface="Consolas" charset="0"/>
              </a:rPr>
              <a:t>|</a:t>
            </a:r>
            <a:r>
              <a:rPr lang="en-US" sz="2100" dirty="0" err="1">
                <a:solidFill>
                  <a:schemeClr val="tx1"/>
                </a:solidFill>
                <a:latin typeface="Consolas" charset="0"/>
                <a:ea typeface="Consolas" charset="0"/>
                <a:cs typeface="Consolas" charset="0"/>
              </a:rPr>
              <a:t>age|count</a:t>
            </a:r>
            <a:r>
              <a:rPr lang="en-US" sz="2100" dirty="0">
                <a:solidFill>
                  <a:schemeClr val="tx1"/>
                </a:solidFill>
                <a:latin typeface="Consolas" charset="0"/>
                <a:ea typeface="Consolas" charset="0"/>
                <a:cs typeface="Consolas" charset="0"/>
              </a:rPr>
              <a:t>|</a:t>
            </a:r>
          </a:p>
          <a:p>
            <a:r>
              <a:rPr lang="en-US" sz="2100" dirty="0">
                <a:solidFill>
                  <a:schemeClr val="tx1"/>
                </a:solidFill>
                <a:latin typeface="Consolas" charset="0"/>
                <a:ea typeface="Consolas" charset="0"/>
                <a:cs typeface="Consolas" charset="0"/>
              </a:rPr>
              <a:t>+---+-----+</a:t>
            </a:r>
          </a:p>
          <a:p>
            <a:r>
              <a:rPr lang="en-US" sz="2100" dirty="0">
                <a:solidFill>
                  <a:schemeClr val="tx1"/>
                </a:solidFill>
                <a:latin typeface="Consolas" charset="0"/>
                <a:ea typeface="Consolas" charset="0"/>
                <a:cs typeface="Consolas" charset="0"/>
              </a:rPr>
              <a:t>| 39|    1|</a:t>
            </a:r>
          </a:p>
          <a:p>
            <a:r>
              <a:rPr lang="en-US" sz="2100" dirty="0">
                <a:solidFill>
                  <a:schemeClr val="tx1"/>
                </a:solidFill>
                <a:latin typeface="Consolas" charset="0"/>
                <a:ea typeface="Consolas" charset="0"/>
                <a:cs typeface="Consolas" charset="0"/>
              </a:rPr>
              <a:t>| 42|    2|</a:t>
            </a:r>
          </a:p>
          <a:p>
            <a:r>
              <a:rPr lang="en-US" sz="2100" dirty="0">
                <a:solidFill>
                  <a:schemeClr val="tx1"/>
                </a:solidFill>
                <a:latin typeface="Consolas" charset="0"/>
                <a:ea typeface="Consolas" charset="0"/>
                <a:cs typeface="Consolas" charset="0"/>
              </a:rPr>
              <a:t>| 64|    1|</a:t>
            </a:r>
          </a:p>
          <a:p>
            <a:r>
              <a:rPr lang="en-US" sz="2100" dirty="0">
                <a:solidFill>
                  <a:schemeClr val="tx1"/>
                </a:solidFill>
                <a:latin typeface="Consolas" charset="0"/>
                <a:ea typeface="Consolas" charset="0"/>
                <a:cs typeface="Consolas" charset="0"/>
              </a:rPr>
              <a:t>| 75|    1|</a:t>
            </a:r>
          </a:p>
          <a:p>
            <a:r>
              <a:rPr lang="en-US" sz="2100" dirty="0">
                <a:solidFill>
                  <a:schemeClr val="tx1"/>
                </a:solidFill>
                <a:latin typeface="Consolas" charset="0"/>
                <a:ea typeface="Consolas" charset="0"/>
                <a:cs typeface="Consolas" charset="0"/>
              </a:rPr>
              <a:t>| 81|    1|</a:t>
            </a:r>
          </a:p>
          <a:p>
            <a:r>
              <a:rPr lang="en-US" sz="2100" dirty="0">
                <a:solidFill>
                  <a:schemeClr val="tx1"/>
                </a:solidFill>
                <a:latin typeface="Consolas" charset="0"/>
                <a:ea typeface="Consolas" charset="0"/>
                <a:cs typeface="Consolas" charset="0"/>
              </a:rPr>
              <a:t>| 14|    1|</a:t>
            </a:r>
          </a:p>
          <a:p>
            <a:r>
              <a:rPr lang="en-US" sz="2100" dirty="0">
                <a:solidFill>
                  <a:schemeClr val="tx1"/>
                </a:solidFill>
                <a:latin typeface="Consolas" charset="0"/>
                <a:ea typeface="Consolas" charset="0"/>
                <a:cs typeface="Consolas" charset="0"/>
              </a:rPr>
              <a:t>| 23|    2|</a:t>
            </a:r>
          </a:p>
          <a:p>
            <a:r>
              <a:rPr lang="en-US" sz="2100" dirty="0">
                <a:solidFill>
                  <a:schemeClr val="tx1"/>
                </a:solidFill>
                <a:latin typeface="Consolas" charset="0"/>
                <a:ea typeface="Consolas" charset="0"/>
                <a:cs typeface="Consolas" charset="0"/>
              </a:rPr>
              <a:t>+---+-----+</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10968567" y="5623859"/>
            <a:ext cx="431800" cy="431800"/>
          </a:xfrm>
          <a:prstGeom prst="rect">
            <a:avLst/>
          </a:prstGeom>
        </p:spPr>
      </p:pic>
      <p:sp>
        <p:nvSpPr>
          <p:cNvPr id="10" name="Title 1"/>
          <p:cNvSpPr txBox="1">
            <a:spLocks/>
          </p:cNvSpPr>
          <p:nvPr/>
        </p:nvSpPr>
        <p:spPr bwMode="auto">
          <a:xfrm>
            <a:off x="299168" y="185147"/>
            <a:ext cx="8351923" cy="909919"/>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898" tIns="60949" rIns="121898" bIns="60949" numCol="1" anchor="t" anchorCtr="0" compatLnSpc="1">
            <a:prstTxWarp prst="textNoShape">
              <a:avLst/>
            </a:prstTxWarp>
            <a:normAutofit fontScale="97500" lnSpcReduction="10000"/>
          </a:bodyPr>
          <a:lstStyle>
            <a:lvl1pPr algn="l" defTabSz="609475" rtl="0" eaLnBrk="1" fontAlgn="base" hangingPunct="1">
              <a:spcBef>
                <a:spcPct val="0"/>
              </a:spcBef>
              <a:spcAft>
                <a:spcPct val="0"/>
              </a:spcAft>
              <a:defRPr sz="5300" kern="1200">
                <a:solidFill>
                  <a:schemeClr val="tx1">
                    <a:lumMod val="75000"/>
                    <a:lumOff val="25000"/>
                  </a:schemeClr>
                </a:solidFill>
                <a:latin typeface="Newslab Thin"/>
                <a:ea typeface="ＭＳ Ｐゴシック" charset="0"/>
                <a:cs typeface="Newslab Thin"/>
              </a:defRPr>
            </a:lvl1pPr>
            <a:lvl2pPr algn="l" defTabSz="609475" rtl="0" eaLnBrk="1" fontAlgn="base" hangingPunct="1">
              <a:spcBef>
                <a:spcPct val="0"/>
              </a:spcBef>
              <a:spcAft>
                <a:spcPct val="0"/>
              </a:spcAft>
              <a:defRPr sz="5300">
                <a:solidFill>
                  <a:schemeClr val="tx1"/>
                </a:solidFill>
                <a:latin typeface="Newslab Light" charset="0"/>
                <a:ea typeface="ＭＳ Ｐゴシック" charset="0"/>
              </a:defRPr>
            </a:lvl2pPr>
            <a:lvl3pPr algn="l" defTabSz="609475" rtl="0" eaLnBrk="1" fontAlgn="base" hangingPunct="1">
              <a:spcBef>
                <a:spcPct val="0"/>
              </a:spcBef>
              <a:spcAft>
                <a:spcPct val="0"/>
              </a:spcAft>
              <a:defRPr sz="5300">
                <a:solidFill>
                  <a:schemeClr val="tx1"/>
                </a:solidFill>
                <a:latin typeface="Newslab Light" charset="0"/>
                <a:ea typeface="ＭＳ Ｐゴシック" charset="0"/>
              </a:defRPr>
            </a:lvl3pPr>
            <a:lvl4pPr algn="l" defTabSz="609475" rtl="0" eaLnBrk="1" fontAlgn="base" hangingPunct="1">
              <a:spcBef>
                <a:spcPct val="0"/>
              </a:spcBef>
              <a:spcAft>
                <a:spcPct val="0"/>
              </a:spcAft>
              <a:defRPr sz="5300">
                <a:solidFill>
                  <a:schemeClr val="tx1"/>
                </a:solidFill>
                <a:latin typeface="Newslab Light" charset="0"/>
                <a:ea typeface="ＭＳ Ｐゴシック" charset="0"/>
              </a:defRPr>
            </a:lvl4pPr>
            <a:lvl5pPr algn="l" defTabSz="609475" rtl="0" eaLnBrk="1" fontAlgn="base" hangingPunct="1">
              <a:spcBef>
                <a:spcPct val="0"/>
              </a:spcBef>
              <a:spcAft>
                <a:spcPct val="0"/>
              </a:spcAft>
              <a:defRPr sz="5300">
                <a:solidFill>
                  <a:schemeClr val="tx1"/>
                </a:solidFill>
                <a:latin typeface="Newslab Light" charset="0"/>
                <a:ea typeface="ＭＳ Ｐゴシック" charset="0"/>
              </a:defRPr>
            </a:lvl5pPr>
            <a:lvl6pPr marL="609475" algn="l" defTabSz="609475" rtl="0" eaLnBrk="1" fontAlgn="base" hangingPunct="1">
              <a:spcBef>
                <a:spcPct val="0"/>
              </a:spcBef>
              <a:spcAft>
                <a:spcPct val="0"/>
              </a:spcAft>
              <a:defRPr sz="5300">
                <a:solidFill>
                  <a:schemeClr val="tx1"/>
                </a:solidFill>
                <a:latin typeface="Newslab Light" charset="0"/>
                <a:ea typeface="ＭＳ Ｐゴシック" charset="0"/>
              </a:defRPr>
            </a:lvl6pPr>
            <a:lvl7pPr marL="1218960" algn="l" defTabSz="609475" rtl="0" eaLnBrk="1" fontAlgn="base" hangingPunct="1">
              <a:spcBef>
                <a:spcPct val="0"/>
              </a:spcBef>
              <a:spcAft>
                <a:spcPct val="0"/>
              </a:spcAft>
              <a:defRPr sz="5300">
                <a:solidFill>
                  <a:schemeClr val="tx1"/>
                </a:solidFill>
                <a:latin typeface="Newslab Light" charset="0"/>
                <a:ea typeface="ＭＳ Ｐゴシック" charset="0"/>
              </a:defRPr>
            </a:lvl7pPr>
            <a:lvl8pPr marL="1828437" algn="l" defTabSz="609475" rtl="0" eaLnBrk="1" fontAlgn="base" hangingPunct="1">
              <a:spcBef>
                <a:spcPct val="0"/>
              </a:spcBef>
              <a:spcAft>
                <a:spcPct val="0"/>
              </a:spcAft>
              <a:defRPr sz="5300">
                <a:solidFill>
                  <a:schemeClr val="tx1"/>
                </a:solidFill>
                <a:latin typeface="Newslab Light" charset="0"/>
                <a:ea typeface="ＭＳ Ｐゴシック" charset="0"/>
              </a:defRPr>
            </a:lvl8pPr>
            <a:lvl9pPr marL="2437918" algn="l" defTabSz="609475" rtl="0" eaLnBrk="1" fontAlgn="base" hangingPunct="1">
              <a:spcBef>
                <a:spcPct val="0"/>
              </a:spcBef>
              <a:spcAft>
                <a:spcPct val="0"/>
              </a:spcAft>
              <a:defRPr sz="5300">
                <a:solidFill>
                  <a:schemeClr val="tx1"/>
                </a:solidFill>
                <a:latin typeface="Newslab Light" charset="0"/>
                <a:ea typeface="ＭＳ Ｐゴシック" charset="0"/>
              </a:defRPr>
            </a:lvl9pPr>
          </a:lstStyle>
          <a:p>
            <a:r>
              <a:rPr lang="en-US" smtClean="0"/>
              <a:t>groupBy()</a:t>
            </a:r>
            <a:endParaRPr lang="en-US" dirty="0"/>
          </a:p>
        </p:txBody>
      </p:sp>
    </p:spTree>
    <p:extLst>
      <p:ext uri="{BB962C8B-B14F-4D97-AF65-F5344CB8AC3E}">
        <p14:creationId xmlns:p14="http://schemas.microsoft.com/office/powerpoint/2010/main" val="34379825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Hands-on with </a:t>
            </a:r>
            <a:r>
              <a:rPr lang="en-US" dirty="0" err="1" smtClean="0"/>
              <a:t>DataFrames</a:t>
            </a:r>
            <a:endParaRPr lang="en-US" dirty="0"/>
          </a:p>
        </p:txBody>
      </p:sp>
      <p:sp>
        <p:nvSpPr>
          <p:cNvPr id="3" name="Content Placeholder 2"/>
          <p:cNvSpPr>
            <a:spLocks noGrp="1"/>
          </p:cNvSpPr>
          <p:nvPr>
            <p:ph idx="1"/>
          </p:nvPr>
        </p:nvSpPr>
        <p:spPr>
          <a:xfrm>
            <a:off x="339680" y="1197736"/>
            <a:ext cx="11413939" cy="5078200"/>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In the </a:t>
            </a:r>
            <a:r>
              <a:rPr lang="en-US" dirty="0" err="1" smtClean="0"/>
              <a:t>Databricks</a:t>
            </a:r>
            <a:r>
              <a:rPr lang="en-US" dirty="0" smtClean="0"/>
              <a:t> shard, look in</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	Workspace &gt; Labs &gt; </a:t>
            </a:r>
            <a:r>
              <a:rPr lang="en-US" dirty="0" err="1" smtClean="0"/>
              <a:t>sql</a:t>
            </a:r>
            <a:r>
              <a:rPr lang="en-US" dirty="0" smtClean="0"/>
              <a:t>-and-</a:t>
            </a:r>
            <a:r>
              <a:rPr lang="en-US" dirty="0" err="1" smtClean="0"/>
              <a:t>dataframes</a:t>
            </a: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In there, you'll find a </a:t>
            </a:r>
            <a:r>
              <a:rPr lang="en-US" dirty="0" smtClean="0">
                <a:latin typeface="Consolas" charset="0"/>
                <a:ea typeface="Consolas" charset="0"/>
                <a:cs typeface="Consolas" charset="0"/>
              </a:rPr>
              <a:t>hands-on</a:t>
            </a:r>
            <a:r>
              <a:rPr lang="en-US" dirty="0" smtClean="0"/>
              <a:t> folder, with Python and Scala notebooks beneath it.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defTabSz="914400" fontAlgn="auto">
              <a:spcBef>
                <a:spcPts val="0"/>
              </a:spcBef>
              <a:spcAft>
                <a:spcPts val="0"/>
              </a:spcAft>
              <a:buSzTx/>
            </a:pPr>
            <a:r>
              <a:rPr lang="en-US" dirty="0" smtClean="0"/>
              <a:t>Open </a:t>
            </a:r>
            <a:r>
              <a:rPr lang="en-US" dirty="0" smtClean="0"/>
              <a:t>the </a:t>
            </a:r>
            <a:r>
              <a:rPr lang="en-US" dirty="0" smtClean="0"/>
              <a:t>notebook</a:t>
            </a:r>
            <a:endParaRPr lang="en-US" dirty="0" smtClean="0"/>
          </a:p>
          <a:p>
            <a:pPr defTabSz="914400" fontAlgn="auto">
              <a:spcBef>
                <a:spcPts val="0"/>
              </a:spcBef>
              <a:spcAft>
                <a:spcPts val="0"/>
              </a:spcAft>
              <a:buSzTx/>
            </a:pPr>
            <a:r>
              <a:rPr lang="en-US" dirty="0" smtClean="0"/>
              <a:t>Attach the notebook to your cluster</a:t>
            </a:r>
          </a:p>
          <a:p>
            <a:pPr defTabSz="914400" fontAlgn="auto">
              <a:spcBef>
                <a:spcPts val="0"/>
              </a:spcBef>
              <a:spcAft>
                <a:spcPts val="0"/>
              </a:spcAft>
              <a:buSzTx/>
            </a:pPr>
            <a:r>
              <a:rPr lang="en-US" dirty="0" smtClean="0"/>
              <a:t>Follow the instructions in the notebook</a:t>
            </a:r>
          </a:p>
        </p:txBody>
      </p:sp>
    </p:spTree>
    <p:extLst>
      <p:ext uri="{BB962C8B-B14F-4D97-AF65-F5344CB8AC3E}">
        <p14:creationId xmlns:p14="http://schemas.microsoft.com/office/powerpoint/2010/main" val="16389840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40741" y="2078367"/>
            <a:ext cx="9977879" cy="2484228"/>
          </a:xfrm>
        </p:spPr>
        <p:txBody>
          <a:bodyPr/>
          <a:lstStyle/>
          <a:p>
            <a:pPr algn="ctr"/>
            <a:r>
              <a:rPr lang="en-US" dirty="0" smtClean="0"/>
              <a:t>Overview</a:t>
            </a:r>
            <a:endParaRPr lang="en-US" dirty="0"/>
          </a:p>
        </p:txBody>
      </p:sp>
      <p:pic>
        <p:nvPicPr>
          <p:cNvPr id="5" name="Picture 4"/>
          <p:cNvPicPr>
            <a:picLocks noChangeAspect="1"/>
          </p:cNvPicPr>
          <p:nvPr/>
        </p:nvPicPr>
        <p:blipFill>
          <a:blip r:embed="rId3"/>
          <a:stretch>
            <a:fillRect/>
          </a:stretch>
        </p:blipFill>
        <p:spPr>
          <a:xfrm>
            <a:off x="4545185" y="935336"/>
            <a:ext cx="3087875" cy="1815671"/>
          </a:xfrm>
          <a:prstGeom prst="rect">
            <a:avLst/>
          </a:prstGeom>
        </p:spPr>
      </p:pic>
    </p:spTree>
    <p:extLst>
      <p:ext uri="{BB962C8B-B14F-4D97-AF65-F5344CB8AC3E}">
        <p14:creationId xmlns:p14="http://schemas.microsoft.com/office/powerpoint/2010/main" val="19281840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p:nvPr/>
        </p:nvSpPr>
        <p:spPr>
          <a:xfrm>
            <a:off x="2547246" y="1751622"/>
            <a:ext cx="6884807" cy="5106377"/>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875952 h 3060740"/>
              <a:gd name="connsiteX6" fmla="*/ 54 w 8724954"/>
              <a:gd name="connsiteY6" fmla="*/ 3060740 h 3060740"/>
              <a:gd name="connsiteX7" fmla="*/ 340472 w 8724954"/>
              <a:gd name="connsiteY7" fmla="*/ 1345100 h 3060740"/>
              <a:gd name="connsiteX8" fmla="*/ 54 w 8724954"/>
              <a:gd name="connsiteY8" fmla="*/ 40 h 3060740"/>
              <a:gd name="connsiteX0" fmla="*/ 54 w 8724954"/>
              <a:gd name="connsiteY0" fmla="*/ 81 h 3060781"/>
              <a:gd name="connsiteX1" fmla="*/ 4279954 w 8724954"/>
              <a:gd name="connsiteY1" fmla="*/ 153447 h 3060781"/>
              <a:gd name="connsiteX2" fmla="*/ 8724954 w 8724954"/>
              <a:gd name="connsiteY2" fmla="*/ 81 h 3060781"/>
              <a:gd name="connsiteX3" fmla="*/ 8455772 w 8724954"/>
              <a:gd name="connsiteY3" fmla="*/ 1421341 h 3060781"/>
              <a:gd name="connsiteX4" fmla="*/ 8724954 w 8724954"/>
              <a:gd name="connsiteY4" fmla="*/ 3060781 h 3060781"/>
              <a:gd name="connsiteX5" fmla="*/ 4379072 w 8724954"/>
              <a:gd name="connsiteY5" fmla="*/ 2875993 h 3060781"/>
              <a:gd name="connsiteX6" fmla="*/ 54 w 8724954"/>
              <a:gd name="connsiteY6" fmla="*/ 3060781 h 3060781"/>
              <a:gd name="connsiteX7" fmla="*/ 340472 w 8724954"/>
              <a:gd name="connsiteY7" fmla="*/ 1345141 h 3060781"/>
              <a:gd name="connsiteX8" fmla="*/ 54 w 8724954"/>
              <a:gd name="connsiteY8" fmla="*/ 81 h 306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81">
                <a:moveTo>
                  <a:pt x="54" y="81"/>
                </a:moveTo>
                <a:cubicBezTo>
                  <a:pt x="1435154" y="-4152"/>
                  <a:pt x="2844854" y="157680"/>
                  <a:pt x="4279954" y="153447"/>
                </a:cubicBezTo>
                <a:lnTo>
                  <a:pt x="8724954" y="81"/>
                </a:lnTo>
                <a:cubicBezTo>
                  <a:pt x="8724127" y="444201"/>
                  <a:pt x="8456599" y="977221"/>
                  <a:pt x="8455772" y="1421341"/>
                </a:cubicBezTo>
                <a:lnTo>
                  <a:pt x="8724954" y="3060781"/>
                </a:lnTo>
                <a:cubicBezTo>
                  <a:pt x="7280560" y="3056168"/>
                  <a:pt x="5823466" y="2880606"/>
                  <a:pt x="4379072" y="2875993"/>
                </a:cubicBezTo>
                <a:lnTo>
                  <a:pt x="54" y="3060781"/>
                </a:lnTo>
                <a:cubicBezTo>
                  <a:pt x="-5007" y="2488901"/>
                  <a:pt x="345533" y="1917021"/>
                  <a:pt x="340472" y="1345141"/>
                </a:cubicBezTo>
                <a:lnTo>
                  <a:pt x="54" y="81"/>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a:xfrm>
            <a:off x="233277" y="116418"/>
            <a:ext cx="8351923" cy="909919"/>
          </a:xfrm>
        </p:spPr>
        <p:txBody>
          <a:bodyPr>
            <a:normAutofit fontScale="90000"/>
          </a:bodyPr>
          <a:lstStyle/>
          <a:p>
            <a:r>
              <a:rPr lang="en-US" dirty="0" smtClean="0"/>
              <a:t>Joins</a:t>
            </a:r>
            <a:endParaRPr lang="en-US" dirty="0"/>
          </a:p>
        </p:txBody>
      </p:sp>
      <p:sp>
        <p:nvSpPr>
          <p:cNvPr id="3" name="Content Placeholder 2"/>
          <p:cNvSpPr>
            <a:spLocks noGrp="1"/>
          </p:cNvSpPr>
          <p:nvPr>
            <p:ph idx="1"/>
          </p:nvPr>
        </p:nvSpPr>
        <p:spPr>
          <a:xfrm>
            <a:off x="233276" y="1002925"/>
            <a:ext cx="11859985" cy="999315"/>
          </a:xfrm>
        </p:spPr>
        <p:txBody>
          <a:bodyPr>
            <a:normAutofit/>
          </a:bodyPr>
          <a:lstStyle/>
          <a:p>
            <a:pPr marL="0" indent="0">
              <a:buNone/>
            </a:pPr>
            <a:r>
              <a:rPr lang="en-US" dirty="0" smtClean="0">
                <a:solidFill>
                  <a:schemeClr val="tx1"/>
                </a:solidFill>
                <a:latin typeface="Source Sans Pro Light" charset="0"/>
                <a:ea typeface="Source Sans Pro Light" charset="0"/>
                <a:cs typeface="Source Sans Pro Light" charset="0"/>
              </a:rPr>
              <a:t>Let’s assume we have a second file, a JSON file with records like this:</a:t>
            </a:r>
          </a:p>
        </p:txBody>
      </p:sp>
      <p:sp>
        <p:nvSpPr>
          <p:cNvPr id="5" name="Rectangle 4"/>
          <p:cNvSpPr/>
          <p:nvPr/>
        </p:nvSpPr>
        <p:spPr>
          <a:xfrm>
            <a:off x="2765006" y="2019231"/>
            <a:ext cx="6560388" cy="4362520"/>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dirty="0">
                <a:solidFill>
                  <a:schemeClr val="tx1"/>
                </a:solidFill>
                <a:latin typeface="Consolas" charset="0"/>
                <a:ea typeface="Consolas" charset="0"/>
                <a:cs typeface="Consolas" charset="0"/>
              </a:rPr>
              <a:t>[</a:t>
            </a:r>
          </a:p>
          <a:p>
            <a:r>
              <a:rPr lang="en-US" sz="2100" dirty="0">
                <a:solidFill>
                  <a:schemeClr val="tx1"/>
                </a:solidFill>
                <a:latin typeface="Consolas" charset="0"/>
                <a:ea typeface="Consolas" charset="0"/>
                <a:cs typeface="Consolas" charset="0"/>
              </a:rPr>
              <a:t>  {</a:t>
            </a:r>
          </a:p>
          <a:p>
            <a:r>
              <a:rPr lang="en-US" sz="2100" dirty="0">
                <a:solidFill>
                  <a:schemeClr val="tx1"/>
                </a:solidFill>
                <a:latin typeface="Consolas" charset="0"/>
                <a:ea typeface="Consolas" charset="0"/>
                <a:cs typeface="Consolas" charset="0"/>
              </a:rPr>
              <a:t>    "</a:t>
            </a:r>
            <a:r>
              <a:rPr lang="en-US" sz="2100" dirty="0" err="1">
                <a:solidFill>
                  <a:schemeClr val="tx1"/>
                </a:solidFill>
                <a:latin typeface="Consolas" charset="0"/>
                <a:ea typeface="Consolas" charset="0"/>
                <a:cs typeface="Consolas" charset="0"/>
              </a:rPr>
              <a:t>firstName</a:t>
            </a:r>
            <a:r>
              <a:rPr lang="en-US" sz="2100" dirty="0">
                <a:solidFill>
                  <a:schemeClr val="tx1"/>
                </a:solidFill>
                <a:latin typeface="Consolas" charset="0"/>
                <a:ea typeface="Consolas" charset="0"/>
                <a:cs typeface="Consolas" charset="0"/>
              </a:rPr>
              <a:t>": "Erin",</a:t>
            </a:r>
          </a:p>
          <a:p>
            <a:r>
              <a:rPr lang="en-US" sz="2100" dirty="0">
                <a:solidFill>
                  <a:schemeClr val="tx1"/>
                </a:solidFill>
                <a:latin typeface="Consolas" charset="0"/>
                <a:ea typeface="Consolas" charset="0"/>
                <a:cs typeface="Consolas" charset="0"/>
              </a:rPr>
              <a:t>    "</a:t>
            </a:r>
            <a:r>
              <a:rPr lang="en-US" sz="2100" dirty="0" err="1">
                <a:solidFill>
                  <a:schemeClr val="tx1"/>
                </a:solidFill>
                <a:latin typeface="Consolas" charset="0"/>
                <a:ea typeface="Consolas" charset="0"/>
                <a:cs typeface="Consolas" charset="0"/>
              </a:rPr>
              <a:t>lastName</a:t>
            </a:r>
            <a:r>
              <a:rPr lang="en-US" sz="2100" dirty="0">
                <a:solidFill>
                  <a:schemeClr val="tx1"/>
                </a:solidFill>
                <a:latin typeface="Consolas" charset="0"/>
                <a:ea typeface="Consolas" charset="0"/>
                <a:cs typeface="Consolas" charset="0"/>
              </a:rPr>
              <a:t>": "Shannon",</a:t>
            </a:r>
          </a:p>
          <a:p>
            <a:r>
              <a:rPr lang="en-US" sz="2100" dirty="0">
                <a:solidFill>
                  <a:schemeClr val="tx1"/>
                </a:solidFill>
                <a:latin typeface="Consolas" charset="0"/>
                <a:ea typeface="Consolas" charset="0"/>
                <a:cs typeface="Consolas" charset="0"/>
              </a:rPr>
              <a:t>    "medium": "oil on canvas"</a:t>
            </a:r>
          </a:p>
          <a:p>
            <a:r>
              <a:rPr lang="en-US" sz="2100" dirty="0">
                <a:solidFill>
                  <a:schemeClr val="tx1"/>
                </a:solidFill>
                <a:latin typeface="Consolas" charset="0"/>
                <a:ea typeface="Consolas" charset="0"/>
                <a:cs typeface="Consolas" charset="0"/>
              </a:rPr>
              <a:t>  },</a:t>
            </a:r>
          </a:p>
          <a:p>
            <a:r>
              <a:rPr lang="en-US" sz="2100" dirty="0">
                <a:solidFill>
                  <a:schemeClr val="tx1"/>
                </a:solidFill>
                <a:latin typeface="Consolas" charset="0"/>
                <a:ea typeface="Consolas" charset="0"/>
                <a:cs typeface="Consolas" charset="0"/>
              </a:rPr>
              <a:t>  {</a:t>
            </a:r>
          </a:p>
          <a:p>
            <a:r>
              <a:rPr lang="en-US" sz="2100" dirty="0">
                <a:solidFill>
                  <a:schemeClr val="tx1"/>
                </a:solidFill>
                <a:latin typeface="Consolas" charset="0"/>
                <a:ea typeface="Consolas" charset="0"/>
                <a:cs typeface="Consolas" charset="0"/>
              </a:rPr>
              <a:t>    "</a:t>
            </a:r>
            <a:r>
              <a:rPr lang="en-US" sz="2100" dirty="0" err="1">
                <a:solidFill>
                  <a:schemeClr val="tx1"/>
                </a:solidFill>
                <a:latin typeface="Consolas" charset="0"/>
                <a:ea typeface="Consolas" charset="0"/>
                <a:cs typeface="Consolas" charset="0"/>
              </a:rPr>
              <a:t>firstName</a:t>
            </a:r>
            <a:r>
              <a:rPr lang="en-US" sz="2100" dirty="0">
                <a:solidFill>
                  <a:schemeClr val="tx1"/>
                </a:solidFill>
                <a:latin typeface="Consolas" charset="0"/>
                <a:ea typeface="Consolas" charset="0"/>
                <a:cs typeface="Consolas" charset="0"/>
              </a:rPr>
              <a:t>": "Norman",</a:t>
            </a:r>
          </a:p>
          <a:p>
            <a:r>
              <a:rPr lang="en-US" sz="2100" dirty="0">
                <a:solidFill>
                  <a:schemeClr val="tx1"/>
                </a:solidFill>
                <a:latin typeface="Consolas" charset="0"/>
                <a:ea typeface="Consolas" charset="0"/>
                <a:cs typeface="Consolas" charset="0"/>
              </a:rPr>
              <a:t>    "</a:t>
            </a:r>
            <a:r>
              <a:rPr lang="en-US" sz="2100" dirty="0" err="1">
                <a:solidFill>
                  <a:schemeClr val="tx1"/>
                </a:solidFill>
                <a:latin typeface="Consolas" charset="0"/>
                <a:ea typeface="Consolas" charset="0"/>
                <a:cs typeface="Consolas" charset="0"/>
              </a:rPr>
              <a:t>lastName</a:t>
            </a:r>
            <a:r>
              <a:rPr lang="en-US" sz="2100" dirty="0">
                <a:solidFill>
                  <a:schemeClr val="tx1"/>
                </a:solidFill>
                <a:latin typeface="Consolas" charset="0"/>
                <a:ea typeface="Consolas" charset="0"/>
                <a:cs typeface="Consolas" charset="0"/>
              </a:rPr>
              <a:t>": "Lockwood",</a:t>
            </a:r>
          </a:p>
          <a:p>
            <a:r>
              <a:rPr lang="en-US" sz="2100" dirty="0">
                <a:solidFill>
                  <a:schemeClr val="tx1"/>
                </a:solidFill>
                <a:latin typeface="Consolas" charset="0"/>
                <a:ea typeface="Consolas" charset="0"/>
                <a:cs typeface="Consolas" charset="0"/>
              </a:rPr>
              <a:t>    "medium": "metal (sculpture)"</a:t>
            </a:r>
          </a:p>
          <a:p>
            <a:r>
              <a:rPr lang="en-US" sz="2100" dirty="0">
                <a:solidFill>
                  <a:schemeClr val="tx1"/>
                </a:solidFill>
                <a:latin typeface="Consolas" charset="0"/>
                <a:ea typeface="Consolas" charset="0"/>
                <a:cs typeface="Consolas" charset="0"/>
              </a:rPr>
              <a:t>  },</a:t>
            </a:r>
          </a:p>
          <a:p>
            <a:r>
              <a:rPr lang="en-US" sz="2100" dirty="0">
                <a:solidFill>
                  <a:schemeClr val="tx1"/>
                </a:solidFill>
                <a:latin typeface="Consolas" charset="0"/>
                <a:ea typeface="Consolas" charset="0"/>
                <a:cs typeface="Consolas" charset="0"/>
              </a:rPr>
              <a:t>  </a:t>
            </a:r>
            <a:r>
              <a:rPr lang="en-US" dirty="0">
                <a:solidFill>
                  <a:schemeClr val="tx1"/>
                </a:solidFill>
                <a:latin typeface="Consolas" charset="0"/>
                <a:ea typeface="Consolas" charset="0"/>
                <a:cs typeface="Consolas" charset="0"/>
              </a:rPr>
              <a:t>…</a:t>
            </a:r>
          </a:p>
          <a:p>
            <a:r>
              <a:rPr lang="en-US" dirty="0">
                <a:solidFill>
                  <a:schemeClr val="tx1"/>
                </a:solidFill>
                <a:latin typeface="Consolas" charset="0"/>
                <a:ea typeface="Consolas" charset="0"/>
                <a:cs typeface="Consolas" charset="0"/>
              </a:rPr>
              <a:t>]</a:t>
            </a:r>
          </a:p>
        </p:txBody>
      </p:sp>
    </p:spTree>
    <p:extLst>
      <p:ext uri="{BB962C8B-B14F-4D97-AF65-F5344CB8AC3E}">
        <p14:creationId xmlns:p14="http://schemas.microsoft.com/office/powerpoint/2010/main" val="31054029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128788" y="1931830"/>
            <a:ext cx="12320788" cy="4353060"/>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3" name="Content Placeholder 2"/>
          <p:cNvSpPr>
            <a:spLocks noGrp="1"/>
          </p:cNvSpPr>
          <p:nvPr>
            <p:ph idx="1"/>
          </p:nvPr>
        </p:nvSpPr>
        <p:spPr>
          <a:xfrm>
            <a:off x="386367" y="1090085"/>
            <a:ext cx="11539470" cy="1094316"/>
          </a:xfrm>
        </p:spPr>
        <p:txBody>
          <a:bodyPr>
            <a:normAutofit/>
          </a:bodyPr>
          <a:lstStyle/>
          <a:p>
            <a:pPr marL="0" indent="0">
              <a:buNone/>
            </a:pPr>
            <a:r>
              <a:rPr lang="en-US" sz="2800" dirty="0">
                <a:solidFill>
                  <a:schemeClr val="tx1"/>
                </a:solidFill>
                <a:latin typeface="Source Sans Pro Light" charset="0"/>
                <a:ea typeface="Source Sans Pro Light" charset="0"/>
                <a:cs typeface="Source Sans Pro Light" charset="0"/>
              </a:rPr>
              <a:t>We can load that into a second DataFrame and join it with our first one.</a:t>
            </a:r>
          </a:p>
        </p:txBody>
      </p:sp>
      <p:sp>
        <p:nvSpPr>
          <p:cNvPr id="5" name="Rectangle 4"/>
          <p:cNvSpPr/>
          <p:nvPr/>
        </p:nvSpPr>
        <p:spPr>
          <a:xfrm>
            <a:off x="141668" y="2184401"/>
            <a:ext cx="11900078" cy="3830033"/>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sz="1600" dirty="0" err="1" smtClean="0">
                <a:solidFill>
                  <a:schemeClr val="tx1"/>
                </a:solidFill>
                <a:latin typeface="Consolas" charset="0"/>
                <a:ea typeface="Consolas" charset="0"/>
                <a:cs typeface="Consolas" charset="0"/>
              </a:rPr>
              <a:t>scal</a:t>
            </a:r>
            <a:r>
              <a:rPr lang="en-US" sz="1600" dirty="0" err="1">
                <a:solidFill>
                  <a:schemeClr val="tx1"/>
                </a:solidFill>
                <a:latin typeface="Consolas" charset="0"/>
                <a:ea typeface="Consolas" charset="0"/>
                <a:cs typeface="Consolas" charset="0"/>
              </a:rPr>
              <a:t>a</a:t>
            </a:r>
            <a:r>
              <a:rPr lang="en-US" sz="1600" dirty="0" smtClean="0">
                <a:solidFill>
                  <a:schemeClr val="tx1"/>
                </a:solidFill>
                <a:latin typeface="Consolas" charset="0"/>
                <a:ea typeface="Consolas" charset="0"/>
                <a:cs typeface="Consolas" charset="0"/>
              </a:rPr>
              <a:t>&gt; </a:t>
            </a:r>
            <a:r>
              <a:rPr lang="en-US" sz="1600" b="1" dirty="0" err="1" smtClean="0">
                <a:solidFill>
                  <a:schemeClr val="tx1"/>
                </a:solidFill>
                <a:latin typeface="Consolas" charset="0"/>
                <a:ea typeface="Consolas" charset="0"/>
                <a:cs typeface="Consolas" charset="0"/>
              </a:rPr>
              <a:t>val</a:t>
            </a:r>
            <a:r>
              <a:rPr lang="en-US" sz="1600" dirty="0" smtClean="0">
                <a:solidFill>
                  <a:schemeClr val="tx1"/>
                </a:solidFill>
                <a:latin typeface="Consolas" charset="0"/>
                <a:ea typeface="Consolas" charset="0"/>
                <a:cs typeface="Consolas" charset="0"/>
              </a:rPr>
              <a:t> </a:t>
            </a:r>
            <a:r>
              <a:rPr lang="en-US" sz="1600" b="1" dirty="0" smtClean="0">
                <a:latin typeface="Consolas" charset="0"/>
                <a:ea typeface="Consolas" charset="0"/>
                <a:cs typeface="Consolas" charset="0"/>
              </a:rPr>
              <a:t>df2 </a:t>
            </a:r>
            <a:r>
              <a:rPr lang="en-US" sz="1600" b="1" dirty="0">
                <a:solidFill>
                  <a:srgbClr val="666666"/>
                </a:solidFill>
                <a:latin typeface="Consolas" charset="0"/>
                <a:ea typeface="Consolas" charset="0"/>
                <a:cs typeface="Consolas" charset="0"/>
              </a:rPr>
              <a:t>= </a:t>
            </a:r>
            <a:r>
              <a:rPr lang="en-US" sz="1600" b="1" dirty="0" err="1">
                <a:solidFill>
                  <a:schemeClr val="tx1"/>
                </a:solidFill>
                <a:latin typeface="Consolas" charset="0"/>
                <a:ea typeface="Consolas" charset="0"/>
                <a:cs typeface="Consolas" charset="0"/>
              </a:rPr>
              <a:t>sqlContext.read.json</a:t>
            </a:r>
            <a:r>
              <a:rPr lang="en-US" sz="1600" b="1" dirty="0">
                <a:solidFill>
                  <a:srgbClr val="666666"/>
                </a:solidFill>
                <a:latin typeface="Consolas" charset="0"/>
                <a:ea typeface="Consolas" charset="0"/>
                <a:cs typeface="Consolas" charset="0"/>
              </a:rPr>
              <a:t>(</a:t>
            </a:r>
            <a:r>
              <a:rPr lang="en-US" sz="1600" b="1" dirty="0">
                <a:solidFill>
                  <a:srgbClr val="0070C0"/>
                </a:solidFill>
                <a:latin typeface="Consolas" charset="0"/>
                <a:ea typeface="Consolas" charset="0"/>
                <a:cs typeface="Consolas" charset="0"/>
              </a:rPr>
              <a:t>"</a:t>
            </a:r>
            <a:r>
              <a:rPr lang="en-US" sz="1600" b="1" dirty="0" err="1">
                <a:solidFill>
                  <a:srgbClr val="0070C0"/>
                </a:solidFill>
                <a:latin typeface="Consolas" charset="0"/>
                <a:ea typeface="Consolas" charset="0"/>
                <a:cs typeface="Consolas" charset="0"/>
              </a:rPr>
              <a:t>artists.json</a:t>
            </a:r>
            <a:r>
              <a:rPr lang="en-US" sz="1600" b="1" dirty="0">
                <a:solidFill>
                  <a:srgbClr val="0070C0"/>
                </a:solidFill>
                <a:latin typeface="Consolas" charset="0"/>
                <a:ea typeface="Consolas" charset="0"/>
                <a:cs typeface="Consolas" charset="0"/>
              </a:rPr>
              <a:t>"</a:t>
            </a:r>
            <a:r>
              <a:rPr lang="en-US" sz="1600" b="1" dirty="0">
                <a:solidFill>
                  <a:schemeClr val="tx1"/>
                </a:solidFill>
                <a:latin typeface="Consolas" charset="0"/>
                <a:ea typeface="Consolas" charset="0"/>
                <a:cs typeface="Consolas" charset="0"/>
              </a:rPr>
              <a:t>)</a:t>
            </a:r>
          </a:p>
          <a:p>
            <a:r>
              <a:rPr lang="en-US" sz="1600" i="1" dirty="0">
                <a:solidFill>
                  <a:srgbClr val="00B050"/>
                </a:solidFill>
                <a:latin typeface="Consolas" charset="0"/>
                <a:ea typeface="Consolas" charset="0"/>
                <a:cs typeface="Consolas" charset="0"/>
              </a:rPr>
              <a:t># Schema inferred as </a:t>
            </a:r>
            <a:r>
              <a:rPr lang="en-US" sz="1600" i="1" dirty="0" err="1">
                <a:solidFill>
                  <a:srgbClr val="00B050"/>
                </a:solidFill>
                <a:latin typeface="Consolas" charset="0"/>
                <a:ea typeface="Consolas" charset="0"/>
                <a:cs typeface="Consolas" charset="0"/>
              </a:rPr>
              <a:t>DataFrame</a:t>
            </a:r>
            <a:r>
              <a:rPr lang="en-US" sz="1600" i="1" dirty="0">
                <a:solidFill>
                  <a:srgbClr val="00B050"/>
                </a:solidFill>
                <a:latin typeface="Consolas" charset="0"/>
                <a:ea typeface="Consolas" charset="0"/>
                <a:cs typeface="Consolas" charset="0"/>
              </a:rPr>
              <a:t>[</a:t>
            </a:r>
            <a:r>
              <a:rPr lang="en-US" sz="1600" i="1" dirty="0" err="1">
                <a:solidFill>
                  <a:srgbClr val="00B050"/>
                </a:solidFill>
                <a:latin typeface="Consolas" charset="0"/>
                <a:ea typeface="Consolas" charset="0"/>
                <a:cs typeface="Consolas" charset="0"/>
              </a:rPr>
              <a:t>firstName</a:t>
            </a:r>
            <a:r>
              <a:rPr lang="en-US" sz="1600" i="1" dirty="0">
                <a:solidFill>
                  <a:srgbClr val="00B050"/>
                </a:solidFill>
                <a:latin typeface="Consolas" charset="0"/>
                <a:ea typeface="Consolas" charset="0"/>
                <a:cs typeface="Consolas" charset="0"/>
              </a:rPr>
              <a:t>: string, </a:t>
            </a:r>
            <a:r>
              <a:rPr lang="en-US" sz="1600" i="1" dirty="0" err="1">
                <a:solidFill>
                  <a:srgbClr val="00B050"/>
                </a:solidFill>
                <a:latin typeface="Consolas" charset="0"/>
                <a:ea typeface="Consolas" charset="0"/>
                <a:cs typeface="Consolas" charset="0"/>
              </a:rPr>
              <a:t>lastName</a:t>
            </a:r>
            <a:r>
              <a:rPr lang="en-US" sz="1600" i="1" dirty="0">
                <a:solidFill>
                  <a:srgbClr val="00B050"/>
                </a:solidFill>
                <a:latin typeface="Consolas" charset="0"/>
                <a:ea typeface="Consolas" charset="0"/>
                <a:cs typeface="Consolas" charset="0"/>
              </a:rPr>
              <a:t>: string, medium: string]</a:t>
            </a:r>
          </a:p>
          <a:p>
            <a:r>
              <a:rPr lang="en-US" sz="1600" dirty="0" err="1" smtClean="0">
                <a:solidFill>
                  <a:schemeClr val="tx1"/>
                </a:solidFill>
                <a:latin typeface="Consolas" charset="0"/>
                <a:ea typeface="Consolas" charset="0"/>
                <a:cs typeface="Consolas" charset="0"/>
              </a:rPr>
              <a:t>scala</a:t>
            </a:r>
            <a:r>
              <a:rPr lang="en-US" sz="1600" dirty="0" smtClean="0">
                <a:solidFill>
                  <a:schemeClr val="tx1"/>
                </a:solidFill>
                <a:latin typeface="Consolas" charset="0"/>
                <a:ea typeface="Consolas" charset="0"/>
                <a:cs typeface="Consolas" charset="0"/>
              </a:rPr>
              <a:t>&gt; </a:t>
            </a:r>
            <a:r>
              <a:rPr lang="en-US" sz="1600" b="1" dirty="0" err="1" smtClean="0">
                <a:solidFill>
                  <a:schemeClr val="tx1"/>
                </a:solidFill>
                <a:latin typeface="Consolas" charset="0"/>
                <a:ea typeface="Consolas" charset="0"/>
                <a:cs typeface="Consolas" charset="0"/>
              </a:rPr>
              <a:t>df.join</a:t>
            </a:r>
            <a:r>
              <a:rPr lang="en-US" sz="1600" b="1" dirty="0" smtClean="0">
                <a:solidFill>
                  <a:schemeClr val="tx1"/>
                </a:solidFill>
                <a:latin typeface="Consolas" charset="0"/>
                <a:ea typeface="Consolas" charset="0"/>
                <a:cs typeface="Consolas" charset="0"/>
              </a:rPr>
              <a:t>(df2</a:t>
            </a:r>
            <a:r>
              <a:rPr lang="en-US" sz="1600" b="1" dirty="0">
                <a:solidFill>
                  <a:schemeClr val="tx1"/>
                </a:solidFill>
                <a:latin typeface="Consolas" charset="0"/>
                <a:ea typeface="Consolas" charset="0"/>
                <a:cs typeface="Consolas" charset="0"/>
              </a:rPr>
              <a:t>, </a:t>
            </a:r>
            <a:r>
              <a:rPr lang="en-US" sz="1600" b="1" dirty="0" smtClean="0">
                <a:solidFill>
                  <a:schemeClr val="tx1"/>
                </a:solidFill>
                <a:latin typeface="Consolas" charset="0"/>
                <a:ea typeface="Consolas" charset="0"/>
                <a:cs typeface="Consolas" charset="0"/>
              </a:rPr>
              <a:t>(</a:t>
            </a:r>
            <a:r>
              <a:rPr lang="en-US" sz="1600" b="1" dirty="0" err="1" smtClean="0">
                <a:solidFill>
                  <a:schemeClr val="tx1"/>
                </a:solidFill>
                <a:latin typeface="Consolas" charset="0"/>
                <a:ea typeface="Consolas" charset="0"/>
                <a:cs typeface="Consolas" charset="0"/>
              </a:rPr>
              <a:t>df</a:t>
            </a:r>
            <a:r>
              <a:rPr lang="en-US" sz="1600" b="1" dirty="0" smtClean="0">
                <a:solidFill>
                  <a:schemeClr val="tx1"/>
                </a:solidFill>
                <a:latin typeface="Consolas" charset="0"/>
                <a:ea typeface="Consolas" charset="0"/>
                <a:cs typeface="Consolas" charset="0"/>
              </a:rPr>
              <a:t>(</a:t>
            </a:r>
            <a:r>
              <a:rPr lang="en-US" sz="1600" b="1" dirty="0" smtClean="0">
                <a:solidFill>
                  <a:srgbClr val="0070C0"/>
                </a:solidFill>
                <a:latin typeface="Consolas" charset="0"/>
                <a:ea typeface="Consolas" charset="0"/>
                <a:cs typeface="Consolas" charset="0"/>
              </a:rPr>
              <a:t>"</a:t>
            </a:r>
            <a:r>
              <a:rPr lang="en-US" sz="1600" b="1" dirty="0" err="1" smtClean="0">
                <a:solidFill>
                  <a:srgbClr val="0070C0"/>
                </a:solidFill>
                <a:latin typeface="Consolas" charset="0"/>
                <a:ea typeface="Consolas" charset="0"/>
                <a:cs typeface="Consolas" charset="0"/>
              </a:rPr>
              <a:t>first_name</a:t>
            </a:r>
            <a:r>
              <a:rPr lang="en-US" sz="1600" b="1" dirty="0" smtClean="0">
                <a:solidFill>
                  <a:srgbClr val="0070C0"/>
                </a:solidFill>
                <a:latin typeface="Consolas" charset="0"/>
                <a:ea typeface="Consolas" charset="0"/>
                <a:cs typeface="Consolas" charset="0"/>
              </a:rPr>
              <a:t>"</a:t>
            </a:r>
            <a:r>
              <a:rPr lang="en-US" sz="1600" b="1" dirty="0" smtClean="0">
                <a:solidFill>
                  <a:schemeClr val="tx1"/>
                </a:solidFill>
                <a:latin typeface="Consolas" charset="0"/>
                <a:ea typeface="Consolas" charset="0"/>
                <a:cs typeface="Consolas" charset="0"/>
              </a:rPr>
              <a:t>) === df2(</a:t>
            </a:r>
            <a:r>
              <a:rPr lang="en-US" sz="1600" b="1" dirty="0" smtClean="0">
                <a:solidFill>
                  <a:srgbClr val="0070C0"/>
                </a:solidFill>
                <a:latin typeface="Consolas" charset="0"/>
                <a:ea typeface="Consolas" charset="0"/>
                <a:cs typeface="Consolas" charset="0"/>
              </a:rPr>
              <a:t>"</a:t>
            </a:r>
            <a:r>
              <a:rPr lang="en-US" sz="1600" b="1" dirty="0" err="1" smtClean="0">
                <a:solidFill>
                  <a:srgbClr val="0070C0"/>
                </a:solidFill>
                <a:latin typeface="Consolas" charset="0"/>
                <a:ea typeface="Consolas" charset="0"/>
                <a:cs typeface="Consolas" charset="0"/>
              </a:rPr>
              <a:t>firstName</a:t>
            </a:r>
            <a:r>
              <a:rPr lang="en-US" sz="1600" b="1" dirty="0" smtClean="0">
                <a:solidFill>
                  <a:srgbClr val="0070C0"/>
                </a:solidFill>
                <a:latin typeface="Consolas" charset="0"/>
                <a:ea typeface="Consolas" charset="0"/>
                <a:cs typeface="Consolas" charset="0"/>
              </a:rPr>
              <a:t>"</a:t>
            </a:r>
            <a:r>
              <a:rPr lang="en-US" sz="1600" b="1" dirty="0" smtClean="0">
                <a:solidFill>
                  <a:schemeClr val="tx1"/>
                </a:solidFill>
                <a:latin typeface="Consolas" charset="0"/>
                <a:ea typeface="Consolas" charset="0"/>
                <a:cs typeface="Consolas" charset="0"/>
              </a:rPr>
              <a:t>) &amp; </a:t>
            </a:r>
            <a:r>
              <a:rPr lang="en-US" sz="1600" b="1" dirty="0" smtClean="0">
                <a:solidFill>
                  <a:srgbClr val="8A2804"/>
                </a:solidFill>
                <a:latin typeface="Consolas" charset="0"/>
                <a:ea typeface="Consolas" charset="0"/>
                <a:cs typeface="Consolas" charset="0"/>
              </a:rPr>
              <a:t>(</a:t>
            </a:r>
            <a:r>
              <a:rPr lang="en-US" sz="1600" b="1" dirty="0" err="1" smtClean="0">
                <a:solidFill>
                  <a:schemeClr val="tx1"/>
                </a:solidFill>
                <a:latin typeface="Consolas" charset="0"/>
                <a:ea typeface="Consolas" charset="0"/>
                <a:cs typeface="Consolas" charset="0"/>
              </a:rPr>
              <a:t>df</a:t>
            </a:r>
            <a:r>
              <a:rPr lang="en-US" sz="1600" b="1" dirty="0" smtClean="0">
                <a:solidFill>
                  <a:schemeClr val="tx1"/>
                </a:solidFill>
                <a:latin typeface="Consolas" charset="0"/>
                <a:ea typeface="Consolas" charset="0"/>
                <a:cs typeface="Consolas" charset="0"/>
              </a:rPr>
              <a:t>(</a:t>
            </a:r>
            <a:r>
              <a:rPr lang="en-US" sz="1600" b="1" dirty="0" smtClean="0">
                <a:solidFill>
                  <a:srgbClr val="0070C0"/>
                </a:solidFill>
                <a:latin typeface="Consolas" charset="0"/>
                <a:ea typeface="Consolas" charset="0"/>
                <a:cs typeface="Consolas" charset="0"/>
              </a:rPr>
              <a:t>"</a:t>
            </a:r>
            <a:r>
              <a:rPr lang="en-US" sz="1600" b="1" dirty="0" err="1" smtClean="0">
                <a:solidFill>
                  <a:srgbClr val="0070C0"/>
                </a:solidFill>
                <a:latin typeface="Consolas" charset="0"/>
                <a:ea typeface="Consolas" charset="0"/>
                <a:cs typeface="Consolas" charset="0"/>
              </a:rPr>
              <a:t>last_name</a:t>
            </a:r>
            <a:r>
              <a:rPr lang="en-US" sz="1600" b="1" dirty="0" smtClean="0">
                <a:solidFill>
                  <a:srgbClr val="0070C0"/>
                </a:solidFill>
                <a:latin typeface="Consolas" charset="0"/>
                <a:ea typeface="Consolas" charset="0"/>
                <a:cs typeface="Consolas" charset="0"/>
              </a:rPr>
              <a:t>"</a:t>
            </a:r>
            <a:r>
              <a:rPr lang="en-US" sz="1600" b="1" dirty="0" smtClean="0">
                <a:solidFill>
                  <a:schemeClr val="tx1"/>
                </a:solidFill>
                <a:latin typeface="Consolas" charset="0"/>
                <a:ea typeface="Consolas" charset="0"/>
                <a:cs typeface="Consolas" charset="0"/>
              </a:rPr>
              <a:t> === df2(</a:t>
            </a:r>
            <a:r>
              <a:rPr lang="en-US" sz="1600" b="1" dirty="0" smtClean="0">
                <a:solidFill>
                  <a:srgbClr val="0070C0"/>
                </a:solidFill>
                <a:latin typeface="Consolas" charset="0"/>
                <a:ea typeface="Consolas" charset="0"/>
                <a:cs typeface="Consolas" charset="0"/>
              </a:rPr>
              <a:t>"</a:t>
            </a:r>
            <a:r>
              <a:rPr lang="en-US" sz="1600" b="1" dirty="0" err="1" smtClean="0">
                <a:solidFill>
                  <a:srgbClr val="0070C0"/>
                </a:solidFill>
                <a:latin typeface="Consolas" charset="0"/>
                <a:ea typeface="Consolas" charset="0"/>
                <a:cs typeface="Consolas" charset="0"/>
              </a:rPr>
              <a:t>lastName</a:t>
            </a:r>
            <a:r>
              <a:rPr lang="en-US" sz="1600" b="1" dirty="0" smtClean="0">
                <a:solidFill>
                  <a:srgbClr val="0070C0"/>
                </a:solidFill>
                <a:latin typeface="Consolas" charset="0"/>
                <a:ea typeface="Consolas" charset="0"/>
                <a:cs typeface="Consolas" charset="0"/>
              </a:rPr>
              <a:t>"</a:t>
            </a:r>
            <a:r>
              <a:rPr lang="en-US" sz="1600" b="1" dirty="0" smtClean="0">
                <a:solidFill>
                  <a:schemeClr val="tx1"/>
                </a:solidFill>
                <a:latin typeface="Consolas" charset="0"/>
                <a:ea typeface="Consolas" charset="0"/>
                <a:cs typeface="Consolas" charset="0"/>
              </a:rPr>
              <a:t>)).</a:t>
            </a:r>
            <a:r>
              <a:rPr lang="en-US" sz="1600" b="1" dirty="0">
                <a:solidFill>
                  <a:schemeClr val="tx1"/>
                </a:solidFill>
                <a:latin typeface="Consolas" charset="0"/>
                <a:ea typeface="Consolas" charset="0"/>
                <a:cs typeface="Consolas" charset="0"/>
              </a:rPr>
              <a:t>show()</a:t>
            </a:r>
          </a:p>
          <a:p>
            <a:r>
              <a:rPr lang="en-US" sz="1600" dirty="0">
                <a:solidFill>
                  <a:schemeClr val="tx1"/>
                </a:solidFill>
                <a:latin typeface="Consolas" charset="0"/>
                <a:ea typeface="Consolas" charset="0"/>
                <a:cs typeface="Consolas" charset="0"/>
              </a:rPr>
              <a:t>+----------+---------+------+---+---------+--------+-----------------+</a:t>
            </a:r>
          </a:p>
          <a:p>
            <a:r>
              <a:rPr lang="en-US" sz="1600" dirty="0">
                <a:solidFill>
                  <a:schemeClr val="tx1"/>
                </a:solidFill>
                <a:latin typeface="Consolas" charset="0"/>
                <a:ea typeface="Consolas" charset="0"/>
                <a:cs typeface="Consolas" charset="0"/>
              </a:rPr>
              <a:t>|</a:t>
            </a:r>
            <a:r>
              <a:rPr lang="en-US" sz="1600" dirty="0" err="1">
                <a:solidFill>
                  <a:schemeClr val="tx1"/>
                </a:solidFill>
                <a:latin typeface="Consolas" charset="0"/>
                <a:ea typeface="Consolas" charset="0"/>
                <a:cs typeface="Consolas" charset="0"/>
              </a:rPr>
              <a:t>first_name|last_name|gender|age|firstName|lastName</a:t>
            </a:r>
            <a:r>
              <a:rPr lang="en-US" sz="1600" dirty="0">
                <a:solidFill>
                  <a:schemeClr val="tx1"/>
                </a:solidFill>
                <a:latin typeface="Consolas" charset="0"/>
                <a:ea typeface="Consolas" charset="0"/>
                <a:cs typeface="Consolas" charset="0"/>
              </a:rPr>
              <a:t>|           medium|</a:t>
            </a:r>
          </a:p>
          <a:p>
            <a:r>
              <a:rPr lang="en-US" sz="1600" dirty="0">
                <a:solidFill>
                  <a:schemeClr val="tx1"/>
                </a:solidFill>
                <a:latin typeface="Consolas" charset="0"/>
                <a:ea typeface="Consolas" charset="0"/>
                <a:cs typeface="Consolas" charset="0"/>
              </a:rPr>
              <a:t>+----------+---------+------+---+---------+--------+-----------------+</a:t>
            </a:r>
          </a:p>
          <a:p>
            <a:r>
              <a:rPr lang="en-US" sz="1600" dirty="0">
                <a:solidFill>
                  <a:schemeClr val="tx1"/>
                </a:solidFill>
                <a:latin typeface="Consolas" charset="0"/>
                <a:ea typeface="Consolas" charset="0"/>
                <a:cs typeface="Consolas" charset="0"/>
              </a:rPr>
              <a:t>|    Norman| Lockwood|     M| 81|   </a:t>
            </a:r>
            <a:r>
              <a:rPr lang="en-US" sz="1600" dirty="0" err="1">
                <a:solidFill>
                  <a:schemeClr val="tx1"/>
                </a:solidFill>
                <a:latin typeface="Consolas" charset="0"/>
                <a:ea typeface="Consolas" charset="0"/>
                <a:cs typeface="Consolas" charset="0"/>
              </a:rPr>
              <a:t>Norman|Lockwood|metal</a:t>
            </a:r>
            <a:r>
              <a:rPr lang="en-US" sz="1600" dirty="0">
                <a:solidFill>
                  <a:schemeClr val="tx1"/>
                </a:solidFill>
                <a:latin typeface="Consolas" charset="0"/>
                <a:ea typeface="Consolas" charset="0"/>
                <a:cs typeface="Consolas" charset="0"/>
              </a:rPr>
              <a:t> (sculpture)|</a:t>
            </a:r>
          </a:p>
          <a:p>
            <a:r>
              <a:rPr lang="en-US" sz="1600" dirty="0">
                <a:solidFill>
                  <a:schemeClr val="tx1"/>
                </a:solidFill>
                <a:latin typeface="Consolas" charset="0"/>
                <a:ea typeface="Consolas" charset="0"/>
                <a:cs typeface="Consolas" charset="0"/>
              </a:rPr>
              <a:t>|      Erin|  Shannon|     F| 42|     Erin| Shannon|    oil on canvas|</a:t>
            </a:r>
          </a:p>
          <a:p>
            <a:r>
              <a:rPr lang="en-US" sz="1600" dirty="0">
                <a:solidFill>
                  <a:schemeClr val="tx1"/>
                </a:solidFill>
                <a:latin typeface="Consolas" charset="0"/>
                <a:ea typeface="Consolas" charset="0"/>
                <a:cs typeface="Consolas" charset="0"/>
              </a:rPr>
              <a:t>|  </a:t>
            </a:r>
            <a:r>
              <a:rPr lang="en-US" sz="1600" dirty="0" err="1">
                <a:solidFill>
                  <a:schemeClr val="tx1"/>
                </a:solidFill>
                <a:latin typeface="Consolas" charset="0"/>
                <a:ea typeface="Consolas" charset="0"/>
                <a:cs typeface="Consolas" charset="0"/>
              </a:rPr>
              <a:t>Rosalita</a:t>
            </a:r>
            <a:r>
              <a:rPr lang="en-US" sz="1600" dirty="0">
                <a:solidFill>
                  <a:schemeClr val="tx1"/>
                </a:solidFill>
                <a:latin typeface="Consolas" charset="0"/>
                <a:ea typeface="Consolas" charset="0"/>
                <a:cs typeface="Consolas" charset="0"/>
              </a:rPr>
              <a:t>|  Ramirez|     F| 14| </a:t>
            </a:r>
            <a:r>
              <a:rPr lang="en-US" sz="1600" dirty="0" err="1">
                <a:solidFill>
                  <a:schemeClr val="tx1"/>
                </a:solidFill>
                <a:latin typeface="Consolas" charset="0"/>
                <a:ea typeface="Consolas" charset="0"/>
                <a:cs typeface="Consolas" charset="0"/>
              </a:rPr>
              <a:t>Rosalita</a:t>
            </a:r>
            <a:r>
              <a:rPr lang="en-US" sz="1600" dirty="0">
                <a:solidFill>
                  <a:schemeClr val="tx1"/>
                </a:solidFill>
                <a:latin typeface="Consolas" charset="0"/>
                <a:ea typeface="Consolas" charset="0"/>
                <a:cs typeface="Consolas" charset="0"/>
              </a:rPr>
              <a:t>| Ramirez|         charcoal|</a:t>
            </a:r>
          </a:p>
          <a:p>
            <a:r>
              <a:rPr lang="en-US" sz="1600" dirty="0">
                <a:solidFill>
                  <a:schemeClr val="tx1"/>
                </a:solidFill>
                <a:latin typeface="Consolas" charset="0"/>
                <a:ea typeface="Consolas" charset="0"/>
                <a:cs typeface="Consolas" charset="0"/>
              </a:rPr>
              <a:t>|    Miguel|     Ruiz|     M| 64|   Miguel|    Ruiz|    oil on canvas|</a:t>
            </a:r>
          </a:p>
          <a:p>
            <a:r>
              <a:rPr lang="en-US" sz="1600" dirty="0">
                <a:solidFill>
                  <a:schemeClr val="tx1"/>
                </a:solidFill>
                <a:latin typeface="Consolas" charset="0"/>
                <a:ea typeface="Consolas" charset="0"/>
                <a:cs typeface="Consolas" charset="0"/>
              </a:rPr>
              <a:t>+----------+---------+------+---+---------+--------+-----------------+</a:t>
            </a:r>
          </a:p>
          <a:p>
            <a:endParaRPr lang="en-US" sz="1600" b="1" dirty="0">
              <a:solidFill>
                <a:srgbClr val="666666"/>
              </a:solidFill>
              <a:latin typeface="Consolas" charset="0"/>
              <a:ea typeface="Consolas" charset="0"/>
              <a:cs typeface="Consolas" charset="0"/>
            </a:endParaRPr>
          </a:p>
        </p:txBody>
      </p:sp>
      <p:sp>
        <p:nvSpPr>
          <p:cNvPr id="9" name="Title 1"/>
          <p:cNvSpPr txBox="1">
            <a:spLocks/>
          </p:cNvSpPr>
          <p:nvPr/>
        </p:nvSpPr>
        <p:spPr bwMode="auto">
          <a:xfrm>
            <a:off x="233277" y="116418"/>
            <a:ext cx="8351923" cy="909919"/>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898" tIns="60949" rIns="121898" bIns="60949" numCol="1" anchor="t" anchorCtr="0" compatLnSpc="1">
            <a:prstTxWarp prst="textNoShape">
              <a:avLst/>
            </a:prstTxWarp>
            <a:normAutofit fontScale="97500" lnSpcReduction="10000"/>
          </a:bodyPr>
          <a:lstStyle>
            <a:lvl1pPr algn="l" defTabSz="609475" rtl="0" eaLnBrk="1" fontAlgn="base" hangingPunct="1">
              <a:spcBef>
                <a:spcPct val="0"/>
              </a:spcBef>
              <a:spcAft>
                <a:spcPct val="0"/>
              </a:spcAft>
              <a:defRPr sz="5300" kern="1200">
                <a:solidFill>
                  <a:schemeClr val="tx1">
                    <a:lumMod val="75000"/>
                    <a:lumOff val="25000"/>
                  </a:schemeClr>
                </a:solidFill>
                <a:latin typeface="Newslab Thin"/>
                <a:ea typeface="ＭＳ Ｐゴシック" charset="0"/>
                <a:cs typeface="Newslab Thin"/>
              </a:defRPr>
            </a:lvl1pPr>
            <a:lvl2pPr algn="l" defTabSz="609475" rtl="0" eaLnBrk="1" fontAlgn="base" hangingPunct="1">
              <a:spcBef>
                <a:spcPct val="0"/>
              </a:spcBef>
              <a:spcAft>
                <a:spcPct val="0"/>
              </a:spcAft>
              <a:defRPr sz="5300">
                <a:solidFill>
                  <a:schemeClr val="tx1"/>
                </a:solidFill>
                <a:latin typeface="Newslab Light" charset="0"/>
                <a:ea typeface="ＭＳ Ｐゴシック" charset="0"/>
              </a:defRPr>
            </a:lvl2pPr>
            <a:lvl3pPr algn="l" defTabSz="609475" rtl="0" eaLnBrk="1" fontAlgn="base" hangingPunct="1">
              <a:spcBef>
                <a:spcPct val="0"/>
              </a:spcBef>
              <a:spcAft>
                <a:spcPct val="0"/>
              </a:spcAft>
              <a:defRPr sz="5300">
                <a:solidFill>
                  <a:schemeClr val="tx1"/>
                </a:solidFill>
                <a:latin typeface="Newslab Light" charset="0"/>
                <a:ea typeface="ＭＳ Ｐゴシック" charset="0"/>
              </a:defRPr>
            </a:lvl3pPr>
            <a:lvl4pPr algn="l" defTabSz="609475" rtl="0" eaLnBrk="1" fontAlgn="base" hangingPunct="1">
              <a:spcBef>
                <a:spcPct val="0"/>
              </a:spcBef>
              <a:spcAft>
                <a:spcPct val="0"/>
              </a:spcAft>
              <a:defRPr sz="5300">
                <a:solidFill>
                  <a:schemeClr val="tx1"/>
                </a:solidFill>
                <a:latin typeface="Newslab Light" charset="0"/>
                <a:ea typeface="ＭＳ Ｐゴシック" charset="0"/>
              </a:defRPr>
            </a:lvl4pPr>
            <a:lvl5pPr algn="l" defTabSz="609475" rtl="0" eaLnBrk="1" fontAlgn="base" hangingPunct="1">
              <a:spcBef>
                <a:spcPct val="0"/>
              </a:spcBef>
              <a:spcAft>
                <a:spcPct val="0"/>
              </a:spcAft>
              <a:defRPr sz="5300">
                <a:solidFill>
                  <a:schemeClr val="tx1"/>
                </a:solidFill>
                <a:latin typeface="Newslab Light" charset="0"/>
                <a:ea typeface="ＭＳ Ｐゴシック" charset="0"/>
              </a:defRPr>
            </a:lvl5pPr>
            <a:lvl6pPr marL="609475" algn="l" defTabSz="609475" rtl="0" eaLnBrk="1" fontAlgn="base" hangingPunct="1">
              <a:spcBef>
                <a:spcPct val="0"/>
              </a:spcBef>
              <a:spcAft>
                <a:spcPct val="0"/>
              </a:spcAft>
              <a:defRPr sz="5300">
                <a:solidFill>
                  <a:schemeClr val="tx1"/>
                </a:solidFill>
                <a:latin typeface="Newslab Light" charset="0"/>
                <a:ea typeface="ＭＳ Ｐゴシック" charset="0"/>
              </a:defRPr>
            </a:lvl6pPr>
            <a:lvl7pPr marL="1218960" algn="l" defTabSz="609475" rtl="0" eaLnBrk="1" fontAlgn="base" hangingPunct="1">
              <a:spcBef>
                <a:spcPct val="0"/>
              </a:spcBef>
              <a:spcAft>
                <a:spcPct val="0"/>
              </a:spcAft>
              <a:defRPr sz="5300">
                <a:solidFill>
                  <a:schemeClr val="tx1"/>
                </a:solidFill>
                <a:latin typeface="Newslab Light" charset="0"/>
                <a:ea typeface="ＭＳ Ｐゴシック" charset="0"/>
              </a:defRPr>
            </a:lvl7pPr>
            <a:lvl8pPr marL="1828437" algn="l" defTabSz="609475" rtl="0" eaLnBrk="1" fontAlgn="base" hangingPunct="1">
              <a:spcBef>
                <a:spcPct val="0"/>
              </a:spcBef>
              <a:spcAft>
                <a:spcPct val="0"/>
              </a:spcAft>
              <a:defRPr sz="5300">
                <a:solidFill>
                  <a:schemeClr val="tx1"/>
                </a:solidFill>
                <a:latin typeface="Newslab Light" charset="0"/>
                <a:ea typeface="ＭＳ Ｐゴシック" charset="0"/>
              </a:defRPr>
            </a:lvl8pPr>
            <a:lvl9pPr marL="2437918" algn="l" defTabSz="609475" rtl="0" eaLnBrk="1" fontAlgn="base" hangingPunct="1">
              <a:spcBef>
                <a:spcPct val="0"/>
              </a:spcBef>
              <a:spcAft>
                <a:spcPct val="0"/>
              </a:spcAft>
              <a:defRPr sz="5300">
                <a:solidFill>
                  <a:schemeClr val="tx1"/>
                </a:solidFill>
                <a:latin typeface="Newslab Light" charset="0"/>
                <a:ea typeface="ＭＳ Ｐゴシック" charset="0"/>
              </a:defRPr>
            </a:lvl9pPr>
          </a:lstStyle>
          <a:p>
            <a:r>
              <a:rPr lang="en-US" smtClean="0"/>
              <a:t>Joins</a:t>
            </a:r>
            <a:endParaRPr lang="en-US"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069889" y="2248149"/>
            <a:ext cx="315382" cy="464575"/>
          </a:xfrm>
          <a:prstGeom prst="rect">
            <a:avLst/>
          </a:prstGeom>
        </p:spPr>
      </p:pic>
    </p:spTree>
    <p:extLst>
      <p:ext uri="{BB962C8B-B14F-4D97-AF65-F5344CB8AC3E}">
        <p14:creationId xmlns:p14="http://schemas.microsoft.com/office/powerpoint/2010/main" val="266875124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1384301" y="1905000"/>
            <a:ext cx="10405764" cy="4724400"/>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3" name="Content Placeholder 2"/>
          <p:cNvSpPr>
            <a:spLocks noGrp="1"/>
          </p:cNvSpPr>
          <p:nvPr>
            <p:ph idx="1"/>
          </p:nvPr>
        </p:nvSpPr>
        <p:spPr>
          <a:xfrm>
            <a:off x="1987291" y="1090085"/>
            <a:ext cx="7655187" cy="1094316"/>
          </a:xfrm>
        </p:spPr>
        <p:txBody>
          <a:bodyPr>
            <a:normAutofit/>
          </a:bodyPr>
          <a:lstStyle/>
          <a:p>
            <a:pPr marL="0" indent="0">
              <a:buNone/>
            </a:pPr>
            <a:r>
              <a:rPr lang="en-US" sz="2800" dirty="0">
                <a:solidFill>
                  <a:schemeClr val="tx1"/>
                </a:solidFill>
                <a:latin typeface="Source Sans Pro Light" charset="0"/>
                <a:ea typeface="Source Sans Pro Light" charset="0"/>
                <a:cs typeface="Source Sans Pro Light" charset="0"/>
              </a:rPr>
              <a:t>We can load that into a second DataFrame and join it with our first one.</a:t>
            </a:r>
          </a:p>
        </p:txBody>
      </p:sp>
      <p:sp>
        <p:nvSpPr>
          <p:cNvPr id="5" name="Rectangle 4"/>
          <p:cNvSpPr/>
          <p:nvPr/>
        </p:nvSpPr>
        <p:spPr>
          <a:xfrm>
            <a:off x="1663701" y="2184402"/>
            <a:ext cx="10126364" cy="3997125"/>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sz="1600" dirty="0">
                <a:solidFill>
                  <a:srgbClr val="0070C0"/>
                </a:solidFill>
                <a:latin typeface="Consolas" charset="0"/>
                <a:ea typeface="Consolas" charset="0"/>
                <a:cs typeface="Consolas" charset="0"/>
              </a:rPr>
              <a:t>In [1]:</a:t>
            </a:r>
            <a:r>
              <a:rPr lang="en-US" sz="1600" dirty="0">
                <a:latin typeface="Consolas" charset="0"/>
                <a:ea typeface="Consolas" charset="0"/>
                <a:cs typeface="Consolas" charset="0"/>
              </a:rPr>
              <a:t> </a:t>
            </a:r>
            <a:r>
              <a:rPr lang="en-US" sz="1600" b="1" dirty="0">
                <a:latin typeface="Consolas" charset="0"/>
                <a:ea typeface="Consolas" charset="0"/>
                <a:cs typeface="Consolas" charset="0"/>
              </a:rPr>
              <a:t>df2 </a:t>
            </a:r>
            <a:r>
              <a:rPr lang="en-US" sz="1600" b="1" dirty="0">
                <a:solidFill>
                  <a:srgbClr val="666666"/>
                </a:solidFill>
                <a:latin typeface="Consolas" charset="0"/>
                <a:ea typeface="Consolas" charset="0"/>
                <a:cs typeface="Consolas" charset="0"/>
              </a:rPr>
              <a:t>= </a:t>
            </a:r>
            <a:r>
              <a:rPr lang="en-US" sz="1600" b="1" dirty="0" err="1">
                <a:solidFill>
                  <a:schemeClr val="tx1"/>
                </a:solidFill>
                <a:latin typeface="Consolas" charset="0"/>
                <a:ea typeface="Consolas" charset="0"/>
                <a:cs typeface="Consolas" charset="0"/>
              </a:rPr>
              <a:t>sqlContext.read.json</a:t>
            </a:r>
            <a:r>
              <a:rPr lang="en-US" sz="1600" b="1" dirty="0">
                <a:solidFill>
                  <a:srgbClr val="666666"/>
                </a:solidFill>
                <a:latin typeface="Consolas" charset="0"/>
                <a:ea typeface="Consolas" charset="0"/>
                <a:cs typeface="Consolas" charset="0"/>
              </a:rPr>
              <a:t>(</a:t>
            </a:r>
            <a:r>
              <a:rPr lang="en-US" sz="1600" b="1" dirty="0">
                <a:solidFill>
                  <a:srgbClr val="0070C0"/>
                </a:solidFill>
                <a:latin typeface="Consolas" charset="0"/>
                <a:ea typeface="Consolas" charset="0"/>
                <a:cs typeface="Consolas" charset="0"/>
              </a:rPr>
              <a:t>"</a:t>
            </a:r>
            <a:r>
              <a:rPr lang="en-US" sz="1600" b="1" dirty="0" err="1">
                <a:solidFill>
                  <a:srgbClr val="0070C0"/>
                </a:solidFill>
                <a:latin typeface="Consolas" charset="0"/>
                <a:ea typeface="Consolas" charset="0"/>
                <a:cs typeface="Consolas" charset="0"/>
              </a:rPr>
              <a:t>artists.json</a:t>
            </a:r>
            <a:r>
              <a:rPr lang="en-US" sz="1600" b="1" dirty="0">
                <a:solidFill>
                  <a:srgbClr val="0070C0"/>
                </a:solidFill>
                <a:latin typeface="Consolas" charset="0"/>
                <a:ea typeface="Consolas" charset="0"/>
                <a:cs typeface="Consolas" charset="0"/>
              </a:rPr>
              <a:t>"</a:t>
            </a:r>
            <a:r>
              <a:rPr lang="en-US" sz="1600" b="1" dirty="0">
                <a:solidFill>
                  <a:schemeClr val="tx1"/>
                </a:solidFill>
                <a:latin typeface="Consolas" charset="0"/>
                <a:ea typeface="Consolas" charset="0"/>
                <a:cs typeface="Consolas" charset="0"/>
              </a:rPr>
              <a:t>)</a:t>
            </a:r>
          </a:p>
          <a:p>
            <a:r>
              <a:rPr lang="en-US" sz="1600" i="1" dirty="0">
                <a:solidFill>
                  <a:srgbClr val="00B050"/>
                </a:solidFill>
                <a:latin typeface="Consolas" charset="0"/>
                <a:ea typeface="Consolas" charset="0"/>
                <a:cs typeface="Consolas" charset="0"/>
              </a:rPr>
              <a:t># Schema inferred as </a:t>
            </a:r>
            <a:r>
              <a:rPr lang="en-US" sz="1600" i="1" dirty="0" err="1">
                <a:solidFill>
                  <a:srgbClr val="00B050"/>
                </a:solidFill>
                <a:latin typeface="Consolas" charset="0"/>
                <a:ea typeface="Consolas" charset="0"/>
                <a:cs typeface="Consolas" charset="0"/>
              </a:rPr>
              <a:t>DataFrame</a:t>
            </a:r>
            <a:r>
              <a:rPr lang="en-US" sz="1600" i="1" dirty="0">
                <a:solidFill>
                  <a:srgbClr val="00B050"/>
                </a:solidFill>
                <a:latin typeface="Consolas" charset="0"/>
                <a:ea typeface="Consolas" charset="0"/>
                <a:cs typeface="Consolas" charset="0"/>
              </a:rPr>
              <a:t>[</a:t>
            </a:r>
            <a:r>
              <a:rPr lang="en-US" sz="1600" i="1" dirty="0" err="1">
                <a:solidFill>
                  <a:srgbClr val="00B050"/>
                </a:solidFill>
                <a:latin typeface="Consolas" charset="0"/>
                <a:ea typeface="Consolas" charset="0"/>
                <a:cs typeface="Consolas" charset="0"/>
              </a:rPr>
              <a:t>firstName</a:t>
            </a:r>
            <a:r>
              <a:rPr lang="en-US" sz="1600" i="1" dirty="0">
                <a:solidFill>
                  <a:srgbClr val="00B050"/>
                </a:solidFill>
                <a:latin typeface="Consolas" charset="0"/>
                <a:ea typeface="Consolas" charset="0"/>
                <a:cs typeface="Consolas" charset="0"/>
              </a:rPr>
              <a:t>: string, </a:t>
            </a:r>
            <a:r>
              <a:rPr lang="en-US" sz="1600" i="1" dirty="0" err="1">
                <a:solidFill>
                  <a:srgbClr val="00B050"/>
                </a:solidFill>
                <a:latin typeface="Consolas" charset="0"/>
                <a:ea typeface="Consolas" charset="0"/>
                <a:cs typeface="Consolas" charset="0"/>
              </a:rPr>
              <a:t>lastName</a:t>
            </a:r>
            <a:r>
              <a:rPr lang="en-US" sz="1600" i="1" dirty="0">
                <a:solidFill>
                  <a:srgbClr val="00B050"/>
                </a:solidFill>
                <a:latin typeface="Consolas" charset="0"/>
                <a:ea typeface="Consolas" charset="0"/>
                <a:cs typeface="Consolas" charset="0"/>
              </a:rPr>
              <a:t>: string, medium: string]</a:t>
            </a:r>
          </a:p>
          <a:p>
            <a:r>
              <a:rPr lang="en-US" sz="1600" dirty="0">
                <a:solidFill>
                  <a:srgbClr val="0070C0"/>
                </a:solidFill>
                <a:latin typeface="Consolas" charset="0"/>
                <a:ea typeface="Consolas" charset="0"/>
                <a:cs typeface="Consolas" charset="0"/>
              </a:rPr>
              <a:t>In [2]:</a:t>
            </a:r>
            <a:r>
              <a:rPr lang="en-US" sz="1600" dirty="0">
                <a:latin typeface="Consolas" charset="0"/>
                <a:ea typeface="Consolas" charset="0"/>
                <a:cs typeface="Consolas" charset="0"/>
              </a:rPr>
              <a:t> </a:t>
            </a:r>
            <a:r>
              <a:rPr lang="en-US" sz="1600" b="1" dirty="0" err="1">
                <a:solidFill>
                  <a:schemeClr val="tx1"/>
                </a:solidFill>
                <a:latin typeface="Consolas" charset="0"/>
                <a:ea typeface="Consolas" charset="0"/>
                <a:cs typeface="Consolas" charset="0"/>
              </a:rPr>
              <a:t>df.join</a:t>
            </a:r>
            <a:r>
              <a:rPr lang="en-US" sz="1600" b="1" dirty="0">
                <a:solidFill>
                  <a:schemeClr val="tx1"/>
                </a:solidFill>
                <a:latin typeface="Consolas" charset="0"/>
                <a:ea typeface="Consolas" charset="0"/>
                <a:cs typeface="Consolas" charset="0"/>
              </a:rPr>
              <a:t>(</a:t>
            </a:r>
            <a:br>
              <a:rPr lang="en-US" sz="1600" b="1" dirty="0">
                <a:solidFill>
                  <a:schemeClr val="tx1"/>
                </a:solidFill>
                <a:latin typeface="Consolas" charset="0"/>
                <a:ea typeface="Consolas" charset="0"/>
                <a:cs typeface="Consolas" charset="0"/>
              </a:rPr>
            </a:br>
            <a:r>
              <a:rPr lang="en-US" sz="1600" b="1" dirty="0">
                <a:solidFill>
                  <a:schemeClr val="tx1"/>
                </a:solidFill>
                <a:latin typeface="Consolas" charset="0"/>
                <a:ea typeface="Consolas" charset="0"/>
                <a:cs typeface="Consolas" charset="0"/>
              </a:rPr>
              <a:t>            df2, </a:t>
            </a:r>
            <a:br>
              <a:rPr lang="en-US" sz="1600" b="1" dirty="0">
                <a:solidFill>
                  <a:schemeClr val="tx1"/>
                </a:solidFill>
                <a:latin typeface="Consolas" charset="0"/>
                <a:ea typeface="Consolas" charset="0"/>
                <a:cs typeface="Consolas" charset="0"/>
              </a:rPr>
            </a:br>
            <a:r>
              <a:rPr lang="en-US" sz="1600" b="1" dirty="0" smtClean="0">
                <a:solidFill>
                  <a:schemeClr val="tx1"/>
                </a:solidFill>
                <a:latin typeface="Consolas" charset="0"/>
                <a:ea typeface="Consolas" charset="0"/>
                <a:cs typeface="Consolas" charset="0"/>
              </a:rPr>
              <a:t>		  </a:t>
            </a:r>
            <a:r>
              <a:rPr lang="en-US" sz="1600" b="1" dirty="0" smtClean="0">
                <a:solidFill>
                  <a:schemeClr val="tx1"/>
                </a:solidFill>
                <a:latin typeface="Consolas" charset="0"/>
                <a:ea typeface="Consolas" charset="0"/>
                <a:cs typeface="Consolas" charset="0"/>
              </a:rPr>
              <a:t> </a:t>
            </a:r>
            <a:r>
              <a:rPr lang="en-US" sz="1600" b="1" dirty="0">
                <a:solidFill>
                  <a:schemeClr val="tx1"/>
                </a:solidFill>
                <a:latin typeface="Consolas" charset="0"/>
                <a:ea typeface="Consolas" charset="0"/>
                <a:cs typeface="Consolas" charset="0"/>
              </a:rPr>
              <a:t>(</a:t>
            </a:r>
            <a:r>
              <a:rPr lang="en-US" sz="1600" b="1" dirty="0" err="1">
                <a:solidFill>
                  <a:schemeClr val="tx1"/>
                </a:solidFill>
                <a:latin typeface="Consolas" charset="0"/>
                <a:ea typeface="Consolas" charset="0"/>
                <a:cs typeface="Consolas" charset="0"/>
              </a:rPr>
              <a:t>df.first_name</a:t>
            </a:r>
            <a:r>
              <a:rPr lang="en-US" sz="1600" b="1" dirty="0">
                <a:solidFill>
                  <a:schemeClr val="tx1"/>
                </a:solidFill>
                <a:latin typeface="Consolas" charset="0"/>
                <a:ea typeface="Consolas" charset="0"/>
                <a:cs typeface="Consolas" charset="0"/>
              </a:rPr>
              <a:t> == </a:t>
            </a:r>
            <a:r>
              <a:rPr lang="en-US" sz="1600" b="1" dirty="0" err="1">
                <a:solidFill>
                  <a:schemeClr val="tx1"/>
                </a:solidFill>
                <a:latin typeface="Consolas" charset="0"/>
                <a:ea typeface="Consolas" charset="0"/>
                <a:cs typeface="Consolas" charset="0"/>
              </a:rPr>
              <a:t>df.first_name</a:t>
            </a:r>
            <a:r>
              <a:rPr lang="en-US" sz="1600" b="1" dirty="0">
                <a:solidFill>
                  <a:schemeClr val="tx1"/>
                </a:solidFill>
                <a:latin typeface="Consolas" charset="0"/>
                <a:ea typeface="Consolas" charset="0"/>
                <a:cs typeface="Consolas" charset="0"/>
              </a:rPr>
              <a:t>) &amp; (</a:t>
            </a:r>
            <a:r>
              <a:rPr lang="en-US" sz="1600" b="1" dirty="0" err="1">
                <a:solidFill>
                  <a:schemeClr val="tx1"/>
                </a:solidFill>
                <a:latin typeface="Consolas" charset="0"/>
                <a:ea typeface="Consolas" charset="0"/>
                <a:cs typeface="Consolas" charset="0"/>
              </a:rPr>
              <a:t>df.last_name</a:t>
            </a:r>
            <a:r>
              <a:rPr lang="en-US" sz="1600" b="1" dirty="0">
                <a:solidFill>
                  <a:schemeClr val="tx1"/>
                </a:solidFill>
                <a:latin typeface="Consolas" charset="0"/>
                <a:ea typeface="Consolas" charset="0"/>
                <a:cs typeface="Consolas" charset="0"/>
              </a:rPr>
              <a:t> == </a:t>
            </a:r>
            <a:r>
              <a:rPr lang="en-US" sz="1600" b="1" dirty="0" err="1">
                <a:solidFill>
                  <a:schemeClr val="tx1"/>
                </a:solidFill>
                <a:latin typeface="Consolas" charset="0"/>
                <a:ea typeface="Consolas" charset="0"/>
                <a:cs typeface="Consolas" charset="0"/>
              </a:rPr>
              <a:t>df.last_name</a:t>
            </a:r>
            <a:r>
              <a:rPr lang="en-US" sz="1600" b="1" dirty="0">
                <a:solidFill>
                  <a:schemeClr val="tx1"/>
                </a:solidFill>
                <a:latin typeface="Consolas" charset="0"/>
                <a:ea typeface="Consolas" charset="0"/>
                <a:cs typeface="Consolas" charset="0"/>
              </a:rPr>
              <a:t>) </a:t>
            </a:r>
            <a:r>
              <a:rPr lang="en-US" sz="1600" b="1" dirty="0">
                <a:solidFill>
                  <a:schemeClr val="tx1"/>
                </a:solidFill>
                <a:latin typeface="Consolas" charset="0"/>
                <a:ea typeface="Consolas" charset="0"/>
                <a:cs typeface="Consolas" charset="0"/>
              </a:rPr>
              <a:t/>
            </a:r>
            <a:br>
              <a:rPr lang="en-US" sz="1600" b="1" dirty="0">
                <a:solidFill>
                  <a:schemeClr val="tx1"/>
                </a:solidFill>
                <a:latin typeface="Consolas" charset="0"/>
                <a:ea typeface="Consolas" charset="0"/>
                <a:cs typeface="Consolas" charset="0"/>
              </a:rPr>
            </a:br>
            <a:r>
              <a:rPr lang="en-US" sz="1600" b="1" dirty="0">
                <a:solidFill>
                  <a:schemeClr val="tx1"/>
                </a:solidFill>
                <a:latin typeface="Consolas" charset="0"/>
                <a:ea typeface="Consolas" charset="0"/>
                <a:cs typeface="Consolas" charset="0"/>
              </a:rPr>
              <a:t>        ).show()</a:t>
            </a:r>
          </a:p>
          <a:p>
            <a:r>
              <a:rPr lang="en-US" sz="1600" dirty="0">
                <a:solidFill>
                  <a:schemeClr val="tx1"/>
                </a:solidFill>
                <a:latin typeface="Consolas" charset="0"/>
                <a:ea typeface="Consolas" charset="0"/>
                <a:cs typeface="Consolas" charset="0"/>
              </a:rPr>
              <a:t>+----------+---------+------+---+---------+--------+-----------------+</a:t>
            </a:r>
          </a:p>
          <a:p>
            <a:r>
              <a:rPr lang="en-US" sz="1600" dirty="0">
                <a:solidFill>
                  <a:schemeClr val="tx1"/>
                </a:solidFill>
                <a:latin typeface="Consolas" charset="0"/>
                <a:ea typeface="Consolas" charset="0"/>
                <a:cs typeface="Consolas" charset="0"/>
              </a:rPr>
              <a:t>|</a:t>
            </a:r>
            <a:r>
              <a:rPr lang="en-US" sz="1600" dirty="0" err="1">
                <a:solidFill>
                  <a:schemeClr val="tx1"/>
                </a:solidFill>
                <a:latin typeface="Consolas" charset="0"/>
                <a:ea typeface="Consolas" charset="0"/>
                <a:cs typeface="Consolas" charset="0"/>
              </a:rPr>
              <a:t>first_name|last_name|gender|age|firstName|lastName</a:t>
            </a:r>
            <a:r>
              <a:rPr lang="en-US" sz="1600" dirty="0">
                <a:solidFill>
                  <a:schemeClr val="tx1"/>
                </a:solidFill>
                <a:latin typeface="Consolas" charset="0"/>
                <a:ea typeface="Consolas" charset="0"/>
                <a:cs typeface="Consolas" charset="0"/>
              </a:rPr>
              <a:t>|           medium|</a:t>
            </a:r>
          </a:p>
          <a:p>
            <a:r>
              <a:rPr lang="en-US" sz="1600" dirty="0">
                <a:solidFill>
                  <a:schemeClr val="tx1"/>
                </a:solidFill>
                <a:latin typeface="Consolas" charset="0"/>
                <a:ea typeface="Consolas" charset="0"/>
                <a:cs typeface="Consolas" charset="0"/>
              </a:rPr>
              <a:t>+----------+---------+------+---+---------+--------+-----------------+</a:t>
            </a:r>
          </a:p>
          <a:p>
            <a:r>
              <a:rPr lang="en-US" sz="1600" dirty="0">
                <a:solidFill>
                  <a:schemeClr val="tx1"/>
                </a:solidFill>
                <a:latin typeface="Consolas" charset="0"/>
                <a:ea typeface="Consolas" charset="0"/>
                <a:cs typeface="Consolas" charset="0"/>
              </a:rPr>
              <a:t>|    Norman| Lockwood|     M| 81|   </a:t>
            </a:r>
            <a:r>
              <a:rPr lang="en-US" sz="1600" dirty="0" err="1">
                <a:solidFill>
                  <a:schemeClr val="tx1"/>
                </a:solidFill>
                <a:latin typeface="Consolas" charset="0"/>
                <a:ea typeface="Consolas" charset="0"/>
                <a:cs typeface="Consolas" charset="0"/>
              </a:rPr>
              <a:t>Norman|Lockwood|metal</a:t>
            </a:r>
            <a:r>
              <a:rPr lang="en-US" sz="1600" dirty="0">
                <a:solidFill>
                  <a:schemeClr val="tx1"/>
                </a:solidFill>
                <a:latin typeface="Consolas" charset="0"/>
                <a:ea typeface="Consolas" charset="0"/>
                <a:cs typeface="Consolas" charset="0"/>
              </a:rPr>
              <a:t> (sculpture)|</a:t>
            </a:r>
          </a:p>
          <a:p>
            <a:r>
              <a:rPr lang="en-US" sz="1600" dirty="0">
                <a:solidFill>
                  <a:schemeClr val="tx1"/>
                </a:solidFill>
                <a:latin typeface="Consolas" charset="0"/>
                <a:ea typeface="Consolas" charset="0"/>
                <a:cs typeface="Consolas" charset="0"/>
              </a:rPr>
              <a:t>|      Erin|  Shannon|     F| 42|     Erin| Shannon|    oil on canvas|</a:t>
            </a:r>
          </a:p>
          <a:p>
            <a:r>
              <a:rPr lang="en-US" sz="1600" dirty="0">
                <a:solidFill>
                  <a:schemeClr val="tx1"/>
                </a:solidFill>
                <a:latin typeface="Consolas" charset="0"/>
                <a:ea typeface="Consolas" charset="0"/>
                <a:cs typeface="Consolas" charset="0"/>
              </a:rPr>
              <a:t>|  </a:t>
            </a:r>
            <a:r>
              <a:rPr lang="en-US" sz="1600" dirty="0" err="1">
                <a:solidFill>
                  <a:schemeClr val="tx1"/>
                </a:solidFill>
                <a:latin typeface="Consolas" charset="0"/>
                <a:ea typeface="Consolas" charset="0"/>
                <a:cs typeface="Consolas" charset="0"/>
              </a:rPr>
              <a:t>Rosalita</a:t>
            </a:r>
            <a:r>
              <a:rPr lang="en-US" sz="1600" dirty="0">
                <a:solidFill>
                  <a:schemeClr val="tx1"/>
                </a:solidFill>
                <a:latin typeface="Consolas" charset="0"/>
                <a:ea typeface="Consolas" charset="0"/>
                <a:cs typeface="Consolas" charset="0"/>
              </a:rPr>
              <a:t>|  Ramirez|     F| 14| </a:t>
            </a:r>
            <a:r>
              <a:rPr lang="en-US" sz="1600" dirty="0" err="1">
                <a:solidFill>
                  <a:schemeClr val="tx1"/>
                </a:solidFill>
                <a:latin typeface="Consolas" charset="0"/>
                <a:ea typeface="Consolas" charset="0"/>
                <a:cs typeface="Consolas" charset="0"/>
              </a:rPr>
              <a:t>Rosalita</a:t>
            </a:r>
            <a:r>
              <a:rPr lang="en-US" sz="1600" dirty="0">
                <a:solidFill>
                  <a:schemeClr val="tx1"/>
                </a:solidFill>
                <a:latin typeface="Consolas" charset="0"/>
                <a:ea typeface="Consolas" charset="0"/>
                <a:cs typeface="Consolas" charset="0"/>
              </a:rPr>
              <a:t>| Ramirez|         charcoal|</a:t>
            </a:r>
          </a:p>
          <a:p>
            <a:r>
              <a:rPr lang="en-US" sz="1600" dirty="0">
                <a:solidFill>
                  <a:schemeClr val="tx1"/>
                </a:solidFill>
                <a:latin typeface="Consolas" charset="0"/>
                <a:ea typeface="Consolas" charset="0"/>
                <a:cs typeface="Consolas" charset="0"/>
              </a:rPr>
              <a:t>|    Miguel|     Ruiz|     M| 64|   Miguel|    Ruiz|    oil on canvas|</a:t>
            </a:r>
          </a:p>
          <a:p>
            <a:r>
              <a:rPr lang="en-US" sz="1600" dirty="0">
                <a:solidFill>
                  <a:schemeClr val="tx1"/>
                </a:solidFill>
                <a:latin typeface="Consolas" charset="0"/>
                <a:ea typeface="Consolas" charset="0"/>
                <a:cs typeface="Consolas" charset="0"/>
              </a:rPr>
              <a:t>+----------+---------+------+---+---------+--------+-----------------+</a:t>
            </a:r>
          </a:p>
          <a:p>
            <a:endParaRPr lang="en-US" sz="1600" b="1" dirty="0">
              <a:solidFill>
                <a:srgbClr val="666666"/>
              </a:solidFill>
              <a:latin typeface="Consolas" charset="0"/>
              <a:ea typeface="Consolas" charset="0"/>
              <a:cs typeface="Consolas"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22627" y="2279137"/>
            <a:ext cx="443463" cy="443463"/>
          </a:xfrm>
          <a:prstGeom prst="rect">
            <a:avLst/>
          </a:prstGeom>
        </p:spPr>
      </p:pic>
      <p:sp>
        <p:nvSpPr>
          <p:cNvPr id="9" name="Title 1"/>
          <p:cNvSpPr txBox="1">
            <a:spLocks/>
          </p:cNvSpPr>
          <p:nvPr/>
        </p:nvSpPr>
        <p:spPr bwMode="auto">
          <a:xfrm>
            <a:off x="233277" y="116418"/>
            <a:ext cx="8351923" cy="909919"/>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898" tIns="60949" rIns="121898" bIns="60949" numCol="1" anchor="t" anchorCtr="0" compatLnSpc="1">
            <a:prstTxWarp prst="textNoShape">
              <a:avLst/>
            </a:prstTxWarp>
            <a:normAutofit fontScale="97500" lnSpcReduction="10000"/>
          </a:bodyPr>
          <a:lstStyle>
            <a:lvl1pPr algn="l" defTabSz="609475" rtl="0" eaLnBrk="1" fontAlgn="base" hangingPunct="1">
              <a:spcBef>
                <a:spcPct val="0"/>
              </a:spcBef>
              <a:spcAft>
                <a:spcPct val="0"/>
              </a:spcAft>
              <a:defRPr sz="5300" kern="1200">
                <a:solidFill>
                  <a:schemeClr val="tx1">
                    <a:lumMod val="75000"/>
                    <a:lumOff val="25000"/>
                  </a:schemeClr>
                </a:solidFill>
                <a:latin typeface="Newslab Thin"/>
                <a:ea typeface="ＭＳ Ｐゴシック" charset="0"/>
                <a:cs typeface="Newslab Thin"/>
              </a:defRPr>
            </a:lvl1pPr>
            <a:lvl2pPr algn="l" defTabSz="609475" rtl="0" eaLnBrk="1" fontAlgn="base" hangingPunct="1">
              <a:spcBef>
                <a:spcPct val="0"/>
              </a:spcBef>
              <a:spcAft>
                <a:spcPct val="0"/>
              </a:spcAft>
              <a:defRPr sz="5300">
                <a:solidFill>
                  <a:schemeClr val="tx1"/>
                </a:solidFill>
                <a:latin typeface="Newslab Light" charset="0"/>
                <a:ea typeface="ＭＳ Ｐゴシック" charset="0"/>
              </a:defRPr>
            </a:lvl2pPr>
            <a:lvl3pPr algn="l" defTabSz="609475" rtl="0" eaLnBrk="1" fontAlgn="base" hangingPunct="1">
              <a:spcBef>
                <a:spcPct val="0"/>
              </a:spcBef>
              <a:spcAft>
                <a:spcPct val="0"/>
              </a:spcAft>
              <a:defRPr sz="5300">
                <a:solidFill>
                  <a:schemeClr val="tx1"/>
                </a:solidFill>
                <a:latin typeface="Newslab Light" charset="0"/>
                <a:ea typeface="ＭＳ Ｐゴシック" charset="0"/>
              </a:defRPr>
            </a:lvl3pPr>
            <a:lvl4pPr algn="l" defTabSz="609475" rtl="0" eaLnBrk="1" fontAlgn="base" hangingPunct="1">
              <a:spcBef>
                <a:spcPct val="0"/>
              </a:spcBef>
              <a:spcAft>
                <a:spcPct val="0"/>
              </a:spcAft>
              <a:defRPr sz="5300">
                <a:solidFill>
                  <a:schemeClr val="tx1"/>
                </a:solidFill>
                <a:latin typeface="Newslab Light" charset="0"/>
                <a:ea typeface="ＭＳ Ｐゴシック" charset="0"/>
              </a:defRPr>
            </a:lvl4pPr>
            <a:lvl5pPr algn="l" defTabSz="609475" rtl="0" eaLnBrk="1" fontAlgn="base" hangingPunct="1">
              <a:spcBef>
                <a:spcPct val="0"/>
              </a:spcBef>
              <a:spcAft>
                <a:spcPct val="0"/>
              </a:spcAft>
              <a:defRPr sz="5300">
                <a:solidFill>
                  <a:schemeClr val="tx1"/>
                </a:solidFill>
                <a:latin typeface="Newslab Light" charset="0"/>
                <a:ea typeface="ＭＳ Ｐゴシック" charset="0"/>
              </a:defRPr>
            </a:lvl5pPr>
            <a:lvl6pPr marL="609475" algn="l" defTabSz="609475" rtl="0" eaLnBrk="1" fontAlgn="base" hangingPunct="1">
              <a:spcBef>
                <a:spcPct val="0"/>
              </a:spcBef>
              <a:spcAft>
                <a:spcPct val="0"/>
              </a:spcAft>
              <a:defRPr sz="5300">
                <a:solidFill>
                  <a:schemeClr val="tx1"/>
                </a:solidFill>
                <a:latin typeface="Newslab Light" charset="0"/>
                <a:ea typeface="ＭＳ Ｐゴシック" charset="0"/>
              </a:defRPr>
            </a:lvl6pPr>
            <a:lvl7pPr marL="1218960" algn="l" defTabSz="609475" rtl="0" eaLnBrk="1" fontAlgn="base" hangingPunct="1">
              <a:spcBef>
                <a:spcPct val="0"/>
              </a:spcBef>
              <a:spcAft>
                <a:spcPct val="0"/>
              </a:spcAft>
              <a:defRPr sz="5300">
                <a:solidFill>
                  <a:schemeClr val="tx1"/>
                </a:solidFill>
                <a:latin typeface="Newslab Light" charset="0"/>
                <a:ea typeface="ＭＳ Ｐゴシック" charset="0"/>
              </a:defRPr>
            </a:lvl7pPr>
            <a:lvl8pPr marL="1828437" algn="l" defTabSz="609475" rtl="0" eaLnBrk="1" fontAlgn="base" hangingPunct="1">
              <a:spcBef>
                <a:spcPct val="0"/>
              </a:spcBef>
              <a:spcAft>
                <a:spcPct val="0"/>
              </a:spcAft>
              <a:defRPr sz="5300">
                <a:solidFill>
                  <a:schemeClr val="tx1"/>
                </a:solidFill>
                <a:latin typeface="Newslab Light" charset="0"/>
                <a:ea typeface="ＭＳ Ｐゴシック" charset="0"/>
              </a:defRPr>
            </a:lvl8pPr>
            <a:lvl9pPr marL="2437918" algn="l" defTabSz="609475" rtl="0" eaLnBrk="1" fontAlgn="base" hangingPunct="1">
              <a:spcBef>
                <a:spcPct val="0"/>
              </a:spcBef>
              <a:spcAft>
                <a:spcPct val="0"/>
              </a:spcAft>
              <a:defRPr sz="5300">
                <a:solidFill>
                  <a:schemeClr val="tx1"/>
                </a:solidFill>
                <a:latin typeface="Newslab Light" charset="0"/>
                <a:ea typeface="ＭＳ Ｐゴシック" charset="0"/>
              </a:defRPr>
            </a:lvl9pPr>
          </a:lstStyle>
          <a:p>
            <a:r>
              <a:rPr lang="en-US" smtClean="0"/>
              <a:t>Joins</a:t>
            </a:r>
            <a:endParaRPr lang="en-US" dirty="0"/>
          </a:p>
        </p:txBody>
      </p:sp>
    </p:spTree>
    <p:extLst>
      <p:ext uri="{BB962C8B-B14F-4D97-AF65-F5344CB8AC3E}">
        <p14:creationId xmlns:p14="http://schemas.microsoft.com/office/powerpoint/2010/main" val="73205724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3277" y="1185085"/>
            <a:ext cx="11834227" cy="999315"/>
          </a:xfrm>
        </p:spPr>
        <p:txBody>
          <a:bodyPr>
            <a:normAutofit fontScale="92500" lnSpcReduction="10000"/>
          </a:bodyPr>
          <a:lstStyle/>
          <a:p>
            <a:pPr marL="0" indent="0">
              <a:buNone/>
            </a:pPr>
            <a:r>
              <a:rPr lang="en-US" dirty="0" smtClean="0">
                <a:solidFill>
                  <a:schemeClr val="tx1"/>
                </a:solidFill>
                <a:latin typeface="Source Sans Pro Light" charset="0"/>
                <a:ea typeface="Source Sans Pro Light" charset="0"/>
                <a:cs typeface="Source Sans Pro Light" charset="0"/>
              </a:rPr>
              <a:t>Let’s make that a little more readable by only selecting </a:t>
            </a:r>
            <a:r>
              <a:rPr lang="en-US" i="1" dirty="0" smtClean="0">
                <a:solidFill>
                  <a:schemeClr val="tx1"/>
                </a:solidFill>
                <a:latin typeface="Source Sans Pro Light" charset="0"/>
                <a:ea typeface="Source Sans Pro Light" charset="0"/>
                <a:cs typeface="Source Sans Pro Light" charset="0"/>
              </a:rPr>
              <a:t>some </a:t>
            </a:r>
            <a:r>
              <a:rPr lang="en-US" dirty="0" smtClean="0">
                <a:solidFill>
                  <a:schemeClr val="tx1"/>
                </a:solidFill>
                <a:latin typeface="Source Sans Pro Light" charset="0"/>
                <a:ea typeface="Source Sans Pro Light" charset="0"/>
                <a:cs typeface="Source Sans Pro Light" charset="0"/>
              </a:rPr>
              <a:t>of the columns.</a:t>
            </a:r>
          </a:p>
        </p:txBody>
      </p:sp>
      <p:sp>
        <p:nvSpPr>
          <p:cNvPr id="6" name="Rectangle 4"/>
          <p:cNvSpPr/>
          <p:nvPr/>
        </p:nvSpPr>
        <p:spPr>
          <a:xfrm>
            <a:off x="108781" y="2184400"/>
            <a:ext cx="11958723" cy="4197350"/>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5" name="Rectangle 4"/>
          <p:cNvSpPr/>
          <p:nvPr/>
        </p:nvSpPr>
        <p:spPr>
          <a:xfrm>
            <a:off x="442176" y="2309192"/>
            <a:ext cx="11372044" cy="3896019"/>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sz="1500" dirty="0" err="1" smtClean="0">
                <a:solidFill>
                  <a:schemeClr val="tx1"/>
                </a:solidFill>
                <a:latin typeface="Consolas" charset="0"/>
                <a:ea typeface="Consolas" charset="0"/>
                <a:cs typeface="Consolas" charset="0"/>
              </a:rPr>
              <a:t>scala</a:t>
            </a:r>
            <a:r>
              <a:rPr lang="en-US" sz="1500" dirty="0" smtClean="0">
                <a:solidFill>
                  <a:schemeClr val="tx1"/>
                </a:solidFill>
                <a:latin typeface="Consolas" charset="0"/>
                <a:ea typeface="Consolas" charset="0"/>
                <a:cs typeface="Consolas" charset="0"/>
              </a:rPr>
              <a:t>&gt; </a:t>
            </a:r>
            <a:r>
              <a:rPr lang="en-US" sz="1500" b="1" dirty="0" err="1" smtClean="0">
                <a:solidFill>
                  <a:schemeClr val="tx1"/>
                </a:solidFill>
                <a:latin typeface="Consolas" charset="0"/>
                <a:ea typeface="Consolas" charset="0"/>
                <a:cs typeface="Consolas" charset="0"/>
              </a:rPr>
              <a:t>val</a:t>
            </a:r>
            <a:r>
              <a:rPr lang="en-US" sz="1500" b="1" dirty="0" smtClean="0">
                <a:solidFill>
                  <a:schemeClr val="tx1"/>
                </a:solidFill>
                <a:latin typeface="Consolas" charset="0"/>
                <a:ea typeface="Consolas" charset="0"/>
                <a:cs typeface="Consolas" charset="0"/>
              </a:rPr>
              <a:t> df3 </a:t>
            </a:r>
            <a:r>
              <a:rPr lang="en-US" sz="1500" b="1" dirty="0">
                <a:solidFill>
                  <a:schemeClr val="tx1"/>
                </a:solidFill>
                <a:latin typeface="Consolas" charset="0"/>
                <a:ea typeface="Consolas" charset="0"/>
                <a:cs typeface="Consolas" charset="0"/>
              </a:rPr>
              <a:t>= </a:t>
            </a:r>
            <a:r>
              <a:rPr lang="en-US" sz="1500" b="1" dirty="0" err="1" smtClean="0">
                <a:solidFill>
                  <a:schemeClr val="tx1"/>
                </a:solidFill>
                <a:latin typeface="Consolas" charset="0"/>
                <a:ea typeface="Consolas" charset="0"/>
                <a:cs typeface="Consolas" charset="0"/>
              </a:rPr>
              <a:t>df.join</a:t>
            </a:r>
            <a:r>
              <a:rPr lang="en-US" sz="1500" b="1" dirty="0" smtClean="0">
                <a:solidFill>
                  <a:schemeClr val="tx1"/>
                </a:solidFill>
                <a:latin typeface="Consolas" charset="0"/>
                <a:ea typeface="Consolas" charset="0"/>
                <a:cs typeface="Consolas" charset="0"/>
              </a:rPr>
              <a:t>(</a:t>
            </a:r>
          </a:p>
          <a:p>
            <a:r>
              <a:rPr lang="en-US" sz="1500" b="1" dirty="0">
                <a:solidFill>
                  <a:schemeClr val="tx1"/>
                </a:solidFill>
                <a:latin typeface="Consolas" charset="0"/>
                <a:ea typeface="Consolas" charset="0"/>
                <a:cs typeface="Consolas" charset="0"/>
              </a:rPr>
              <a:t> </a:t>
            </a:r>
            <a:r>
              <a:rPr lang="en-US" sz="1500" b="1" dirty="0" smtClean="0">
                <a:solidFill>
                  <a:schemeClr val="tx1"/>
                </a:solidFill>
                <a:latin typeface="Consolas" charset="0"/>
                <a:ea typeface="Consolas" charset="0"/>
                <a:cs typeface="Consolas" charset="0"/>
              </a:rPr>
              <a:t>        df2</a:t>
            </a:r>
            <a:r>
              <a:rPr lang="en-US" sz="1500" b="1" dirty="0">
                <a:solidFill>
                  <a:schemeClr val="tx1"/>
                </a:solidFill>
                <a:latin typeface="Consolas" charset="0"/>
                <a:ea typeface="Consolas" charset="0"/>
                <a:cs typeface="Consolas" charset="0"/>
              </a:rPr>
              <a:t>, </a:t>
            </a:r>
            <a:r>
              <a:rPr lang="en-US" sz="1500" b="1" dirty="0" smtClean="0">
                <a:solidFill>
                  <a:schemeClr val="tx1"/>
                </a:solidFill>
                <a:latin typeface="Consolas" charset="0"/>
                <a:ea typeface="Consolas" charset="0"/>
                <a:cs typeface="Consolas" charset="0"/>
              </a:rPr>
              <a:t>(</a:t>
            </a:r>
            <a:r>
              <a:rPr lang="en-US" sz="1500" b="1" dirty="0" err="1" smtClean="0">
                <a:solidFill>
                  <a:schemeClr val="tx1"/>
                </a:solidFill>
                <a:latin typeface="Consolas" charset="0"/>
                <a:ea typeface="Consolas" charset="0"/>
                <a:cs typeface="Consolas" charset="0"/>
              </a:rPr>
              <a:t>df</a:t>
            </a:r>
            <a:r>
              <a:rPr lang="en-US" sz="1500" b="1" dirty="0" smtClean="0">
                <a:solidFill>
                  <a:schemeClr val="tx1"/>
                </a:solidFill>
                <a:latin typeface="Consolas" charset="0"/>
                <a:ea typeface="Consolas" charset="0"/>
                <a:cs typeface="Consolas" charset="0"/>
              </a:rPr>
              <a:t>(</a:t>
            </a:r>
            <a:r>
              <a:rPr lang="en-US" sz="1500" b="1" dirty="0" smtClean="0">
                <a:solidFill>
                  <a:srgbClr val="0070C0"/>
                </a:solidFill>
                <a:latin typeface="Consolas" charset="0"/>
                <a:ea typeface="Consolas" charset="0"/>
                <a:cs typeface="Consolas" charset="0"/>
              </a:rPr>
              <a:t>"</a:t>
            </a:r>
            <a:r>
              <a:rPr lang="en-US" sz="1500" b="1" dirty="0" err="1" smtClean="0">
                <a:solidFill>
                  <a:srgbClr val="0070C0"/>
                </a:solidFill>
                <a:latin typeface="Consolas" charset="0"/>
                <a:ea typeface="Consolas" charset="0"/>
                <a:cs typeface="Consolas" charset="0"/>
              </a:rPr>
              <a:t>first_name</a:t>
            </a:r>
            <a:r>
              <a:rPr lang="en-US" sz="1500" b="1" dirty="0" smtClean="0">
                <a:solidFill>
                  <a:srgbClr val="0070C0"/>
                </a:solidFill>
                <a:latin typeface="Consolas" charset="0"/>
                <a:ea typeface="Consolas" charset="0"/>
                <a:cs typeface="Consolas" charset="0"/>
              </a:rPr>
              <a:t>"</a:t>
            </a:r>
            <a:r>
              <a:rPr lang="en-US" sz="1500" b="1" dirty="0" smtClean="0">
                <a:solidFill>
                  <a:schemeClr val="tx1"/>
                </a:solidFill>
                <a:latin typeface="Consolas" charset="0"/>
                <a:ea typeface="Consolas" charset="0"/>
                <a:cs typeface="Consolas" charset="0"/>
              </a:rPr>
              <a:t>) === df2("</a:t>
            </a:r>
            <a:r>
              <a:rPr lang="en-US" sz="1500" b="1" dirty="0" err="1" smtClean="0">
                <a:solidFill>
                  <a:srgbClr val="0070C0"/>
                </a:solidFill>
                <a:latin typeface="Consolas" charset="0"/>
                <a:ea typeface="Consolas" charset="0"/>
                <a:cs typeface="Consolas" charset="0"/>
              </a:rPr>
              <a:t>firstName</a:t>
            </a:r>
            <a:r>
              <a:rPr lang="en-US" sz="1500" b="1" dirty="0" smtClean="0">
                <a:solidFill>
                  <a:srgbClr val="0070C0"/>
                </a:solidFill>
                <a:latin typeface="Consolas" charset="0"/>
                <a:ea typeface="Consolas" charset="0"/>
                <a:cs typeface="Consolas" charset="0"/>
              </a:rPr>
              <a:t>"</a:t>
            </a:r>
            <a:r>
              <a:rPr lang="en-US" sz="1500" b="1" dirty="0" smtClean="0">
                <a:solidFill>
                  <a:schemeClr val="tx1"/>
                </a:solidFill>
                <a:latin typeface="Consolas" charset="0"/>
                <a:ea typeface="Consolas" charset="0"/>
                <a:cs typeface="Consolas" charset="0"/>
              </a:rPr>
              <a:t>) &amp; (</a:t>
            </a:r>
            <a:r>
              <a:rPr lang="en-US" sz="1500" b="1" dirty="0" err="1" smtClean="0">
                <a:solidFill>
                  <a:schemeClr val="tx1"/>
                </a:solidFill>
                <a:latin typeface="Consolas" charset="0"/>
                <a:ea typeface="Consolas" charset="0"/>
                <a:cs typeface="Consolas" charset="0"/>
              </a:rPr>
              <a:t>df</a:t>
            </a:r>
            <a:r>
              <a:rPr lang="en-US" sz="1500" b="1" dirty="0" smtClean="0">
                <a:solidFill>
                  <a:schemeClr val="tx1"/>
                </a:solidFill>
                <a:latin typeface="Consolas" charset="0"/>
                <a:ea typeface="Consolas" charset="0"/>
                <a:cs typeface="Consolas" charset="0"/>
              </a:rPr>
              <a:t>(</a:t>
            </a:r>
            <a:r>
              <a:rPr lang="en-US" sz="1500" b="1" dirty="0" smtClean="0">
                <a:solidFill>
                  <a:srgbClr val="0070C0"/>
                </a:solidFill>
                <a:latin typeface="Consolas" charset="0"/>
                <a:ea typeface="Consolas" charset="0"/>
                <a:cs typeface="Consolas" charset="0"/>
              </a:rPr>
              <a:t>"</a:t>
            </a:r>
            <a:r>
              <a:rPr lang="en-US" sz="1500" b="1" dirty="0" err="1" smtClean="0">
                <a:solidFill>
                  <a:srgbClr val="0070C0"/>
                </a:solidFill>
                <a:latin typeface="Consolas" charset="0"/>
                <a:ea typeface="Consolas" charset="0"/>
                <a:cs typeface="Consolas" charset="0"/>
              </a:rPr>
              <a:t>last_name</a:t>
            </a:r>
            <a:r>
              <a:rPr lang="en-US" sz="1500" b="1" dirty="0" smtClean="0">
                <a:solidFill>
                  <a:srgbClr val="0070C0"/>
                </a:solidFill>
                <a:latin typeface="Consolas" charset="0"/>
                <a:ea typeface="Consolas" charset="0"/>
                <a:cs typeface="Consolas" charset="0"/>
              </a:rPr>
              <a:t>")</a:t>
            </a:r>
            <a:r>
              <a:rPr lang="en-US" sz="1500" b="1" dirty="0" smtClean="0">
                <a:solidFill>
                  <a:schemeClr val="tx1"/>
                </a:solidFill>
                <a:latin typeface="Consolas" charset="0"/>
                <a:ea typeface="Consolas" charset="0"/>
                <a:cs typeface="Consolas" charset="0"/>
              </a:rPr>
              <a:t> === df2(</a:t>
            </a:r>
            <a:r>
              <a:rPr lang="en-US" sz="1500" b="1" dirty="0" smtClean="0">
                <a:solidFill>
                  <a:srgbClr val="0070C0"/>
                </a:solidFill>
                <a:latin typeface="Consolas" charset="0"/>
                <a:ea typeface="Consolas" charset="0"/>
                <a:cs typeface="Consolas" charset="0"/>
              </a:rPr>
              <a:t>"</a:t>
            </a:r>
            <a:r>
              <a:rPr lang="en-US" sz="1500" b="1" dirty="0" err="1" smtClean="0">
                <a:solidFill>
                  <a:srgbClr val="0070C0"/>
                </a:solidFill>
                <a:latin typeface="Consolas" charset="0"/>
                <a:ea typeface="Consolas" charset="0"/>
                <a:cs typeface="Consolas" charset="0"/>
              </a:rPr>
              <a:t>lastName</a:t>
            </a:r>
            <a:r>
              <a:rPr lang="en-US" sz="1500" b="1" dirty="0" smtClean="0">
                <a:solidFill>
                  <a:srgbClr val="0070C0"/>
                </a:solidFill>
                <a:latin typeface="Consolas" charset="0"/>
                <a:ea typeface="Consolas" charset="0"/>
                <a:cs typeface="Consolas" charset="0"/>
              </a:rPr>
              <a:t>"</a:t>
            </a:r>
            <a:r>
              <a:rPr lang="en-US" sz="1500" b="1" dirty="0" smtClean="0">
                <a:solidFill>
                  <a:schemeClr val="tx1"/>
                </a:solidFill>
                <a:latin typeface="Consolas" charset="0"/>
                <a:ea typeface="Consolas" charset="0"/>
                <a:cs typeface="Consolas" charset="0"/>
              </a:rPr>
              <a:t>)</a:t>
            </a:r>
            <a:r>
              <a:rPr lang="en-US" sz="1500" b="1" dirty="0">
                <a:solidFill>
                  <a:schemeClr val="tx1"/>
                </a:solidFill>
                <a:latin typeface="Consolas" charset="0"/>
                <a:ea typeface="Consolas" charset="0"/>
                <a:cs typeface="Consolas" charset="0"/>
              </a:rPr>
              <a:t/>
            </a:r>
            <a:br>
              <a:rPr lang="en-US" sz="1500" b="1" dirty="0">
                <a:solidFill>
                  <a:schemeClr val="tx1"/>
                </a:solidFill>
                <a:latin typeface="Consolas" charset="0"/>
                <a:ea typeface="Consolas" charset="0"/>
                <a:cs typeface="Consolas" charset="0"/>
              </a:rPr>
            </a:br>
            <a:r>
              <a:rPr lang="en-US" sz="1500" b="1" dirty="0">
                <a:solidFill>
                  <a:schemeClr val="tx1"/>
                </a:solidFill>
                <a:latin typeface="Consolas" charset="0"/>
                <a:ea typeface="Consolas" charset="0"/>
                <a:cs typeface="Consolas" charset="0"/>
              </a:rPr>
              <a:t>       </a:t>
            </a:r>
            <a:r>
              <a:rPr lang="en-US" sz="1500" b="1" dirty="0" smtClean="0">
                <a:solidFill>
                  <a:schemeClr val="tx1"/>
                </a:solidFill>
                <a:latin typeface="Consolas" charset="0"/>
                <a:ea typeface="Consolas" charset="0"/>
                <a:cs typeface="Consolas" charset="0"/>
              </a:rPr>
              <a:t>)</a:t>
            </a:r>
            <a:endParaRPr lang="en-US" sz="1500" b="1" dirty="0">
              <a:solidFill>
                <a:schemeClr val="tx1"/>
              </a:solidFill>
              <a:latin typeface="Consolas" charset="0"/>
              <a:ea typeface="Consolas" charset="0"/>
              <a:cs typeface="Consolas" charset="0"/>
            </a:endParaRPr>
          </a:p>
          <a:p>
            <a:r>
              <a:rPr lang="en-US" sz="1500" dirty="0" err="1" smtClean="0">
                <a:solidFill>
                  <a:schemeClr val="tx1"/>
                </a:solidFill>
                <a:latin typeface="Consolas" charset="0"/>
                <a:ea typeface="Consolas" charset="0"/>
                <a:cs typeface="Consolas" charset="0"/>
              </a:rPr>
              <a:t>scala</a:t>
            </a:r>
            <a:r>
              <a:rPr lang="en-US" sz="1500" dirty="0" smtClean="0">
                <a:solidFill>
                  <a:schemeClr val="tx1"/>
                </a:solidFill>
                <a:latin typeface="Consolas" charset="0"/>
                <a:ea typeface="Consolas" charset="0"/>
                <a:cs typeface="Consolas" charset="0"/>
              </a:rPr>
              <a:t>&gt;</a:t>
            </a:r>
            <a:r>
              <a:rPr lang="en-US" sz="1500" dirty="0" smtClean="0">
                <a:solidFill>
                  <a:srgbClr val="0070C0"/>
                </a:solidFill>
                <a:latin typeface="Consolas" charset="0"/>
                <a:ea typeface="Consolas" charset="0"/>
                <a:cs typeface="Consolas" charset="0"/>
              </a:rPr>
              <a:t> </a:t>
            </a:r>
            <a:r>
              <a:rPr lang="en-US" sz="1500" b="1" dirty="0" smtClean="0">
                <a:solidFill>
                  <a:schemeClr val="tx1"/>
                </a:solidFill>
                <a:latin typeface="Consolas" charset="0"/>
                <a:ea typeface="Consolas" charset="0"/>
                <a:cs typeface="Consolas" charset="0"/>
              </a:rPr>
              <a:t>df3.select</a:t>
            </a:r>
            <a:r>
              <a:rPr lang="en-US" sz="1500" b="1" dirty="0">
                <a:solidFill>
                  <a:schemeClr val="tx1"/>
                </a:solidFill>
                <a:latin typeface="Consolas" charset="0"/>
                <a:ea typeface="Consolas" charset="0"/>
                <a:cs typeface="Consolas" charset="0"/>
              </a:rPr>
              <a:t>(</a:t>
            </a:r>
            <a:r>
              <a:rPr lang="en-US" sz="1500" b="1" dirty="0">
                <a:solidFill>
                  <a:srgbClr val="0070C0"/>
                </a:solidFill>
                <a:latin typeface="Consolas" charset="0"/>
                <a:ea typeface="Consolas" charset="0"/>
                <a:cs typeface="Consolas" charset="0"/>
              </a:rPr>
              <a:t>"</a:t>
            </a:r>
            <a:r>
              <a:rPr lang="en-US" sz="1500" b="1" dirty="0" err="1">
                <a:solidFill>
                  <a:srgbClr val="0070C0"/>
                </a:solidFill>
                <a:latin typeface="Consolas" charset="0"/>
                <a:ea typeface="Consolas" charset="0"/>
                <a:cs typeface="Consolas" charset="0"/>
              </a:rPr>
              <a:t>first_name</a:t>
            </a:r>
            <a:r>
              <a:rPr lang="en-US" sz="1500" b="1" dirty="0">
                <a:solidFill>
                  <a:srgbClr val="0070C0"/>
                </a:solidFill>
                <a:latin typeface="Consolas" charset="0"/>
                <a:ea typeface="Consolas" charset="0"/>
                <a:cs typeface="Consolas" charset="0"/>
              </a:rPr>
              <a:t>"</a:t>
            </a:r>
            <a:r>
              <a:rPr lang="en-US" sz="1500" b="1" dirty="0">
                <a:solidFill>
                  <a:schemeClr val="tx1"/>
                </a:solidFill>
                <a:latin typeface="Consolas" charset="0"/>
                <a:ea typeface="Consolas" charset="0"/>
                <a:cs typeface="Consolas" charset="0"/>
              </a:rPr>
              <a:t>, </a:t>
            </a:r>
            <a:r>
              <a:rPr lang="en-US" sz="1500" b="1" dirty="0">
                <a:solidFill>
                  <a:srgbClr val="0070C0"/>
                </a:solidFill>
                <a:latin typeface="Consolas" charset="0"/>
                <a:ea typeface="Consolas" charset="0"/>
                <a:cs typeface="Consolas" charset="0"/>
              </a:rPr>
              <a:t>"</a:t>
            </a:r>
            <a:r>
              <a:rPr lang="en-US" sz="1500" b="1" dirty="0" err="1">
                <a:solidFill>
                  <a:srgbClr val="0070C0"/>
                </a:solidFill>
                <a:latin typeface="Consolas" charset="0"/>
                <a:ea typeface="Consolas" charset="0"/>
                <a:cs typeface="Consolas" charset="0"/>
              </a:rPr>
              <a:t>last_name</a:t>
            </a:r>
            <a:r>
              <a:rPr lang="en-US" sz="1500" b="1" dirty="0">
                <a:solidFill>
                  <a:srgbClr val="0070C0"/>
                </a:solidFill>
                <a:latin typeface="Consolas" charset="0"/>
                <a:ea typeface="Consolas" charset="0"/>
                <a:cs typeface="Consolas" charset="0"/>
              </a:rPr>
              <a:t>"</a:t>
            </a:r>
            <a:r>
              <a:rPr lang="en-US" sz="1500" b="1" dirty="0">
                <a:solidFill>
                  <a:schemeClr val="tx1"/>
                </a:solidFill>
                <a:latin typeface="Consolas" charset="0"/>
                <a:ea typeface="Consolas" charset="0"/>
                <a:cs typeface="Consolas" charset="0"/>
              </a:rPr>
              <a:t>, </a:t>
            </a:r>
            <a:r>
              <a:rPr lang="en-US" sz="1500" b="1" dirty="0">
                <a:solidFill>
                  <a:srgbClr val="0070C0"/>
                </a:solidFill>
                <a:latin typeface="Consolas" charset="0"/>
                <a:ea typeface="Consolas" charset="0"/>
                <a:cs typeface="Consolas" charset="0"/>
              </a:rPr>
              <a:t>"age"</a:t>
            </a:r>
            <a:r>
              <a:rPr lang="en-US" sz="1500" b="1" dirty="0">
                <a:solidFill>
                  <a:schemeClr val="tx1"/>
                </a:solidFill>
                <a:latin typeface="Consolas" charset="0"/>
                <a:ea typeface="Consolas" charset="0"/>
                <a:cs typeface="Consolas" charset="0"/>
              </a:rPr>
              <a:t>, </a:t>
            </a:r>
            <a:r>
              <a:rPr lang="en-US" sz="1500" b="1" dirty="0">
                <a:solidFill>
                  <a:srgbClr val="0070C0"/>
                </a:solidFill>
                <a:latin typeface="Consolas" charset="0"/>
                <a:ea typeface="Consolas" charset="0"/>
                <a:cs typeface="Consolas" charset="0"/>
              </a:rPr>
              <a:t>"medium"</a:t>
            </a:r>
            <a:r>
              <a:rPr lang="en-US" sz="1500" b="1" dirty="0">
                <a:solidFill>
                  <a:schemeClr val="tx1"/>
                </a:solidFill>
                <a:latin typeface="Consolas" charset="0"/>
                <a:ea typeface="Consolas" charset="0"/>
                <a:cs typeface="Consolas" charset="0"/>
              </a:rPr>
              <a:t>).show()</a:t>
            </a:r>
          </a:p>
          <a:p>
            <a:endParaRPr lang="en-US" sz="1500" b="1" dirty="0">
              <a:solidFill>
                <a:schemeClr val="tx1"/>
              </a:solidFill>
              <a:latin typeface="Consolas" charset="0"/>
              <a:ea typeface="Consolas" charset="0"/>
              <a:cs typeface="Consolas" charset="0"/>
            </a:endParaRPr>
          </a:p>
          <a:p>
            <a:r>
              <a:rPr lang="en-US" sz="1500" dirty="0">
                <a:solidFill>
                  <a:schemeClr val="tx1"/>
                </a:solidFill>
                <a:latin typeface="Consolas" charset="0"/>
                <a:ea typeface="Consolas" charset="0"/>
                <a:cs typeface="Consolas" charset="0"/>
              </a:rPr>
              <a:t>+----------+---------+---+-----------------+</a:t>
            </a:r>
          </a:p>
          <a:p>
            <a:r>
              <a:rPr lang="en-US" sz="1500" dirty="0">
                <a:solidFill>
                  <a:schemeClr val="tx1"/>
                </a:solidFill>
                <a:latin typeface="Consolas" charset="0"/>
                <a:ea typeface="Consolas" charset="0"/>
                <a:cs typeface="Consolas" charset="0"/>
              </a:rPr>
              <a:t>|</a:t>
            </a:r>
            <a:r>
              <a:rPr lang="en-US" sz="1500" dirty="0" err="1">
                <a:solidFill>
                  <a:schemeClr val="tx1"/>
                </a:solidFill>
                <a:latin typeface="Consolas" charset="0"/>
                <a:ea typeface="Consolas" charset="0"/>
                <a:cs typeface="Consolas" charset="0"/>
              </a:rPr>
              <a:t>first_name|last_name|age</a:t>
            </a:r>
            <a:r>
              <a:rPr lang="en-US" sz="1500" dirty="0">
                <a:solidFill>
                  <a:schemeClr val="tx1"/>
                </a:solidFill>
                <a:latin typeface="Consolas" charset="0"/>
                <a:ea typeface="Consolas" charset="0"/>
                <a:cs typeface="Consolas" charset="0"/>
              </a:rPr>
              <a:t>|           medium|</a:t>
            </a:r>
          </a:p>
          <a:p>
            <a:r>
              <a:rPr lang="en-US" sz="1500" dirty="0">
                <a:solidFill>
                  <a:schemeClr val="tx1"/>
                </a:solidFill>
                <a:latin typeface="Consolas" charset="0"/>
                <a:ea typeface="Consolas" charset="0"/>
                <a:cs typeface="Consolas" charset="0"/>
              </a:rPr>
              <a:t>+----------+---------+---+-----------------+</a:t>
            </a:r>
          </a:p>
          <a:p>
            <a:r>
              <a:rPr lang="en-US" sz="1500" dirty="0">
                <a:solidFill>
                  <a:schemeClr val="tx1"/>
                </a:solidFill>
                <a:latin typeface="Consolas" charset="0"/>
                <a:ea typeface="Consolas" charset="0"/>
                <a:cs typeface="Consolas" charset="0"/>
              </a:rPr>
              <a:t>|    Norman| Lockwood| 81|metal (sculpture)|</a:t>
            </a:r>
          </a:p>
          <a:p>
            <a:r>
              <a:rPr lang="en-US" sz="1500" dirty="0">
                <a:solidFill>
                  <a:schemeClr val="tx1"/>
                </a:solidFill>
                <a:latin typeface="Consolas" charset="0"/>
                <a:ea typeface="Consolas" charset="0"/>
                <a:cs typeface="Consolas" charset="0"/>
              </a:rPr>
              <a:t>|      Erin|  Shannon| 42|    oil on canvas|</a:t>
            </a:r>
          </a:p>
          <a:p>
            <a:r>
              <a:rPr lang="en-US" sz="1500" dirty="0">
                <a:solidFill>
                  <a:schemeClr val="tx1"/>
                </a:solidFill>
                <a:latin typeface="Consolas" charset="0"/>
                <a:ea typeface="Consolas" charset="0"/>
                <a:cs typeface="Consolas" charset="0"/>
              </a:rPr>
              <a:t>|  </a:t>
            </a:r>
            <a:r>
              <a:rPr lang="en-US" sz="1500" dirty="0" err="1">
                <a:solidFill>
                  <a:schemeClr val="tx1"/>
                </a:solidFill>
                <a:latin typeface="Consolas" charset="0"/>
                <a:ea typeface="Consolas" charset="0"/>
                <a:cs typeface="Consolas" charset="0"/>
              </a:rPr>
              <a:t>Rosalita</a:t>
            </a:r>
            <a:r>
              <a:rPr lang="en-US" sz="1500" dirty="0">
                <a:solidFill>
                  <a:schemeClr val="tx1"/>
                </a:solidFill>
                <a:latin typeface="Consolas" charset="0"/>
                <a:ea typeface="Consolas" charset="0"/>
                <a:cs typeface="Consolas" charset="0"/>
              </a:rPr>
              <a:t>|  Ramirez| 14|         charcoal|</a:t>
            </a:r>
          </a:p>
          <a:p>
            <a:r>
              <a:rPr lang="en-US" sz="1500" dirty="0">
                <a:solidFill>
                  <a:schemeClr val="tx1"/>
                </a:solidFill>
                <a:latin typeface="Consolas" charset="0"/>
                <a:ea typeface="Consolas" charset="0"/>
                <a:cs typeface="Consolas" charset="0"/>
              </a:rPr>
              <a:t>|    Miguel|     Ruiz| 64|    oil on canvas|</a:t>
            </a:r>
          </a:p>
          <a:p>
            <a:r>
              <a:rPr lang="en-US" sz="1500" dirty="0">
                <a:solidFill>
                  <a:schemeClr val="tx1"/>
                </a:solidFill>
                <a:latin typeface="Consolas" charset="0"/>
                <a:ea typeface="Consolas" charset="0"/>
                <a:cs typeface="Consolas" charset="0"/>
              </a:rPr>
              <a:t>+----------+---------+---+-----------------+</a:t>
            </a:r>
          </a:p>
        </p:txBody>
      </p:sp>
      <p:sp>
        <p:nvSpPr>
          <p:cNvPr id="9" name="Title 1"/>
          <p:cNvSpPr txBox="1">
            <a:spLocks/>
          </p:cNvSpPr>
          <p:nvPr/>
        </p:nvSpPr>
        <p:spPr bwMode="auto">
          <a:xfrm>
            <a:off x="233277" y="116418"/>
            <a:ext cx="8351923" cy="909919"/>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898" tIns="60949" rIns="121898" bIns="60949" numCol="1" anchor="t" anchorCtr="0" compatLnSpc="1">
            <a:prstTxWarp prst="textNoShape">
              <a:avLst/>
            </a:prstTxWarp>
            <a:normAutofit fontScale="97500" lnSpcReduction="10000"/>
          </a:bodyPr>
          <a:lstStyle>
            <a:lvl1pPr algn="l" defTabSz="609475" rtl="0" eaLnBrk="1" fontAlgn="base" hangingPunct="1">
              <a:spcBef>
                <a:spcPct val="0"/>
              </a:spcBef>
              <a:spcAft>
                <a:spcPct val="0"/>
              </a:spcAft>
              <a:defRPr sz="5300" kern="1200">
                <a:solidFill>
                  <a:schemeClr val="tx1">
                    <a:lumMod val="75000"/>
                    <a:lumOff val="25000"/>
                  </a:schemeClr>
                </a:solidFill>
                <a:latin typeface="Newslab Thin"/>
                <a:ea typeface="ＭＳ Ｐゴシック" charset="0"/>
                <a:cs typeface="Newslab Thin"/>
              </a:defRPr>
            </a:lvl1pPr>
            <a:lvl2pPr algn="l" defTabSz="609475" rtl="0" eaLnBrk="1" fontAlgn="base" hangingPunct="1">
              <a:spcBef>
                <a:spcPct val="0"/>
              </a:spcBef>
              <a:spcAft>
                <a:spcPct val="0"/>
              </a:spcAft>
              <a:defRPr sz="5300">
                <a:solidFill>
                  <a:schemeClr val="tx1"/>
                </a:solidFill>
                <a:latin typeface="Newslab Light" charset="0"/>
                <a:ea typeface="ＭＳ Ｐゴシック" charset="0"/>
              </a:defRPr>
            </a:lvl2pPr>
            <a:lvl3pPr algn="l" defTabSz="609475" rtl="0" eaLnBrk="1" fontAlgn="base" hangingPunct="1">
              <a:spcBef>
                <a:spcPct val="0"/>
              </a:spcBef>
              <a:spcAft>
                <a:spcPct val="0"/>
              </a:spcAft>
              <a:defRPr sz="5300">
                <a:solidFill>
                  <a:schemeClr val="tx1"/>
                </a:solidFill>
                <a:latin typeface="Newslab Light" charset="0"/>
                <a:ea typeface="ＭＳ Ｐゴシック" charset="0"/>
              </a:defRPr>
            </a:lvl3pPr>
            <a:lvl4pPr algn="l" defTabSz="609475" rtl="0" eaLnBrk="1" fontAlgn="base" hangingPunct="1">
              <a:spcBef>
                <a:spcPct val="0"/>
              </a:spcBef>
              <a:spcAft>
                <a:spcPct val="0"/>
              </a:spcAft>
              <a:defRPr sz="5300">
                <a:solidFill>
                  <a:schemeClr val="tx1"/>
                </a:solidFill>
                <a:latin typeface="Newslab Light" charset="0"/>
                <a:ea typeface="ＭＳ Ｐゴシック" charset="0"/>
              </a:defRPr>
            </a:lvl4pPr>
            <a:lvl5pPr algn="l" defTabSz="609475" rtl="0" eaLnBrk="1" fontAlgn="base" hangingPunct="1">
              <a:spcBef>
                <a:spcPct val="0"/>
              </a:spcBef>
              <a:spcAft>
                <a:spcPct val="0"/>
              </a:spcAft>
              <a:defRPr sz="5300">
                <a:solidFill>
                  <a:schemeClr val="tx1"/>
                </a:solidFill>
                <a:latin typeface="Newslab Light" charset="0"/>
                <a:ea typeface="ＭＳ Ｐゴシック" charset="0"/>
              </a:defRPr>
            </a:lvl5pPr>
            <a:lvl6pPr marL="609475" algn="l" defTabSz="609475" rtl="0" eaLnBrk="1" fontAlgn="base" hangingPunct="1">
              <a:spcBef>
                <a:spcPct val="0"/>
              </a:spcBef>
              <a:spcAft>
                <a:spcPct val="0"/>
              </a:spcAft>
              <a:defRPr sz="5300">
                <a:solidFill>
                  <a:schemeClr val="tx1"/>
                </a:solidFill>
                <a:latin typeface="Newslab Light" charset="0"/>
                <a:ea typeface="ＭＳ Ｐゴシック" charset="0"/>
              </a:defRPr>
            </a:lvl6pPr>
            <a:lvl7pPr marL="1218960" algn="l" defTabSz="609475" rtl="0" eaLnBrk="1" fontAlgn="base" hangingPunct="1">
              <a:spcBef>
                <a:spcPct val="0"/>
              </a:spcBef>
              <a:spcAft>
                <a:spcPct val="0"/>
              </a:spcAft>
              <a:defRPr sz="5300">
                <a:solidFill>
                  <a:schemeClr val="tx1"/>
                </a:solidFill>
                <a:latin typeface="Newslab Light" charset="0"/>
                <a:ea typeface="ＭＳ Ｐゴシック" charset="0"/>
              </a:defRPr>
            </a:lvl7pPr>
            <a:lvl8pPr marL="1828437" algn="l" defTabSz="609475" rtl="0" eaLnBrk="1" fontAlgn="base" hangingPunct="1">
              <a:spcBef>
                <a:spcPct val="0"/>
              </a:spcBef>
              <a:spcAft>
                <a:spcPct val="0"/>
              </a:spcAft>
              <a:defRPr sz="5300">
                <a:solidFill>
                  <a:schemeClr val="tx1"/>
                </a:solidFill>
                <a:latin typeface="Newslab Light" charset="0"/>
                <a:ea typeface="ＭＳ Ｐゴシック" charset="0"/>
              </a:defRPr>
            </a:lvl8pPr>
            <a:lvl9pPr marL="2437918" algn="l" defTabSz="609475" rtl="0" eaLnBrk="1" fontAlgn="base" hangingPunct="1">
              <a:spcBef>
                <a:spcPct val="0"/>
              </a:spcBef>
              <a:spcAft>
                <a:spcPct val="0"/>
              </a:spcAft>
              <a:defRPr sz="5300">
                <a:solidFill>
                  <a:schemeClr val="tx1"/>
                </a:solidFill>
                <a:latin typeface="Newslab Light" charset="0"/>
                <a:ea typeface="ＭＳ Ｐゴシック" charset="0"/>
              </a:defRPr>
            </a:lvl9pPr>
          </a:lstStyle>
          <a:p>
            <a:r>
              <a:rPr lang="en-US" smtClean="0"/>
              <a:t>Joins</a:t>
            </a:r>
            <a:endParaRPr lang="en-US"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284278" y="2454211"/>
            <a:ext cx="315382" cy="464575"/>
          </a:xfrm>
          <a:prstGeom prst="rect">
            <a:avLst/>
          </a:prstGeom>
        </p:spPr>
      </p:pic>
    </p:spTree>
    <p:extLst>
      <p:ext uri="{BB962C8B-B14F-4D97-AF65-F5344CB8AC3E}">
        <p14:creationId xmlns:p14="http://schemas.microsoft.com/office/powerpoint/2010/main" val="30549930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1524001" y="2680510"/>
            <a:ext cx="9020175" cy="2399490"/>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a:xfrm>
            <a:off x="167425" y="275167"/>
            <a:ext cx="11859475" cy="909918"/>
          </a:xfrm>
        </p:spPr>
        <p:txBody>
          <a:bodyPr>
            <a:normAutofit fontScale="90000"/>
          </a:bodyPr>
          <a:lstStyle/>
          <a:p>
            <a:r>
              <a:rPr lang="en-US" dirty="0" smtClean="0"/>
              <a:t>User Defined Functions</a:t>
            </a:r>
            <a:endParaRPr lang="en-US" dirty="0"/>
          </a:p>
        </p:txBody>
      </p:sp>
      <p:sp>
        <p:nvSpPr>
          <p:cNvPr id="3" name="Content Placeholder 2"/>
          <p:cNvSpPr>
            <a:spLocks noGrp="1"/>
          </p:cNvSpPr>
          <p:nvPr>
            <p:ph idx="1"/>
          </p:nvPr>
        </p:nvSpPr>
        <p:spPr>
          <a:xfrm>
            <a:off x="167425" y="1400986"/>
            <a:ext cx="11859475" cy="968727"/>
          </a:xfrm>
        </p:spPr>
        <p:txBody>
          <a:bodyPr>
            <a:normAutofit fontScale="85000" lnSpcReduction="10000"/>
          </a:bodyPr>
          <a:lstStyle/>
          <a:p>
            <a:pPr marL="0" indent="0">
              <a:buNone/>
            </a:pPr>
            <a:r>
              <a:rPr lang="en-US" dirty="0" smtClean="0">
                <a:solidFill>
                  <a:schemeClr val="tx1"/>
                </a:solidFill>
                <a:latin typeface="Source Sans Pro Light" charset="0"/>
                <a:ea typeface="Source Sans Pro Light" charset="0"/>
                <a:cs typeface="Source Sans Pro Light" charset="0"/>
              </a:rPr>
              <a:t>Let's invent a function that doesn't exist. We'll create a function to extract the month field from a timestamp-typed column and return the month name.</a:t>
            </a:r>
          </a:p>
        </p:txBody>
      </p:sp>
      <p:sp>
        <p:nvSpPr>
          <p:cNvPr id="4" name="Slide Number Placeholder 3"/>
          <p:cNvSpPr>
            <a:spLocks noGrp="1"/>
          </p:cNvSpPr>
          <p:nvPr>
            <p:ph type="sldNum" sz="quarter" idx="10"/>
          </p:nvPr>
        </p:nvSpPr>
        <p:spPr/>
        <p:txBody>
          <a:bodyPr/>
          <a:lstStyle/>
          <a:p>
            <a:pPr>
              <a:defRPr/>
            </a:pPr>
            <a:fld id="{0E3D2C8F-1C34-3F4C-9785-AD9AA213DF44}" type="slidenum">
              <a:rPr lang="en-US" smtClean="0"/>
              <a:pPr>
                <a:defRPr/>
              </a:pPr>
              <a:t>114</a:t>
            </a:fld>
            <a:endParaRPr lang="en-US" dirty="0"/>
          </a:p>
        </p:txBody>
      </p:sp>
      <p:sp>
        <p:nvSpPr>
          <p:cNvPr id="5" name="Rectangle 4"/>
          <p:cNvSpPr/>
          <p:nvPr/>
        </p:nvSpPr>
        <p:spPr>
          <a:xfrm>
            <a:off x="1826201" y="2870200"/>
            <a:ext cx="8513012" cy="2016126"/>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dirty="0" err="1">
                <a:solidFill>
                  <a:schemeClr val="tx1"/>
                </a:solidFill>
                <a:latin typeface="Consolas" charset="0"/>
                <a:ea typeface="Consolas" charset="0"/>
                <a:cs typeface="Consolas" charset="0"/>
              </a:rPr>
              <a:t>scala</a:t>
            </a:r>
            <a:r>
              <a:rPr lang="en-US" dirty="0">
                <a:solidFill>
                  <a:schemeClr val="tx1"/>
                </a:solidFill>
                <a:latin typeface="Consolas" charset="0"/>
                <a:ea typeface="Consolas" charset="0"/>
                <a:cs typeface="Consolas" charset="0"/>
              </a:rPr>
              <a:t>&gt; </a:t>
            </a:r>
            <a:r>
              <a:rPr lang="en-US" b="1" dirty="0" err="1" smtClean="0">
                <a:solidFill>
                  <a:schemeClr val="tx1"/>
                </a:solidFill>
                <a:latin typeface="Consolas" charset="0"/>
                <a:ea typeface="Consolas" charset="0"/>
                <a:cs typeface="Consolas" charset="0"/>
              </a:rPr>
              <a:t>df.select</a:t>
            </a:r>
            <a:r>
              <a:rPr lang="en-US" b="1" dirty="0" smtClean="0">
                <a:solidFill>
                  <a:schemeClr val="tx1"/>
                </a:solidFill>
                <a:latin typeface="Consolas" charset="0"/>
                <a:ea typeface="Consolas" charset="0"/>
                <a:cs typeface="Consolas" charset="0"/>
              </a:rPr>
              <a:t>(</a:t>
            </a:r>
            <a:r>
              <a:rPr lang="en-US" b="1" dirty="0" err="1" smtClean="0">
                <a:solidFill>
                  <a:schemeClr val="tx1"/>
                </a:solidFill>
                <a:latin typeface="Consolas" charset="0"/>
                <a:ea typeface="Consolas" charset="0"/>
                <a:cs typeface="Consolas" charset="0"/>
              </a:rPr>
              <a:t>monthName</a:t>
            </a:r>
            <a:r>
              <a:rPr lang="en-US" b="1" dirty="0" smtClean="0">
                <a:solidFill>
                  <a:schemeClr val="tx1"/>
                </a:solidFill>
                <a:latin typeface="Consolas" charset="0"/>
                <a:ea typeface="Consolas" charset="0"/>
                <a:cs typeface="Consolas" charset="0"/>
              </a:rPr>
              <a:t>($(</a:t>
            </a:r>
            <a:r>
              <a:rPr lang="en-US" b="1" dirty="0" smtClean="0">
                <a:solidFill>
                  <a:srgbClr val="0070C0"/>
                </a:solidFill>
                <a:latin typeface="Consolas" charset="0"/>
                <a:ea typeface="Consolas" charset="0"/>
                <a:cs typeface="Consolas" charset="0"/>
              </a:rPr>
              <a:t>"time"</a:t>
            </a:r>
            <a:r>
              <a:rPr lang="en-US" b="1" dirty="0" smtClean="0">
                <a:solidFill>
                  <a:schemeClr val="tx1"/>
                </a:solidFill>
                <a:latin typeface="Consolas" charset="0"/>
                <a:ea typeface="Consolas" charset="0"/>
                <a:cs typeface="Consolas" charset="0"/>
              </a:rPr>
              <a:t>)))</a:t>
            </a:r>
            <a:endParaRPr lang="en-US" b="1" dirty="0">
              <a:solidFill>
                <a:schemeClr val="tx1"/>
              </a:solidFill>
              <a:latin typeface="Consolas" charset="0"/>
              <a:ea typeface="Consolas" charset="0"/>
              <a:cs typeface="Consolas" charset="0"/>
            </a:endParaRPr>
          </a:p>
          <a:p>
            <a:r>
              <a:rPr lang="en-US" dirty="0">
                <a:solidFill>
                  <a:schemeClr val="tx1"/>
                </a:solidFill>
                <a:latin typeface="Consolas" charset="0"/>
                <a:ea typeface="Consolas" charset="0"/>
                <a:cs typeface="Consolas" charset="0"/>
              </a:rPr>
              <a:t>console&gt;:23: error: not found: value </a:t>
            </a:r>
            <a:r>
              <a:rPr lang="en-US" dirty="0" err="1" smtClean="0">
                <a:solidFill>
                  <a:schemeClr val="tx1"/>
                </a:solidFill>
                <a:latin typeface="Consolas" charset="0"/>
                <a:ea typeface="Consolas" charset="0"/>
                <a:cs typeface="Consolas" charset="0"/>
              </a:rPr>
              <a:t>monthName</a:t>
            </a:r>
            <a:endParaRPr lang="en-US" dirty="0">
              <a:solidFill>
                <a:schemeClr val="tx1"/>
              </a:solidFill>
              <a:latin typeface="Consolas" charset="0"/>
              <a:ea typeface="Consolas" charset="0"/>
              <a:cs typeface="Consolas" charset="0"/>
            </a:endParaRPr>
          </a:p>
          <a:p>
            <a:r>
              <a:rPr lang="en-US" dirty="0">
                <a:solidFill>
                  <a:schemeClr val="tx1"/>
                </a:solidFill>
                <a:latin typeface="Consolas" charset="0"/>
                <a:ea typeface="Consolas" charset="0"/>
                <a:cs typeface="Consolas" charset="0"/>
              </a:rPr>
              <a:t>             </a:t>
            </a:r>
            <a:r>
              <a:rPr lang="en-US" dirty="0" err="1" smtClean="0">
                <a:solidFill>
                  <a:schemeClr val="tx1"/>
                </a:solidFill>
                <a:latin typeface="Consolas" charset="0"/>
                <a:ea typeface="Consolas" charset="0"/>
                <a:cs typeface="Consolas" charset="0"/>
              </a:rPr>
              <a:t>df.select</a:t>
            </a:r>
            <a:r>
              <a:rPr lang="en-US" dirty="0" smtClean="0">
                <a:solidFill>
                  <a:schemeClr val="tx1"/>
                </a:solidFill>
                <a:latin typeface="Consolas" charset="0"/>
                <a:ea typeface="Consolas" charset="0"/>
                <a:cs typeface="Consolas" charset="0"/>
              </a:rPr>
              <a:t>(</a:t>
            </a:r>
            <a:r>
              <a:rPr lang="en-US" dirty="0" err="1" smtClean="0">
                <a:solidFill>
                  <a:schemeClr val="tx1"/>
                </a:solidFill>
                <a:latin typeface="Consolas" charset="0"/>
                <a:ea typeface="Consolas" charset="0"/>
                <a:cs typeface="Consolas" charset="0"/>
              </a:rPr>
              <a:t>monthName</a:t>
            </a:r>
            <a:r>
              <a:rPr lang="en-US" dirty="0" smtClean="0">
                <a:solidFill>
                  <a:schemeClr val="tx1"/>
                </a:solidFill>
                <a:latin typeface="Consolas" charset="0"/>
                <a:ea typeface="Consolas" charset="0"/>
                <a:cs typeface="Consolas" charset="0"/>
              </a:rPr>
              <a:t>($("time"))).</a:t>
            </a:r>
            <a:r>
              <a:rPr lang="en-US" dirty="0">
                <a:solidFill>
                  <a:schemeClr val="tx1"/>
                </a:solidFill>
                <a:latin typeface="Consolas" charset="0"/>
                <a:ea typeface="Consolas" charset="0"/>
                <a:cs typeface="Consolas" charset="0"/>
              </a:rPr>
              <a:t>show()</a:t>
            </a:r>
            <a:br>
              <a:rPr lang="en-US" dirty="0">
                <a:solidFill>
                  <a:schemeClr val="tx1"/>
                </a:solidFill>
                <a:latin typeface="Consolas" charset="0"/>
                <a:ea typeface="Consolas" charset="0"/>
                <a:cs typeface="Consolas" charset="0"/>
              </a:rPr>
            </a:br>
            <a:r>
              <a:rPr lang="en-US" dirty="0">
                <a:solidFill>
                  <a:schemeClr val="tx1"/>
                </a:solidFill>
                <a:latin typeface="Consolas" charset="0"/>
                <a:ea typeface="Consolas" charset="0"/>
                <a:cs typeface="Consolas" charset="0"/>
              </a:rPr>
              <a:t>                       ^</a:t>
            </a: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899650" y="2973793"/>
            <a:ext cx="315382" cy="464575"/>
          </a:xfrm>
          <a:prstGeom prst="rect">
            <a:avLst/>
          </a:prstGeom>
        </p:spPr>
      </p:pic>
    </p:spTree>
    <p:extLst>
      <p:ext uri="{BB962C8B-B14F-4D97-AF65-F5344CB8AC3E}">
        <p14:creationId xmlns:p14="http://schemas.microsoft.com/office/powerpoint/2010/main" val="6077581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456" y="275167"/>
            <a:ext cx="11756443" cy="909918"/>
          </a:xfrm>
        </p:spPr>
        <p:txBody>
          <a:bodyPr>
            <a:normAutofit fontScale="90000"/>
          </a:bodyPr>
          <a:lstStyle/>
          <a:p>
            <a:r>
              <a:rPr lang="en-US" dirty="0" smtClean="0"/>
              <a:t>User Defined Functions</a:t>
            </a:r>
            <a:endParaRPr lang="en-US" dirty="0"/>
          </a:p>
        </p:txBody>
      </p:sp>
      <p:sp>
        <p:nvSpPr>
          <p:cNvPr id="3" name="Content Placeholder 2"/>
          <p:cNvSpPr>
            <a:spLocks noGrp="1"/>
          </p:cNvSpPr>
          <p:nvPr>
            <p:ph idx="1"/>
          </p:nvPr>
        </p:nvSpPr>
        <p:spPr>
          <a:xfrm>
            <a:off x="360609" y="1186267"/>
            <a:ext cx="9958256" cy="635000"/>
          </a:xfrm>
        </p:spPr>
        <p:txBody>
          <a:bodyPr>
            <a:normAutofit/>
          </a:bodyPr>
          <a:lstStyle/>
          <a:p>
            <a:pPr marL="0" indent="0">
              <a:buNone/>
            </a:pPr>
            <a:r>
              <a:rPr lang="en-US" dirty="0" smtClean="0">
                <a:solidFill>
                  <a:schemeClr val="tx1"/>
                </a:solidFill>
                <a:latin typeface="Source Sans Pro Light" charset="0"/>
                <a:ea typeface="Source Sans Pro Light" charset="0"/>
                <a:cs typeface="Source Sans Pro Light" charset="0"/>
              </a:rPr>
              <a:t>Let's fix that problem.</a:t>
            </a:r>
          </a:p>
        </p:txBody>
      </p:sp>
      <p:sp>
        <p:nvSpPr>
          <p:cNvPr id="4" name="Slide Number Placeholder 3"/>
          <p:cNvSpPr>
            <a:spLocks noGrp="1"/>
          </p:cNvSpPr>
          <p:nvPr>
            <p:ph type="sldNum" sz="quarter" idx="10"/>
          </p:nvPr>
        </p:nvSpPr>
        <p:spPr/>
        <p:txBody>
          <a:bodyPr/>
          <a:lstStyle/>
          <a:p>
            <a:pPr>
              <a:defRPr/>
            </a:pPr>
            <a:fld id="{0E3D2C8F-1C34-3F4C-9785-AD9AA213DF44}" type="slidenum">
              <a:rPr lang="en-US" smtClean="0"/>
              <a:pPr>
                <a:defRPr/>
              </a:pPr>
              <a:t>115</a:t>
            </a:fld>
            <a:endParaRPr lang="en-US" dirty="0"/>
          </a:p>
        </p:txBody>
      </p:sp>
      <p:sp>
        <p:nvSpPr>
          <p:cNvPr id="6" name="Rectangle 4"/>
          <p:cNvSpPr/>
          <p:nvPr/>
        </p:nvSpPr>
        <p:spPr>
          <a:xfrm>
            <a:off x="360608" y="1760390"/>
            <a:ext cx="11565229" cy="462136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5" name="Rectangle 4"/>
          <p:cNvSpPr/>
          <p:nvPr/>
        </p:nvSpPr>
        <p:spPr>
          <a:xfrm>
            <a:off x="618186" y="1905009"/>
            <a:ext cx="11088710" cy="4305301"/>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endParaRPr lang="en-US" sz="1600" dirty="0">
              <a:solidFill>
                <a:schemeClr val="tx1"/>
              </a:solidFill>
              <a:latin typeface="Courier" charset="0"/>
              <a:ea typeface="Courier" charset="0"/>
              <a:cs typeface="Courier" charset="0"/>
            </a:endParaRPr>
          </a:p>
          <a:p>
            <a:r>
              <a:rPr lang="en-US" sz="1600" dirty="0" err="1">
                <a:solidFill>
                  <a:schemeClr val="tx1"/>
                </a:solidFill>
                <a:latin typeface="Consolas" charset="0"/>
                <a:ea typeface="Consolas" charset="0"/>
                <a:cs typeface="Consolas" charset="0"/>
              </a:rPr>
              <a:t>scala</a:t>
            </a:r>
            <a:r>
              <a:rPr lang="en-US" sz="1600" dirty="0">
                <a:solidFill>
                  <a:schemeClr val="tx1"/>
                </a:solidFill>
                <a:latin typeface="Consolas" charset="0"/>
                <a:ea typeface="Consolas" charset="0"/>
                <a:cs typeface="Consolas" charset="0"/>
              </a:rPr>
              <a:t>&gt; </a:t>
            </a:r>
            <a:r>
              <a:rPr lang="en-US" sz="1600" b="1" dirty="0" err="1">
                <a:solidFill>
                  <a:schemeClr val="tx1"/>
                </a:solidFill>
                <a:latin typeface="Consolas" charset="0"/>
                <a:ea typeface="Consolas" charset="0"/>
                <a:cs typeface="Consolas" charset="0"/>
              </a:rPr>
              <a:t>val</a:t>
            </a:r>
            <a:r>
              <a:rPr lang="en-US" sz="1600" b="1" dirty="0">
                <a:solidFill>
                  <a:schemeClr val="tx1"/>
                </a:solidFill>
                <a:latin typeface="Consolas" charset="0"/>
                <a:ea typeface="Consolas" charset="0"/>
                <a:cs typeface="Consolas" charset="0"/>
              </a:rPr>
              <a:t> </a:t>
            </a:r>
            <a:r>
              <a:rPr lang="en-US" sz="1600" b="1" dirty="0" err="1">
                <a:latin typeface="Consolas" charset="0"/>
                <a:ea typeface="Consolas" charset="0"/>
                <a:cs typeface="Consolas" charset="0"/>
              </a:rPr>
              <a:t>monthName</a:t>
            </a:r>
            <a:r>
              <a:rPr lang="en-US" sz="1600" b="1" dirty="0">
                <a:latin typeface="Consolas" charset="0"/>
                <a:ea typeface="Consolas" charset="0"/>
                <a:cs typeface="Consolas" charset="0"/>
              </a:rPr>
              <a:t> = </a:t>
            </a:r>
            <a:r>
              <a:rPr lang="en-US" sz="1600" b="1" dirty="0" err="1">
                <a:latin typeface="Consolas" charset="0"/>
                <a:ea typeface="Consolas" charset="0"/>
                <a:cs typeface="Consolas" charset="0"/>
              </a:rPr>
              <a:t>sqlContext.udf.register</a:t>
            </a:r>
            <a:r>
              <a:rPr lang="en-US" sz="1600" b="1" dirty="0">
                <a:latin typeface="Consolas" charset="0"/>
                <a:ea typeface="Consolas" charset="0"/>
                <a:cs typeface="Consolas" charset="0"/>
              </a:rPr>
              <a:t>(</a:t>
            </a:r>
            <a:r>
              <a:rPr lang="en-US" sz="1600" b="1" dirty="0">
                <a:solidFill>
                  <a:srgbClr val="0070C0"/>
                </a:solidFill>
                <a:latin typeface="Consolas" charset="0"/>
                <a:ea typeface="Consolas" charset="0"/>
                <a:cs typeface="Consolas" charset="0"/>
              </a:rPr>
              <a:t>"</a:t>
            </a:r>
            <a:r>
              <a:rPr lang="en-US" sz="1600" b="1" dirty="0" err="1">
                <a:solidFill>
                  <a:srgbClr val="0070C0"/>
                </a:solidFill>
                <a:latin typeface="Consolas" charset="0"/>
                <a:ea typeface="Consolas" charset="0"/>
                <a:cs typeface="Consolas" charset="0"/>
              </a:rPr>
              <a:t>monthName</a:t>
            </a:r>
            <a:r>
              <a:rPr lang="en-US" sz="1600" b="1" dirty="0">
                <a:solidFill>
                  <a:srgbClr val="0070C0"/>
                </a:solidFill>
                <a:latin typeface="Consolas" charset="0"/>
                <a:ea typeface="Consolas" charset="0"/>
                <a:cs typeface="Consolas" charset="0"/>
              </a:rPr>
              <a:t>"</a:t>
            </a:r>
            <a:r>
              <a:rPr lang="en-US" sz="1600" b="1" dirty="0">
                <a:latin typeface="Consolas" charset="0"/>
                <a:ea typeface="Consolas" charset="0"/>
                <a:cs typeface="Consolas" charset="0"/>
              </a:rPr>
              <a:t>, (t: Timestamp) =&gt; {</a:t>
            </a:r>
          </a:p>
          <a:p>
            <a:r>
              <a:rPr lang="en-US" sz="1600" dirty="0">
                <a:latin typeface="Consolas" charset="0"/>
                <a:ea typeface="Consolas" charset="0"/>
                <a:cs typeface="Consolas" charset="0"/>
              </a:rPr>
              <a:t>  </a:t>
            </a:r>
            <a:r>
              <a:rPr lang="en-US" sz="1600" b="1" dirty="0">
                <a:latin typeface="Consolas" charset="0"/>
                <a:ea typeface="Consolas" charset="0"/>
                <a:cs typeface="Consolas" charset="0"/>
              </a:rPr>
              <a:t>import </a:t>
            </a:r>
            <a:r>
              <a:rPr lang="en-US" sz="1600" b="1" dirty="0" err="1">
                <a:latin typeface="Consolas" charset="0"/>
                <a:ea typeface="Consolas" charset="0"/>
                <a:cs typeface="Consolas" charset="0"/>
              </a:rPr>
              <a:t>java.text.SimpleDateFormat</a:t>
            </a:r>
            <a:endParaRPr lang="en-US" sz="1600" b="1" dirty="0">
              <a:latin typeface="Consolas" charset="0"/>
              <a:ea typeface="Consolas" charset="0"/>
              <a:cs typeface="Consolas" charset="0"/>
            </a:endParaRPr>
          </a:p>
          <a:p>
            <a:r>
              <a:rPr lang="en-US" sz="1600" dirty="0">
                <a:latin typeface="Consolas" charset="0"/>
                <a:ea typeface="Consolas" charset="0"/>
                <a:cs typeface="Consolas" charset="0"/>
              </a:rPr>
              <a:t>  </a:t>
            </a:r>
            <a:r>
              <a:rPr lang="en-US" sz="1600" b="1" dirty="0">
                <a:latin typeface="Consolas" charset="0"/>
                <a:ea typeface="Consolas" charset="0"/>
                <a:cs typeface="Consolas" charset="0"/>
              </a:rPr>
              <a:t>import </a:t>
            </a:r>
            <a:r>
              <a:rPr lang="en-US" sz="1600" b="1" dirty="0" err="1">
                <a:latin typeface="Consolas" charset="0"/>
                <a:ea typeface="Consolas" charset="0"/>
                <a:cs typeface="Consolas" charset="0"/>
              </a:rPr>
              <a:t>java.util.Date</a:t>
            </a:r>
            <a:endParaRPr lang="en-US" sz="1600" b="1" dirty="0">
              <a:latin typeface="Consolas" charset="0"/>
              <a:ea typeface="Consolas" charset="0"/>
              <a:cs typeface="Consolas" charset="0"/>
            </a:endParaRPr>
          </a:p>
          <a:p>
            <a:r>
              <a:rPr lang="en-US" sz="1600" dirty="0">
                <a:latin typeface="Consolas" charset="0"/>
                <a:ea typeface="Consolas" charset="0"/>
                <a:cs typeface="Consolas" charset="0"/>
              </a:rPr>
              <a:t>  </a:t>
            </a:r>
            <a:r>
              <a:rPr lang="en-US" sz="1600" b="1" dirty="0" err="1">
                <a:solidFill>
                  <a:schemeClr val="tx1"/>
                </a:solidFill>
                <a:latin typeface="Consolas" charset="0"/>
                <a:ea typeface="Consolas" charset="0"/>
                <a:cs typeface="Consolas" charset="0"/>
              </a:rPr>
              <a:t>val</a:t>
            </a:r>
            <a:r>
              <a:rPr lang="en-US" sz="1600" b="1" dirty="0">
                <a:solidFill>
                  <a:schemeClr val="tx1"/>
                </a:solidFill>
                <a:latin typeface="Consolas" charset="0"/>
                <a:ea typeface="Consolas" charset="0"/>
                <a:cs typeface="Consolas" charset="0"/>
              </a:rPr>
              <a:t> </a:t>
            </a:r>
            <a:r>
              <a:rPr lang="en-US" sz="1600" b="1" dirty="0" err="1">
                <a:latin typeface="Consolas" charset="0"/>
                <a:ea typeface="Consolas" charset="0"/>
                <a:cs typeface="Consolas" charset="0"/>
              </a:rPr>
              <a:t>fmt</a:t>
            </a:r>
            <a:r>
              <a:rPr lang="en-US" sz="1600" b="1" dirty="0">
                <a:latin typeface="Consolas" charset="0"/>
                <a:ea typeface="Consolas" charset="0"/>
                <a:cs typeface="Consolas" charset="0"/>
              </a:rPr>
              <a:t> = new </a:t>
            </a:r>
            <a:r>
              <a:rPr lang="en-US" sz="1600" b="1" dirty="0" err="1">
                <a:latin typeface="Consolas" charset="0"/>
                <a:ea typeface="Consolas" charset="0"/>
                <a:cs typeface="Consolas" charset="0"/>
              </a:rPr>
              <a:t>SimpleDateFormat</a:t>
            </a:r>
            <a:r>
              <a:rPr lang="en-US" sz="1600" b="1" dirty="0">
                <a:latin typeface="Consolas" charset="0"/>
                <a:ea typeface="Consolas" charset="0"/>
                <a:cs typeface="Consolas" charset="0"/>
              </a:rPr>
              <a:t>(</a:t>
            </a:r>
            <a:r>
              <a:rPr lang="en-US" sz="1600" b="1" dirty="0">
                <a:solidFill>
                  <a:srgbClr val="0070C0"/>
                </a:solidFill>
                <a:latin typeface="Consolas" charset="0"/>
                <a:ea typeface="Consolas" charset="0"/>
                <a:cs typeface="Consolas" charset="0"/>
              </a:rPr>
              <a:t>"</a:t>
            </a:r>
            <a:r>
              <a:rPr lang="en-US" sz="1600" b="1" dirty="0" smtClean="0">
                <a:solidFill>
                  <a:srgbClr val="0070C0"/>
                </a:solidFill>
                <a:latin typeface="Consolas" charset="0"/>
                <a:ea typeface="Consolas" charset="0"/>
                <a:cs typeface="Consolas" charset="0"/>
              </a:rPr>
              <a:t>MMM"</a:t>
            </a:r>
            <a:r>
              <a:rPr lang="en-US" sz="1600" b="1" dirty="0" smtClean="0">
                <a:latin typeface="Consolas" charset="0"/>
                <a:ea typeface="Consolas" charset="0"/>
                <a:cs typeface="Consolas" charset="0"/>
              </a:rPr>
              <a:t>)</a:t>
            </a:r>
            <a:endParaRPr lang="en-US" sz="1600" b="1" dirty="0">
              <a:latin typeface="Consolas" charset="0"/>
              <a:ea typeface="Consolas" charset="0"/>
              <a:cs typeface="Consolas" charset="0"/>
            </a:endParaRPr>
          </a:p>
          <a:p>
            <a:r>
              <a:rPr lang="en-US" sz="1600" dirty="0">
                <a:latin typeface="Consolas" charset="0"/>
                <a:ea typeface="Consolas" charset="0"/>
                <a:cs typeface="Consolas" charset="0"/>
              </a:rPr>
              <a:t>  </a:t>
            </a:r>
            <a:r>
              <a:rPr lang="en-US" sz="1600" b="1" dirty="0" err="1">
                <a:latin typeface="Consolas" charset="0"/>
                <a:ea typeface="Consolas" charset="0"/>
                <a:cs typeface="Consolas" charset="0"/>
              </a:rPr>
              <a:t>fmt.format</a:t>
            </a:r>
            <a:r>
              <a:rPr lang="en-US" sz="1600" dirty="0">
                <a:latin typeface="Consolas" charset="0"/>
                <a:ea typeface="Consolas" charset="0"/>
                <a:cs typeface="Consolas" charset="0"/>
              </a:rPr>
              <a:t>(</a:t>
            </a:r>
            <a:r>
              <a:rPr lang="en-US" sz="1600" b="1" dirty="0">
                <a:latin typeface="Consolas" charset="0"/>
                <a:ea typeface="Consolas" charset="0"/>
                <a:cs typeface="Consolas" charset="0"/>
              </a:rPr>
              <a:t>new Date(</a:t>
            </a:r>
            <a:r>
              <a:rPr lang="en-US" sz="1600" b="1" dirty="0" err="1">
                <a:latin typeface="Consolas" charset="0"/>
                <a:ea typeface="Consolas" charset="0"/>
                <a:cs typeface="Consolas" charset="0"/>
              </a:rPr>
              <a:t>t.getTime</a:t>
            </a:r>
            <a:r>
              <a:rPr lang="en-US" sz="1600" b="1" dirty="0">
                <a:latin typeface="Consolas" charset="0"/>
                <a:ea typeface="Consolas" charset="0"/>
                <a:cs typeface="Consolas" charset="0"/>
              </a:rPr>
              <a:t>))</a:t>
            </a:r>
          </a:p>
          <a:p>
            <a:r>
              <a:rPr lang="is-IS" sz="1600" dirty="0">
                <a:latin typeface="Consolas" charset="0"/>
                <a:ea typeface="Consolas" charset="0"/>
                <a:cs typeface="Consolas" charset="0"/>
              </a:rPr>
              <a:t>})</a:t>
            </a:r>
          </a:p>
          <a:p>
            <a:r>
              <a:rPr lang="en-US" sz="1600" dirty="0" err="1">
                <a:solidFill>
                  <a:schemeClr val="tx1"/>
                </a:solidFill>
                <a:latin typeface="Consolas" charset="0"/>
                <a:ea typeface="Consolas" charset="0"/>
                <a:cs typeface="Consolas" charset="0"/>
              </a:rPr>
              <a:t>monthName</a:t>
            </a:r>
            <a:r>
              <a:rPr lang="en-US" sz="1600" dirty="0">
                <a:solidFill>
                  <a:schemeClr val="tx1"/>
                </a:solidFill>
                <a:latin typeface="Consolas" charset="0"/>
                <a:ea typeface="Consolas" charset="0"/>
                <a:cs typeface="Consolas" charset="0"/>
              </a:rPr>
              <a:t>: </a:t>
            </a:r>
            <a:r>
              <a:rPr lang="en-US" sz="1600" dirty="0" err="1">
                <a:solidFill>
                  <a:schemeClr val="tx1"/>
                </a:solidFill>
                <a:latin typeface="Consolas" charset="0"/>
                <a:ea typeface="Consolas" charset="0"/>
                <a:cs typeface="Consolas" charset="0"/>
              </a:rPr>
              <a:t>org.apache.spark.sql.UserDefinedFunction</a:t>
            </a:r>
            <a:r>
              <a:rPr lang="en-US" sz="1600" dirty="0">
                <a:solidFill>
                  <a:schemeClr val="tx1"/>
                </a:solidFill>
                <a:latin typeface="Consolas" charset="0"/>
                <a:ea typeface="Consolas" charset="0"/>
                <a:cs typeface="Consolas" charset="0"/>
              </a:rPr>
              <a:t> = </a:t>
            </a:r>
            <a:r>
              <a:rPr lang="en-US" sz="1600" dirty="0" err="1">
                <a:solidFill>
                  <a:schemeClr val="tx1"/>
                </a:solidFill>
                <a:latin typeface="Consolas" charset="0"/>
                <a:ea typeface="Consolas" charset="0"/>
                <a:cs typeface="Consolas" charset="0"/>
              </a:rPr>
              <a:t>UserDefinedFunction</a:t>
            </a:r>
            <a:r>
              <a:rPr lang="en-US" sz="1600" dirty="0">
                <a:solidFill>
                  <a:schemeClr val="tx1"/>
                </a:solidFill>
                <a:latin typeface="Consolas" charset="0"/>
                <a:ea typeface="Consolas" charset="0"/>
                <a:cs typeface="Consolas" charset="0"/>
              </a:rPr>
              <a:t>(&lt;function1&gt;,</a:t>
            </a:r>
            <a:r>
              <a:rPr lang="en-US" sz="1600" dirty="0" err="1">
                <a:solidFill>
                  <a:schemeClr val="tx1"/>
                </a:solidFill>
                <a:latin typeface="Consolas" charset="0"/>
                <a:ea typeface="Consolas" charset="0"/>
                <a:cs typeface="Consolas" charset="0"/>
              </a:rPr>
              <a:t>StringType,List</a:t>
            </a:r>
            <a:r>
              <a:rPr lang="en-US" sz="1600" dirty="0" smtClean="0">
                <a:solidFill>
                  <a:schemeClr val="tx1"/>
                </a:solidFill>
                <a:latin typeface="Consolas" charset="0"/>
                <a:ea typeface="Consolas" charset="0"/>
                <a:cs typeface="Consolas" charset="0"/>
              </a:rPr>
              <a:t>())</a:t>
            </a:r>
            <a:br>
              <a:rPr lang="en-US" sz="1600" dirty="0" smtClean="0">
                <a:solidFill>
                  <a:schemeClr val="tx1"/>
                </a:solidFill>
                <a:latin typeface="Consolas" charset="0"/>
                <a:ea typeface="Consolas" charset="0"/>
                <a:cs typeface="Consolas" charset="0"/>
              </a:rPr>
            </a:br>
            <a:endParaRPr lang="en-US" sz="1600" dirty="0">
              <a:solidFill>
                <a:schemeClr val="tx1"/>
              </a:solidFill>
              <a:latin typeface="Consolas" charset="0"/>
              <a:ea typeface="Consolas" charset="0"/>
              <a:cs typeface="Consolas" charset="0"/>
            </a:endParaRPr>
          </a:p>
          <a:p>
            <a:r>
              <a:rPr lang="en-US" sz="1600" dirty="0" err="1">
                <a:solidFill>
                  <a:schemeClr val="tx1"/>
                </a:solidFill>
                <a:latin typeface="Consolas" charset="0"/>
                <a:ea typeface="Consolas" charset="0"/>
                <a:cs typeface="Consolas" charset="0"/>
              </a:rPr>
              <a:t>scala</a:t>
            </a:r>
            <a:r>
              <a:rPr lang="en-US" sz="1600" dirty="0">
                <a:solidFill>
                  <a:schemeClr val="tx1"/>
                </a:solidFill>
                <a:latin typeface="Consolas" charset="0"/>
                <a:ea typeface="Consolas" charset="0"/>
                <a:cs typeface="Consolas" charset="0"/>
              </a:rPr>
              <a:t>&gt; </a:t>
            </a:r>
            <a:r>
              <a:rPr lang="en-US" sz="1600" b="1" dirty="0" err="1" smtClean="0">
                <a:solidFill>
                  <a:schemeClr val="tx1"/>
                </a:solidFill>
                <a:latin typeface="Consolas" charset="0"/>
                <a:ea typeface="Consolas" charset="0"/>
                <a:cs typeface="Consolas" charset="0"/>
              </a:rPr>
              <a:t>df.select</a:t>
            </a:r>
            <a:r>
              <a:rPr lang="en-US" sz="1600" b="1" dirty="0" smtClean="0">
                <a:solidFill>
                  <a:schemeClr val="tx1"/>
                </a:solidFill>
                <a:latin typeface="Consolas" charset="0"/>
                <a:ea typeface="Consolas" charset="0"/>
                <a:cs typeface="Consolas" charset="0"/>
              </a:rPr>
              <a:t>(</a:t>
            </a:r>
            <a:r>
              <a:rPr lang="en-US" sz="1600" b="1" dirty="0" err="1" smtClean="0">
                <a:solidFill>
                  <a:schemeClr val="tx1"/>
                </a:solidFill>
                <a:latin typeface="Consolas" charset="0"/>
                <a:ea typeface="Consolas" charset="0"/>
                <a:cs typeface="Consolas" charset="0"/>
              </a:rPr>
              <a:t>monthName</a:t>
            </a:r>
            <a:r>
              <a:rPr lang="en-US" sz="1600" b="1" dirty="0" smtClean="0">
                <a:solidFill>
                  <a:schemeClr val="tx1"/>
                </a:solidFill>
                <a:latin typeface="Consolas" charset="0"/>
                <a:ea typeface="Consolas" charset="0"/>
                <a:cs typeface="Consolas" charset="0"/>
              </a:rPr>
              <a:t>($</a:t>
            </a:r>
            <a:r>
              <a:rPr lang="en-US" sz="1600" b="1" dirty="0" smtClean="0">
                <a:solidFill>
                  <a:srgbClr val="0070C0"/>
                </a:solidFill>
                <a:latin typeface="Consolas" charset="0"/>
                <a:ea typeface="Consolas" charset="0"/>
                <a:cs typeface="Consolas" charset="0"/>
              </a:rPr>
              <a:t>"time"</a:t>
            </a:r>
            <a:r>
              <a:rPr lang="en-US" sz="1600" b="1" dirty="0" smtClean="0">
                <a:solidFill>
                  <a:schemeClr val="tx1"/>
                </a:solidFill>
                <a:latin typeface="Consolas" charset="0"/>
                <a:ea typeface="Consolas" charset="0"/>
                <a:cs typeface="Consolas" charset="0"/>
              </a:rPr>
              <a:t>)).show(5</a:t>
            </a:r>
            <a:r>
              <a:rPr lang="en-US" sz="1600" b="1" dirty="0">
                <a:solidFill>
                  <a:schemeClr val="tx1"/>
                </a:solidFill>
                <a:latin typeface="Consolas" charset="0"/>
                <a:ea typeface="Consolas" charset="0"/>
                <a:cs typeface="Consolas" charset="0"/>
              </a:rPr>
              <a:t>)</a:t>
            </a:r>
          </a:p>
          <a:p>
            <a:r>
              <a:rPr lang="en-US" sz="1600" dirty="0" smtClean="0">
                <a:solidFill>
                  <a:schemeClr val="tx1"/>
                </a:solidFill>
                <a:latin typeface="Courier" charset="0"/>
                <a:ea typeface="Courier" charset="0"/>
                <a:cs typeface="Courier" charset="0"/>
              </a:rPr>
              <a:t>+---------+</a:t>
            </a:r>
            <a:br>
              <a:rPr lang="en-US" sz="1600" dirty="0" smtClean="0">
                <a:solidFill>
                  <a:schemeClr val="tx1"/>
                </a:solidFill>
                <a:latin typeface="Courier" charset="0"/>
                <a:ea typeface="Courier" charset="0"/>
                <a:cs typeface="Courier" charset="0"/>
              </a:rPr>
            </a:br>
            <a:r>
              <a:rPr lang="en-US" sz="1600" dirty="0" smtClean="0">
                <a:solidFill>
                  <a:schemeClr val="tx1"/>
                </a:solidFill>
                <a:latin typeface="Courier" charset="0"/>
                <a:ea typeface="Courier" charset="0"/>
                <a:cs typeface="Courier" charset="0"/>
              </a:rPr>
              <a:t>|</a:t>
            </a:r>
            <a:r>
              <a:rPr lang="en-US" sz="1600" dirty="0">
                <a:solidFill>
                  <a:schemeClr val="tx1"/>
                </a:solidFill>
                <a:latin typeface="Courier" charset="0"/>
                <a:ea typeface="Courier" charset="0"/>
                <a:cs typeface="Courier" charset="0"/>
              </a:rPr>
              <a:t>UDF(time</a:t>
            </a:r>
            <a:r>
              <a:rPr lang="en-US" sz="1600" dirty="0" smtClean="0">
                <a:solidFill>
                  <a:schemeClr val="tx1"/>
                </a:solidFill>
                <a:latin typeface="Courier" charset="0"/>
                <a:ea typeface="Courier" charset="0"/>
                <a:cs typeface="Courier" charset="0"/>
              </a:rPr>
              <a:t>)|</a:t>
            </a:r>
            <a:br>
              <a:rPr lang="en-US" sz="1600" dirty="0" smtClean="0">
                <a:solidFill>
                  <a:schemeClr val="tx1"/>
                </a:solidFill>
                <a:latin typeface="Courier" charset="0"/>
                <a:ea typeface="Courier" charset="0"/>
                <a:cs typeface="Courier" charset="0"/>
              </a:rPr>
            </a:br>
            <a:r>
              <a:rPr lang="en-US" sz="1600" dirty="0" smtClean="0">
                <a:solidFill>
                  <a:schemeClr val="tx1"/>
                </a:solidFill>
                <a:latin typeface="Courier" charset="0"/>
                <a:ea typeface="Courier" charset="0"/>
                <a:cs typeface="Courier" charset="0"/>
              </a:rPr>
              <a:t>+---------+</a:t>
            </a:r>
            <a:br>
              <a:rPr lang="en-US" sz="1600" dirty="0" smtClean="0">
                <a:solidFill>
                  <a:schemeClr val="tx1"/>
                </a:solidFill>
                <a:latin typeface="Courier" charset="0"/>
                <a:ea typeface="Courier" charset="0"/>
                <a:cs typeface="Courier" charset="0"/>
              </a:rPr>
            </a:br>
            <a:r>
              <a:rPr lang="en-US" sz="1600" dirty="0" smtClean="0">
                <a:solidFill>
                  <a:schemeClr val="tx1"/>
                </a:solidFill>
                <a:latin typeface="Courier" charset="0"/>
                <a:ea typeface="Courier" charset="0"/>
                <a:cs typeface="Courier" charset="0"/>
              </a:rPr>
              <a:t>|      </a:t>
            </a:r>
            <a:r>
              <a:rPr lang="en-US" sz="1600" dirty="0">
                <a:solidFill>
                  <a:schemeClr val="tx1"/>
                </a:solidFill>
                <a:latin typeface="Courier" charset="0"/>
                <a:ea typeface="Courier" charset="0"/>
                <a:cs typeface="Courier" charset="0"/>
              </a:rPr>
              <a:t>Oct</a:t>
            </a:r>
            <a:r>
              <a:rPr lang="en-US" sz="1600" dirty="0" smtClean="0">
                <a:solidFill>
                  <a:schemeClr val="tx1"/>
                </a:solidFill>
                <a:latin typeface="Courier" charset="0"/>
                <a:ea typeface="Courier" charset="0"/>
                <a:cs typeface="Courier" charset="0"/>
              </a:rPr>
              <a:t>|</a:t>
            </a:r>
            <a:br>
              <a:rPr lang="en-US" sz="1600" dirty="0" smtClean="0">
                <a:solidFill>
                  <a:schemeClr val="tx1"/>
                </a:solidFill>
                <a:latin typeface="Courier" charset="0"/>
                <a:ea typeface="Courier" charset="0"/>
                <a:cs typeface="Courier" charset="0"/>
              </a:rPr>
            </a:br>
            <a:r>
              <a:rPr lang="en-US" sz="1600" dirty="0" smtClean="0">
                <a:solidFill>
                  <a:schemeClr val="tx1"/>
                </a:solidFill>
                <a:latin typeface="Courier" charset="0"/>
                <a:ea typeface="Courier" charset="0"/>
                <a:cs typeface="Courier" charset="0"/>
              </a:rPr>
              <a:t>|      </a:t>
            </a:r>
            <a:r>
              <a:rPr lang="en-US" sz="1600" dirty="0">
                <a:solidFill>
                  <a:schemeClr val="tx1"/>
                </a:solidFill>
                <a:latin typeface="Courier" charset="0"/>
                <a:ea typeface="Courier" charset="0"/>
                <a:cs typeface="Courier" charset="0"/>
              </a:rPr>
              <a:t>Oct</a:t>
            </a:r>
            <a:r>
              <a:rPr lang="en-US" sz="1600" dirty="0" smtClean="0">
                <a:solidFill>
                  <a:schemeClr val="tx1"/>
                </a:solidFill>
                <a:latin typeface="Courier" charset="0"/>
                <a:ea typeface="Courier" charset="0"/>
                <a:cs typeface="Courier" charset="0"/>
              </a:rPr>
              <a:t>|</a:t>
            </a:r>
            <a:br>
              <a:rPr lang="en-US" sz="1600" dirty="0" smtClean="0">
                <a:solidFill>
                  <a:schemeClr val="tx1"/>
                </a:solidFill>
                <a:latin typeface="Courier" charset="0"/>
                <a:ea typeface="Courier" charset="0"/>
                <a:cs typeface="Courier" charset="0"/>
              </a:rPr>
            </a:br>
            <a:r>
              <a:rPr lang="en-US" sz="1600" dirty="0" smtClean="0">
                <a:solidFill>
                  <a:schemeClr val="tx1"/>
                </a:solidFill>
                <a:latin typeface="Courier" charset="0"/>
                <a:ea typeface="Courier" charset="0"/>
                <a:cs typeface="Courier" charset="0"/>
              </a:rPr>
              <a:t>+---------+</a:t>
            </a:r>
            <a:endParaRPr lang="en-US" sz="1600" dirty="0">
              <a:solidFill>
                <a:schemeClr val="tx1"/>
              </a:solidFill>
              <a:latin typeface="Courier" charset="0"/>
              <a:ea typeface="Courier" charset="0"/>
              <a:cs typeface="Courier"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277915" y="2191443"/>
            <a:ext cx="315382" cy="464575"/>
          </a:xfrm>
          <a:prstGeom prst="rect">
            <a:avLst/>
          </a:prstGeom>
        </p:spPr>
      </p:pic>
    </p:spTree>
    <p:extLst>
      <p:ext uri="{BB962C8B-B14F-4D97-AF65-F5344CB8AC3E}">
        <p14:creationId xmlns:p14="http://schemas.microsoft.com/office/powerpoint/2010/main" val="120086803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588" y="255715"/>
            <a:ext cx="8351923" cy="909919"/>
          </a:xfrm>
        </p:spPr>
        <p:txBody>
          <a:bodyPr>
            <a:normAutofit fontScale="90000"/>
          </a:bodyPr>
          <a:lstStyle/>
          <a:p>
            <a:r>
              <a:rPr lang="en-US" dirty="0" smtClean="0"/>
              <a:t>User Defined Functions</a:t>
            </a:r>
            <a:endParaRPr lang="en-US" dirty="0"/>
          </a:p>
        </p:txBody>
      </p:sp>
      <p:sp>
        <p:nvSpPr>
          <p:cNvPr id="6" name="Rectangle 4"/>
          <p:cNvSpPr/>
          <p:nvPr/>
        </p:nvSpPr>
        <p:spPr>
          <a:xfrm>
            <a:off x="1524002" y="2153460"/>
            <a:ext cx="9020175" cy="4228291"/>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5" name="Rectangle 4"/>
          <p:cNvSpPr/>
          <p:nvPr/>
        </p:nvSpPr>
        <p:spPr>
          <a:xfrm>
            <a:off x="1826202" y="2098472"/>
            <a:ext cx="8513012" cy="4074741"/>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sz="1800" dirty="0">
                <a:solidFill>
                  <a:srgbClr val="0070C0"/>
                </a:solidFill>
                <a:latin typeface="Consolas" charset="0"/>
                <a:ea typeface="Consolas" charset="0"/>
                <a:cs typeface="Consolas" charset="0"/>
              </a:rPr>
              <a:t>In [8]: </a:t>
            </a:r>
            <a:r>
              <a:rPr lang="en-US" sz="1800" b="1" dirty="0">
                <a:solidFill>
                  <a:srgbClr val="8A2804"/>
                </a:solidFill>
                <a:latin typeface="Consolas" charset="0"/>
                <a:ea typeface="Consolas" charset="0"/>
                <a:cs typeface="Consolas" charset="0"/>
              </a:rPr>
              <a:t>from</a:t>
            </a:r>
            <a:r>
              <a:rPr lang="en-US" sz="1800" b="1" dirty="0">
                <a:solidFill>
                  <a:schemeClr val="tx1"/>
                </a:solidFill>
                <a:latin typeface="Consolas" charset="0"/>
                <a:ea typeface="Consolas" charset="0"/>
                <a:cs typeface="Consolas" charset="0"/>
              </a:rPr>
              <a:t> </a:t>
            </a:r>
            <a:r>
              <a:rPr lang="en-US" sz="1800" b="1" dirty="0" err="1">
                <a:solidFill>
                  <a:schemeClr val="tx1"/>
                </a:solidFill>
                <a:latin typeface="Consolas" charset="0"/>
                <a:ea typeface="Consolas" charset="0"/>
                <a:cs typeface="Consolas" charset="0"/>
              </a:rPr>
              <a:t>pyspark.sql.functions</a:t>
            </a:r>
            <a:r>
              <a:rPr lang="en-US" sz="1800" b="1" dirty="0">
                <a:solidFill>
                  <a:schemeClr val="tx1"/>
                </a:solidFill>
                <a:latin typeface="Consolas" charset="0"/>
                <a:ea typeface="Consolas" charset="0"/>
                <a:cs typeface="Consolas" charset="0"/>
              </a:rPr>
              <a:t> </a:t>
            </a:r>
            <a:r>
              <a:rPr lang="en-US" sz="1800" b="1" dirty="0">
                <a:solidFill>
                  <a:srgbClr val="8A2804"/>
                </a:solidFill>
                <a:latin typeface="Consolas" charset="0"/>
                <a:ea typeface="Consolas" charset="0"/>
                <a:cs typeface="Consolas" charset="0"/>
              </a:rPr>
              <a:t>import</a:t>
            </a:r>
            <a:r>
              <a:rPr lang="en-US" sz="1800" b="1" dirty="0">
                <a:solidFill>
                  <a:schemeClr val="tx1"/>
                </a:solidFill>
                <a:latin typeface="Consolas" charset="0"/>
                <a:ea typeface="Consolas" charset="0"/>
                <a:cs typeface="Consolas" charset="0"/>
              </a:rPr>
              <a:t> </a:t>
            </a:r>
            <a:r>
              <a:rPr lang="en-US" sz="1800" b="1" dirty="0" err="1" smtClean="0">
                <a:solidFill>
                  <a:schemeClr val="tx1"/>
                </a:solidFill>
                <a:latin typeface="Consolas" charset="0"/>
                <a:ea typeface="Consolas" charset="0"/>
                <a:cs typeface="Consolas" charset="0"/>
              </a:rPr>
              <a:t>udf</a:t>
            </a:r>
            <a:endParaRPr lang="en-US" sz="1800" b="1" dirty="0" smtClean="0">
              <a:solidFill>
                <a:schemeClr val="tx1"/>
              </a:solidFill>
              <a:latin typeface="Consolas" charset="0"/>
              <a:ea typeface="Consolas" charset="0"/>
              <a:cs typeface="Consolas" charset="0"/>
            </a:endParaRPr>
          </a:p>
          <a:p>
            <a:r>
              <a:rPr lang="en-US" sz="1800" dirty="0">
                <a:solidFill>
                  <a:srgbClr val="0070C0"/>
                </a:solidFill>
                <a:latin typeface="Consolas" charset="0"/>
                <a:ea typeface="Consolas" charset="0"/>
                <a:cs typeface="Consolas" charset="0"/>
              </a:rPr>
              <a:t>In [9</a:t>
            </a:r>
            <a:r>
              <a:rPr lang="en-US" sz="1800" dirty="0" smtClean="0">
                <a:solidFill>
                  <a:srgbClr val="0070C0"/>
                </a:solidFill>
                <a:latin typeface="Consolas" charset="0"/>
                <a:ea typeface="Consolas" charset="0"/>
                <a:cs typeface="Consolas" charset="0"/>
              </a:rPr>
              <a:t>]: </a:t>
            </a:r>
            <a:r>
              <a:rPr lang="en-US" sz="1800" b="1" dirty="0">
                <a:solidFill>
                  <a:srgbClr val="8A2804"/>
                </a:solidFill>
                <a:latin typeface="Consolas" charset="0"/>
                <a:ea typeface="Consolas" charset="0"/>
                <a:cs typeface="Consolas" charset="0"/>
              </a:rPr>
              <a:t>from</a:t>
            </a:r>
            <a:r>
              <a:rPr lang="en-US" sz="1800" b="1" dirty="0">
                <a:solidFill>
                  <a:schemeClr val="tx1"/>
                </a:solidFill>
                <a:latin typeface="Consolas" charset="0"/>
                <a:ea typeface="Consolas" charset="0"/>
                <a:cs typeface="Consolas" charset="0"/>
              </a:rPr>
              <a:t> </a:t>
            </a:r>
            <a:r>
              <a:rPr lang="en-US" sz="1800" b="1" dirty="0" err="1" smtClean="0">
                <a:solidFill>
                  <a:schemeClr val="tx1"/>
                </a:solidFill>
                <a:latin typeface="Consolas" charset="0"/>
                <a:ea typeface="Consolas" charset="0"/>
                <a:cs typeface="Consolas" charset="0"/>
              </a:rPr>
              <a:t>datetime</a:t>
            </a:r>
            <a:r>
              <a:rPr lang="en-US" sz="1800" b="1" dirty="0" smtClean="0">
                <a:solidFill>
                  <a:schemeClr val="tx1"/>
                </a:solidFill>
                <a:latin typeface="Consolas" charset="0"/>
                <a:ea typeface="Consolas" charset="0"/>
                <a:cs typeface="Consolas" charset="0"/>
              </a:rPr>
              <a:t> </a:t>
            </a:r>
            <a:r>
              <a:rPr lang="en-US" sz="1800" b="1" dirty="0">
                <a:solidFill>
                  <a:srgbClr val="8A2804"/>
                </a:solidFill>
                <a:latin typeface="Consolas" charset="0"/>
                <a:ea typeface="Consolas" charset="0"/>
                <a:cs typeface="Consolas" charset="0"/>
              </a:rPr>
              <a:t>import</a:t>
            </a:r>
            <a:r>
              <a:rPr lang="en-US" sz="1800" b="1" dirty="0">
                <a:solidFill>
                  <a:schemeClr val="tx1"/>
                </a:solidFill>
                <a:latin typeface="Consolas" charset="0"/>
                <a:ea typeface="Consolas" charset="0"/>
                <a:cs typeface="Consolas" charset="0"/>
              </a:rPr>
              <a:t> </a:t>
            </a:r>
            <a:r>
              <a:rPr lang="en-US" sz="1800" b="1" dirty="0" err="1" smtClean="0">
                <a:solidFill>
                  <a:schemeClr val="tx1"/>
                </a:solidFill>
                <a:latin typeface="Consolas" charset="0"/>
                <a:ea typeface="Consolas" charset="0"/>
                <a:cs typeface="Consolas" charset="0"/>
              </a:rPr>
              <a:t>datetime</a:t>
            </a:r>
            <a:endParaRPr lang="en-US" sz="1800" b="1" dirty="0">
              <a:solidFill>
                <a:schemeClr val="tx1"/>
              </a:solidFill>
              <a:latin typeface="Consolas" charset="0"/>
              <a:ea typeface="Consolas" charset="0"/>
              <a:cs typeface="Consolas" charset="0"/>
            </a:endParaRPr>
          </a:p>
          <a:p>
            <a:r>
              <a:rPr lang="en-US" sz="1800" dirty="0" smtClean="0">
                <a:solidFill>
                  <a:srgbClr val="0070C0"/>
                </a:solidFill>
                <a:latin typeface="Consolas" charset="0"/>
                <a:ea typeface="Consolas" charset="0"/>
                <a:cs typeface="Consolas" charset="0"/>
              </a:rPr>
              <a:t>In [10]: </a:t>
            </a:r>
            <a:r>
              <a:rPr lang="en-US" sz="1800" b="1" dirty="0" err="1" smtClean="0">
                <a:solidFill>
                  <a:schemeClr val="tx1"/>
                </a:solidFill>
                <a:latin typeface="Consolas" charset="0"/>
                <a:ea typeface="Consolas" charset="0"/>
                <a:cs typeface="Consolas" charset="0"/>
              </a:rPr>
              <a:t>month_name</a:t>
            </a:r>
            <a:r>
              <a:rPr lang="en-US" sz="1800" b="1" dirty="0" smtClean="0">
                <a:solidFill>
                  <a:schemeClr val="tx1"/>
                </a:solidFill>
                <a:latin typeface="Consolas" charset="0"/>
                <a:ea typeface="Consolas" charset="0"/>
                <a:cs typeface="Consolas" charset="0"/>
              </a:rPr>
              <a:t> = </a:t>
            </a:r>
            <a:r>
              <a:rPr lang="en-US" sz="1800" b="1" dirty="0" err="1">
                <a:solidFill>
                  <a:schemeClr val="tx1"/>
                </a:solidFill>
                <a:latin typeface="Consolas" charset="0"/>
                <a:ea typeface="Consolas" charset="0"/>
                <a:cs typeface="Consolas" charset="0"/>
              </a:rPr>
              <a:t>udf</a:t>
            </a:r>
            <a:r>
              <a:rPr lang="en-US" sz="1800" b="1" dirty="0">
                <a:solidFill>
                  <a:schemeClr val="tx1"/>
                </a:solidFill>
                <a:latin typeface="Consolas" charset="0"/>
                <a:ea typeface="Consolas" charset="0"/>
                <a:cs typeface="Consolas" charset="0"/>
              </a:rPr>
              <a:t>(</a:t>
            </a:r>
            <a:r>
              <a:rPr lang="en-US" sz="1800" b="1" dirty="0">
                <a:solidFill>
                  <a:srgbClr val="8A2804"/>
                </a:solidFill>
                <a:latin typeface="Consolas" charset="0"/>
                <a:ea typeface="Consolas" charset="0"/>
                <a:cs typeface="Consolas" charset="0"/>
              </a:rPr>
              <a:t>lambda</a:t>
            </a:r>
            <a:r>
              <a:rPr lang="en-US" sz="1800" b="1" dirty="0">
                <a:solidFill>
                  <a:schemeClr val="tx1"/>
                </a:solidFill>
                <a:latin typeface="Consolas" charset="0"/>
                <a:ea typeface="Consolas" charset="0"/>
                <a:cs typeface="Consolas" charset="0"/>
              </a:rPr>
              <a:t> </a:t>
            </a:r>
            <a:r>
              <a:rPr lang="en-US" sz="1800" b="1" dirty="0" smtClean="0">
                <a:solidFill>
                  <a:schemeClr val="tx1"/>
                </a:solidFill>
                <a:latin typeface="Consolas" charset="0"/>
                <a:ea typeface="Consolas" charset="0"/>
                <a:cs typeface="Consolas" charset="0"/>
              </a:rPr>
              <a:t>d: </a:t>
            </a:r>
            <a:r>
              <a:rPr lang="en-US" sz="1800" b="1" dirty="0" err="1" smtClean="0">
                <a:solidFill>
                  <a:schemeClr val="tx1"/>
                </a:solidFill>
                <a:latin typeface="Consolas" charset="0"/>
                <a:ea typeface="Consolas" charset="0"/>
                <a:cs typeface="Consolas" charset="0"/>
              </a:rPr>
              <a:t>datetime.strftime</a:t>
            </a:r>
            <a:r>
              <a:rPr lang="en-US" sz="1800" b="1" dirty="0" smtClean="0">
                <a:solidFill>
                  <a:schemeClr val="tx1"/>
                </a:solidFill>
                <a:latin typeface="Consolas" charset="0"/>
                <a:ea typeface="Consolas" charset="0"/>
                <a:cs typeface="Consolas" charset="0"/>
              </a:rPr>
              <a:t>(d, "%b"))</a:t>
            </a:r>
            <a:endParaRPr lang="en-US" sz="1800" dirty="0">
              <a:solidFill>
                <a:srgbClr val="0070C0"/>
              </a:solidFill>
              <a:latin typeface="Consolas" charset="0"/>
              <a:ea typeface="Consolas" charset="0"/>
              <a:cs typeface="Consolas" charset="0"/>
            </a:endParaRPr>
          </a:p>
          <a:p>
            <a:r>
              <a:rPr lang="en-US" sz="1800" dirty="0">
                <a:solidFill>
                  <a:srgbClr val="0070C0"/>
                </a:solidFill>
                <a:latin typeface="Consolas" charset="0"/>
                <a:ea typeface="Consolas" charset="0"/>
                <a:cs typeface="Consolas" charset="0"/>
              </a:rPr>
              <a:t>In [</a:t>
            </a:r>
            <a:r>
              <a:rPr lang="en-US" sz="1800" dirty="0" smtClean="0">
                <a:solidFill>
                  <a:srgbClr val="0070C0"/>
                </a:solidFill>
                <a:latin typeface="Consolas" charset="0"/>
                <a:ea typeface="Consolas" charset="0"/>
                <a:cs typeface="Consolas" charset="0"/>
              </a:rPr>
              <a:t>11]: </a:t>
            </a:r>
            <a:r>
              <a:rPr lang="en-US" sz="1800" b="1" dirty="0" err="1" smtClean="0">
                <a:solidFill>
                  <a:schemeClr val="tx1"/>
                </a:solidFill>
                <a:latin typeface="Consolas" charset="0"/>
                <a:ea typeface="Consolas" charset="0"/>
                <a:cs typeface="Consolas" charset="0"/>
              </a:rPr>
              <a:t>df.select</a:t>
            </a:r>
            <a:r>
              <a:rPr lang="en-US" sz="1800" b="1" dirty="0" smtClean="0">
                <a:solidFill>
                  <a:schemeClr val="tx1"/>
                </a:solidFill>
                <a:latin typeface="Consolas" charset="0"/>
                <a:ea typeface="Consolas" charset="0"/>
                <a:cs typeface="Consolas" charset="0"/>
              </a:rPr>
              <a:t>(</a:t>
            </a:r>
            <a:r>
              <a:rPr lang="en-US" sz="1800" b="1" dirty="0" err="1" smtClean="0">
                <a:solidFill>
                  <a:schemeClr val="tx1"/>
                </a:solidFill>
                <a:latin typeface="Consolas" charset="0"/>
                <a:ea typeface="Consolas" charset="0"/>
                <a:cs typeface="Consolas" charset="0"/>
              </a:rPr>
              <a:t>month_name</a:t>
            </a:r>
            <a:r>
              <a:rPr lang="en-US" sz="1800" b="1" dirty="0" smtClean="0">
                <a:solidFill>
                  <a:schemeClr val="tx1"/>
                </a:solidFill>
                <a:latin typeface="Consolas" charset="0"/>
                <a:ea typeface="Consolas" charset="0"/>
                <a:cs typeface="Consolas" charset="0"/>
              </a:rPr>
              <a:t>(</a:t>
            </a:r>
            <a:r>
              <a:rPr lang="en-US" sz="1800" b="1" dirty="0" err="1" smtClean="0">
                <a:solidFill>
                  <a:schemeClr val="tx1"/>
                </a:solidFill>
                <a:latin typeface="Consolas" charset="0"/>
                <a:ea typeface="Consolas" charset="0"/>
                <a:cs typeface="Consolas" charset="0"/>
              </a:rPr>
              <a:t>df</a:t>
            </a:r>
            <a:r>
              <a:rPr lang="en-US" sz="1800" b="1" dirty="0">
                <a:solidFill>
                  <a:schemeClr val="tx1"/>
                </a:solidFill>
                <a:latin typeface="Consolas" charset="0"/>
                <a:ea typeface="Consolas" charset="0"/>
                <a:cs typeface="Consolas" charset="0"/>
              </a:rPr>
              <a:t>[</a:t>
            </a:r>
            <a:r>
              <a:rPr lang="en-US" sz="1800" b="1" dirty="0" smtClean="0">
                <a:solidFill>
                  <a:srgbClr val="0070C0"/>
                </a:solidFill>
                <a:latin typeface="Consolas" charset="0"/>
                <a:ea typeface="Consolas" charset="0"/>
                <a:cs typeface="Consolas" charset="0"/>
              </a:rPr>
              <a:t>'</a:t>
            </a:r>
            <a:r>
              <a:rPr lang="en-US" sz="1800" b="1" dirty="0" err="1" smtClean="0">
                <a:solidFill>
                  <a:srgbClr val="0070C0"/>
                </a:solidFill>
                <a:latin typeface="Consolas" charset="0"/>
                <a:ea typeface="Consolas" charset="0"/>
                <a:cs typeface="Consolas" charset="0"/>
              </a:rPr>
              <a:t>birth_date</a:t>
            </a:r>
            <a:r>
              <a:rPr lang="en-US" sz="1800" b="1" dirty="0" smtClean="0">
                <a:solidFill>
                  <a:srgbClr val="0070C0"/>
                </a:solidFill>
                <a:latin typeface="Consolas" charset="0"/>
                <a:ea typeface="Consolas" charset="0"/>
                <a:cs typeface="Consolas" charset="0"/>
              </a:rPr>
              <a:t>'</a:t>
            </a:r>
            <a:r>
              <a:rPr lang="en-US" sz="1800" b="1" dirty="0" smtClean="0">
                <a:solidFill>
                  <a:schemeClr val="tx1"/>
                </a:solidFill>
                <a:latin typeface="Consolas" charset="0"/>
                <a:ea typeface="Consolas" charset="0"/>
                <a:cs typeface="Consolas" charset="0"/>
              </a:rPr>
              <a:t>])).</a:t>
            </a:r>
            <a:r>
              <a:rPr lang="en-US" sz="1800" b="1" dirty="0">
                <a:solidFill>
                  <a:schemeClr val="tx1"/>
                </a:solidFill>
                <a:latin typeface="Consolas" charset="0"/>
                <a:ea typeface="Consolas" charset="0"/>
                <a:cs typeface="Consolas" charset="0"/>
              </a:rPr>
              <a:t>show(5)</a:t>
            </a:r>
          </a:p>
          <a:p>
            <a:r>
              <a:rPr lang="en-US" sz="1800" dirty="0">
                <a:solidFill>
                  <a:schemeClr val="tx1"/>
                </a:solidFill>
                <a:latin typeface="Consolas" charset="0"/>
                <a:ea typeface="Consolas" charset="0"/>
                <a:cs typeface="Consolas" charset="0"/>
              </a:rPr>
              <a:t>+------------------------------+</a:t>
            </a:r>
          </a:p>
          <a:p>
            <a:r>
              <a:rPr lang="en-US" sz="1800" dirty="0">
                <a:solidFill>
                  <a:schemeClr val="tx1"/>
                </a:solidFill>
                <a:latin typeface="Consolas" charset="0"/>
                <a:ea typeface="Consolas" charset="0"/>
                <a:cs typeface="Consolas" charset="0"/>
              </a:rPr>
              <a:t>|</a:t>
            </a:r>
            <a:r>
              <a:rPr lang="en-US" sz="1800" dirty="0" err="1">
                <a:solidFill>
                  <a:schemeClr val="tx1"/>
                </a:solidFill>
                <a:latin typeface="Consolas" charset="0"/>
                <a:ea typeface="Consolas" charset="0"/>
                <a:cs typeface="Consolas" charset="0"/>
              </a:rPr>
              <a:t>PythonUDF</a:t>
            </a:r>
            <a:r>
              <a:rPr lang="en-US" sz="1800" dirty="0">
                <a:solidFill>
                  <a:schemeClr val="tx1"/>
                </a:solidFill>
                <a:latin typeface="Consolas" charset="0"/>
                <a:ea typeface="Consolas" charset="0"/>
                <a:cs typeface="Consolas" charset="0"/>
              </a:rPr>
              <a:t>#&lt;lambda</a:t>
            </a:r>
            <a:r>
              <a:rPr lang="en-US" sz="1800" dirty="0" smtClean="0">
                <a:solidFill>
                  <a:schemeClr val="tx1"/>
                </a:solidFill>
                <a:latin typeface="Consolas" charset="0"/>
                <a:ea typeface="Consolas" charset="0"/>
                <a:cs typeface="Consolas" charset="0"/>
              </a:rPr>
              <a:t>&gt;(</a:t>
            </a:r>
            <a:r>
              <a:rPr lang="en-US" sz="1800" dirty="0" err="1" smtClean="0">
                <a:solidFill>
                  <a:schemeClr val="tx1"/>
                </a:solidFill>
                <a:latin typeface="Consolas" charset="0"/>
                <a:ea typeface="Consolas" charset="0"/>
                <a:cs typeface="Consolas" charset="0"/>
              </a:rPr>
              <a:t>birth_date</a:t>
            </a:r>
            <a:r>
              <a:rPr lang="en-US" sz="1800" dirty="0" smtClean="0">
                <a:solidFill>
                  <a:schemeClr val="tx1"/>
                </a:solidFill>
                <a:latin typeface="Consolas" charset="0"/>
                <a:ea typeface="Consolas" charset="0"/>
                <a:cs typeface="Consolas" charset="0"/>
              </a:rPr>
              <a:t>)|</a:t>
            </a:r>
            <a:endParaRPr lang="en-US" sz="1800" dirty="0">
              <a:solidFill>
                <a:schemeClr val="tx1"/>
              </a:solidFill>
              <a:latin typeface="Consolas" charset="0"/>
              <a:ea typeface="Consolas" charset="0"/>
              <a:cs typeface="Consolas" charset="0"/>
            </a:endParaRPr>
          </a:p>
          <a:p>
            <a:r>
              <a:rPr lang="en-US" sz="1800" dirty="0">
                <a:solidFill>
                  <a:schemeClr val="tx1"/>
                </a:solidFill>
                <a:latin typeface="Consolas" charset="0"/>
                <a:ea typeface="Consolas" charset="0"/>
                <a:cs typeface="Consolas" charset="0"/>
              </a:rPr>
              <a:t>+------------------------------+</a:t>
            </a:r>
          </a:p>
          <a:p>
            <a:r>
              <a:rPr lang="en-US" sz="1800" dirty="0">
                <a:solidFill>
                  <a:schemeClr val="tx1"/>
                </a:solidFill>
                <a:latin typeface="Consolas" charset="0"/>
                <a:ea typeface="Consolas" charset="0"/>
                <a:cs typeface="Consolas" charset="0"/>
              </a:rPr>
              <a:t>|                         </a:t>
            </a:r>
            <a:r>
              <a:rPr lang="en-US" sz="1800" dirty="0" smtClean="0">
                <a:solidFill>
                  <a:schemeClr val="tx1"/>
                </a:solidFill>
                <a:latin typeface="Consolas" charset="0"/>
                <a:ea typeface="Consolas" charset="0"/>
                <a:cs typeface="Consolas" charset="0"/>
              </a:rPr>
              <a:t>  Jan|</a:t>
            </a:r>
            <a:endParaRPr lang="en-US" sz="1800" dirty="0">
              <a:solidFill>
                <a:schemeClr val="tx1"/>
              </a:solidFill>
              <a:latin typeface="Consolas" charset="0"/>
              <a:ea typeface="Consolas" charset="0"/>
              <a:cs typeface="Consolas" charset="0"/>
            </a:endParaRPr>
          </a:p>
          <a:p>
            <a:r>
              <a:rPr lang="en-US" sz="1800" dirty="0">
                <a:solidFill>
                  <a:schemeClr val="tx1"/>
                </a:solidFill>
                <a:latin typeface="Consolas" charset="0"/>
                <a:ea typeface="Consolas" charset="0"/>
                <a:cs typeface="Consolas" charset="0"/>
              </a:rPr>
              <a:t>|                        </a:t>
            </a:r>
            <a:r>
              <a:rPr lang="en-US" sz="1800" dirty="0" smtClean="0">
                <a:solidFill>
                  <a:schemeClr val="tx1"/>
                </a:solidFill>
                <a:latin typeface="Consolas" charset="0"/>
                <a:ea typeface="Consolas" charset="0"/>
                <a:cs typeface="Consolas" charset="0"/>
              </a:rPr>
              <a:t>   Feb|</a:t>
            </a:r>
            <a:endParaRPr lang="en-US" sz="1800" dirty="0">
              <a:solidFill>
                <a:schemeClr val="tx1"/>
              </a:solidFill>
              <a:latin typeface="Consolas" charset="0"/>
              <a:ea typeface="Consolas" charset="0"/>
              <a:cs typeface="Consolas" charset="0"/>
            </a:endParaRPr>
          </a:p>
          <a:p>
            <a:r>
              <a:rPr lang="en-US" sz="1800" dirty="0">
                <a:solidFill>
                  <a:schemeClr val="tx1"/>
                </a:solidFill>
                <a:latin typeface="Consolas" charset="0"/>
                <a:ea typeface="Consolas" charset="0"/>
                <a:cs typeface="Consolas" charset="0"/>
              </a:rPr>
              <a:t>|                        </a:t>
            </a:r>
            <a:r>
              <a:rPr lang="en-US" sz="1800" dirty="0" smtClean="0">
                <a:solidFill>
                  <a:schemeClr val="tx1"/>
                </a:solidFill>
                <a:latin typeface="Consolas" charset="0"/>
                <a:ea typeface="Consolas" charset="0"/>
                <a:cs typeface="Consolas" charset="0"/>
              </a:rPr>
              <a:t>   Dec|</a:t>
            </a:r>
            <a:endParaRPr lang="en-US" sz="1800" dirty="0">
              <a:solidFill>
                <a:schemeClr val="tx1"/>
              </a:solidFill>
              <a:latin typeface="Consolas" charset="0"/>
              <a:ea typeface="Consolas" charset="0"/>
              <a:cs typeface="Consolas" charset="0"/>
            </a:endParaRPr>
          </a:p>
          <a:p>
            <a:r>
              <a:rPr lang="en-US" sz="1800" dirty="0">
                <a:solidFill>
                  <a:schemeClr val="tx1"/>
                </a:solidFill>
                <a:latin typeface="Consolas" charset="0"/>
                <a:ea typeface="Consolas" charset="0"/>
                <a:cs typeface="Consolas" charset="0"/>
              </a:rPr>
              <a:t>|                        </a:t>
            </a:r>
            <a:r>
              <a:rPr lang="en-US" sz="1800" dirty="0" smtClean="0">
                <a:solidFill>
                  <a:schemeClr val="tx1"/>
                </a:solidFill>
                <a:latin typeface="Consolas" charset="0"/>
                <a:ea typeface="Consolas" charset="0"/>
                <a:cs typeface="Consolas" charset="0"/>
              </a:rPr>
              <a:t>   Aug|</a:t>
            </a:r>
            <a:endParaRPr lang="en-US" sz="1800" dirty="0">
              <a:solidFill>
                <a:schemeClr val="tx1"/>
              </a:solidFill>
              <a:latin typeface="Consolas" charset="0"/>
              <a:ea typeface="Consolas" charset="0"/>
              <a:cs typeface="Consolas" charset="0"/>
            </a:endParaRPr>
          </a:p>
          <a:p>
            <a:r>
              <a:rPr lang="en-US" sz="1800" dirty="0">
                <a:solidFill>
                  <a:schemeClr val="tx1"/>
                </a:solidFill>
                <a:latin typeface="Consolas" charset="0"/>
                <a:ea typeface="Consolas" charset="0"/>
                <a:cs typeface="Consolas" charset="0"/>
              </a:rPr>
              <a:t>|                      </a:t>
            </a:r>
            <a:r>
              <a:rPr lang="en-US" sz="1800" dirty="0" smtClean="0">
                <a:solidFill>
                  <a:schemeClr val="tx1"/>
                </a:solidFill>
                <a:latin typeface="Consolas" charset="0"/>
                <a:ea typeface="Consolas" charset="0"/>
                <a:cs typeface="Consolas" charset="0"/>
              </a:rPr>
              <a:t>     Aug|</a:t>
            </a:r>
            <a:endParaRPr lang="en-US" sz="1800" dirty="0">
              <a:solidFill>
                <a:schemeClr val="tx1"/>
              </a:solidFill>
              <a:latin typeface="Consolas" charset="0"/>
              <a:ea typeface="Consolas" charset="0"/>
              <a:cs typeface="Consolas" charset="0"/>
            </a:endParaRPr>
          </a:p>
          <a:p>
            <a:r>
              <a:rPr lang="en-US" sz="1800" dirty="0">
                <a:solidFill>
                  <a:schemeClr val="tx1"/>
                </a:solidFill>
                <a:latin typeface="Consolas" charset="0"/>
                <a:ea typeface="Consolas" charset="0"/>
                <a:cs typeface="Consolas" charset="0"/>
              </a:rPr>
              <a:t>+------------------------------+</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2341" y="2240615"/>
            <a:ext cx="443463" cy="443463"/>
          </a:xfrm>
          <a:prstGeom prst="rect">
            <a:avLst/>
          </a:prstGeom>
        </p:spPr>
      </p:pic>
      <p:sp>
        <p:nvSpPr>
          <p:cNvPr id="10" name="Content Placeholder 2"/>
          <p:cNvSpPr>
            <a:spLocks noGrp="1"/>
          </p:cNvSpPr>
          <p:nvPr>
            <p:ph idx="1"/>
          </p:nvPr>
        </p:nvSpPr>
        <p:spPr>
          <a:xfrm>
            <a:off x="1125417" y="1165633"/>
            <a:ext cx="10901483" cy="923115"/>
          </a:xfrm>
        </p:spPr>
        <p:txBody>
          <a:bodyPr>
            <a:normAutofit/>
          </a:bodyPr>
          <a:lstStyle/>
          <a:p>
            <a:pPr marL="0" indent="0">
              <a:buNone/>
            </a:pPr>
            <a:r>
              <a:rPr lang="en-US" dirty="0" smtClean="0">
                <a:solidFill>
                  <a:schemeClr val="tx1"/>
                </a:solidFill>
                <a:latin typeface="Source Sans Pro Light" charset="0"/>
                <a:ea typeface="Source Sans Pro Light" charset="0"/>
                <a:cs typeface="Source Sans Pro Light" charset="0"/>
              </a:rPr>
              <a:t>And</a:t>
            </a:r>
            <a:r>
              <a:rPr lang="is-IS" dirty="0" smtClean="0">
                <a:solidFill>
                  <a:schemeClr val="tx1"/>
                </a:solidFill>
                <a:latin typeface="Source Sans Pro Light" charset="0"/>
                <a:ea typeface="Source Sans Pro Light" charset="0"/>
                <a:cs typeface="Source Sans Pro Light" charset="0"/>
              </a:rPr>
              <a:t>… in Python</a:t>
            </a:r>
            <a:endParaRPr lang="en-US" dirty="0" smtClean="0">
              <a:solidFill>
                <a:schemeClr val="tx1"/>
              </a:solidFill>
              <a:latin typeface="Source Sans Pro Light" charset="0"/>
              <a:ea typeface="Source Sans Pro Light" charset="0"/>
              <a:cs typeface="Source Sans Pro Light" charset="0"/>
            </a:endParaRPr>
          </a:p>
        </p:txBody>
      </p:sp>
      <p:sp>
        <p:nvSpPr>
          <p:cNvPr id="8" name="Left Arrow 7"/>
          <p:cNvSpPr/>
          <p:nvPr/>
        </p:nvSpPr>
        <p:spPr>
          <a:xfrm rot="973506">
            <a:off x="5919575" y="3754570"/>
            <a:ext cx="4922333" cy="1606457"/>
          </a:xfrm>
          <a:prstGeom prst="leftArrow">
            <a:avLst/>
          </a:prstGeom>
          <a:solidFill>
            <a:srgbClr val="FFFF00"/>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r>
              <a:rPr lang="en-US" dirty="0" smtClean="0">
                <a:solidFill>
                  <a:schemeClr val="tx1"/>
                </a:solidFill>
                <a:latin typeface="Consolas" charset="0"/>
                <a:ea typeface="Consolas" charset="0"/>
                <a:cs typeface="Consolas" charset="0"/>
              </a:rPr>
              <a:t>alias()</a:t>
            </a:r>
            <a:r>
              <a:rPr lang="en-US" dirty="0" smtClean="0">
                <a:solidFill>
                  <a:schemeClr val="tx1"/>
                </a:solidFill>
                <a:latin typeface="Source Sans Pro Light" charset="0"/>
                <a:ea typeface="Source Sans Pro Light" charset="0"/>
                <a:cs typeface="Source Sans Pro Light" charset="0"/>
              </a:rPr>
              <a:t> would "fix" this generated column name.</a:t>
            </a:r>
            <a:endParaRPr lang="en-US" dirty="0">
              <a:solidFill>
                <a:schemeClr val="tx1"/>
              </a:solidFill>
              <a:latin typeface="Consolas" charset="0"/>
              <a:ea typeface="Consolas" charset="0"/>
              <a:cs typeface="Consolas" charset="0"/>
            </a:endParaRPr>
          </a:p>
        </p:txBody>
      </p:sp>
    </p:spTree>
    <p:extLst>
      <p:ext uri="{BB962C8B-B14F-4D97-AF65-F5344CB8AC3E}">
        <p14:creationId xmlns:p14="http://schemas.microsoft.com/office/powerpoint/2010/main" val="12882170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291" y="275167"/>
            <a:ext cx="8351923" cy="909919"/>
          </a:xfrm>
        </p:spPr>
        <p:txBody>
          <a:bodyPr>
            <a:normAutofit fontScale="90000"/>
          </a:bodyPr>
          <a:lstStyle/>
          <a:p>
            <a:r>
              <a:rPr lang="en-US" dirty="0" smtClean="0"/>
              <a:t>Writing </a:t>
            </a:r>
            <a:r>
              <a:rPr lang="en-US" dirty="0" err="1" smtClean="0"/>
              <a:t>DataFrames</a:t>
            </a:r>
            <a:endParaRPr lang="en-US" dirty="0"/>
          </a:p>
        </p:txBody>
      </p:sp>
      <p:sp>
        <p:nvSpPr>
          <p:cNvPr id="3" name="Content Placeholder 2"/>
          <p:cNvSpPr>
            <a:spLocks noGrp="1"/>
          </p:cNvSpPr>
          <p:nvPr>
            <p:ph idx="1"/>
          </p:nvPr>
        </p:nvSpPr>
        <p:spPr>
          <a:xfrm>
            <a:off x="1826202" y="1518460"/>
            <a:ext cx="8472313" cy="4863291"/>
          </a:xfrm>
        </p:spPr>
        <p:txBody>
          <a:bodyPr>
            <a:normAutofit/>
          </a:bodyPr>
          <a:lstStyle/>
          <a:p>
            <a:pPr marL="0" indent="0">
              <a:spcBef>
                <a:spcPts val="1333"/>
              </a:spcBef>
              <a:buNone/>
            </a:pPr>
            <a:r>
              <a:rPr lang="en-US" dirty="0" smtClean="0">
                <a:solidFill>
                  <a:schemeClr val="tx1"/>
                </a:solidFill>
                <a:latin typeface="Source Sans Pro Light" charset="0"/>
                <a:ea typeface="Source Sans Pro Light" charset="0"/>
                <a:cs typeface="Source Sans Pro Light" charset="0"/>
              </a:rPr>
              <a:t>You can write </a:t>
            </a:r>
            <a:r>
              <a:rPr lang="en-US" dirty="0" err="1" smtClean="0">
                <a:solidFill>
                  <a:schemeClr val="tx1"/>
                </a:solidFill>
                <a:latin typeface="Source Sans Pro Light" charset="0"/>
                <a:ea typeface="Source Sans Pro Light" charset="0"/>
                <a:cs typeface="Source Sans Pro Light" charset="0"/>
              </a:rPr>
              <a:t>DataFrames</a:t>
            </a:r>
            <a:r>
              <a:rPr lang="en-US" dirty="0">
                <a:solidFill>
                  <a:schemeClr val="tx1"/>
                </a:solidFill>
                <a:latin typeface="Source Sans Pro Light" charset="0"/>
                <a:ea typeface="Source Sans Pro Light" charset="0"/>
                <a:cs typeface="Source Sans Pro Light" charset="0"/>
              </a:rPr>
              <a:t> </a:t>
            </a:r>
            <a:r>
              <a:rPr lang="en-US" dirty="0" smtClean="0">
                <a:solidFill>
                  <a:schemeClr val="tx1"/>
                </a:solidFill>
                <a:latin typeface="Source Sans Pro Light" charset="0"/>
                <a:ea typeface="Source Sans Pro Light" charset="0"/>
                <a:cs typeface="Source Sans Pro Light" charset="0"/>
              </a:rPr>
              <a:t>out, as well. When doing ETL, this is a </a:t>
            </a:r>
            <a:r>
              <a:rPr lang="en-US" i="1" dirty="0" smtClean="0">
                <a:solidFill>
                  <a:schemeClr val="tx1"/>
                </a:solidFill>
                <a:latin typeface="Source Sans Pro Light" charset="0"/>
                <a:ea typeface="Source Sans Pro Light" charset="0"/>
                <a:cs typeface="Source Sans Pro Light" charset="0"/>
              </a:rPr>
              <a:t>very</a:t>
            </a:r>
            <a:r>
              <a:rPr lang="en-US" dirty="0" smtClean="0">
                <a:solidFill>
                  <a:schemeClr val="tx1"/>
                </a:solidFill>
                <a:latin typeface="Source Sans Pro Light" charset="0"/>
                <a:ea typeface="Source Sans Pro Light" charset="0"/>
                <a:cs typeface="Source Sans Pro Light" charset="0"/>
              </a:rPr>
              <a:t> common requirement.</a:t>
            </a:r>
          </a:p>
          <a:p>
            <a:pPr>
              <a:spcBef>
                <a:spcPts val="1333"/>
              </a:spcBef>
            </a:pPr>
            <a:r>
              <a:rPr lang="en-US" dirty="0" smtClean="0">
                <a:solidFill>
                  <a:schemeClr val="tx1"/>
                </a:solidFill>
                <a:latin typeface="Source Sans Pro Light" charset="0"/>
                <a:ea typeface="Source Sans Pro Light" charset="0"/>
                <a:cs typeface="Source Sans Pro Light" charset="0"/>
              </a:rPr>
              <a:t>In most cases, if you can read a data format, you can write that data format, as well.</a:t>
            </a:r>
          </a:p>
          <a:p>
            <a:pPr>
              <a:spcBef>
                <a:spcPts val="1333"/>
              </a:spcBef>
            </a:pPr>
            <a:r>
              <a:rPr lang="en-US" dirty="0" smtClean="0">
                <a:solidFill>
                  <a:schemeClr val="tx1"/>
                </a:solidFill>
                <a:latin typeface="Source Sans Pro Light" charset="0"/>
                <a:ea typeface="Source Sans Pro Light" charset="0"/>
                <a:cs typeface="Source Sans Pro Light" charset="0"/>
              </a:rPr>
              <a:t>If you're writing to a text file format (e.g., JSON), you'll typically get multiple output files.</a:t>
            </a:r>
          </a:p>
        </p:txBody>
      </p:sp>
    </p:spTree>
    <p:extLst>
      <p:ext uri="{BB962C8B-B14F-4D97-AF65-F5344CB8AC3E}">
        <p14:creationId xmlns:p14="http://schemas.microsoft.com/office/powerpoint/2010/main" val="179828392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9324" y="381000"/>
            <a:ext cx="8973917" cy="1066800"/>
          </a:xfrm>
        </p:spPr>
        <p:txBody>
          <a:bodyPr>
            <a:normAutofit fontScale="90000"/>
          </a:bodyPr>
          <a:lstStyle/>
          <a:p>
            <a:r>
              <a:rPr lang="en-US" sz="3600" dirty="0" err="1">
                <a:latin typeface="Source Sans Pro Light" charset="0"/>
                <a:ea typeface="Source Sans Pro Light" charset="0"/>
                <a:cs typeface="Source Sans Pro Light" charset="0"/>
              </a:rPr>
              <a:t>DataFrames</a:t>
            </a:r>
            <a:r>
              <a:rPr lang="en-US" sz="3600" dirty="0">
                <a:latin typeface="Source Sans Pro Light" charset="0"/>
                <a:ea typeface="Source Sans Pro Light" charset="0"/>
                <a:cs typeface="Source Sans Pro Light" charset="0"/>
              </a:rPr>
              <a:t> can be </a:t>
            </a:r>
            <a:r>
              <a:rPr lang="en-US" sz="3600" i="1" dirty="0">
                <a:latin typeface="Source Sans Pro Light" charset="0"/>
                <a:ea typeface="Source Sans Pro Light" charset="0"/>
                <a:cs typeface="Source Sans Pro Light" charset="0"/>
              </a:rPr>
              <a:t>significantly</a:t>
            </a:r>
            <a:r>
              <a:rPr lang="en-US" sz="3600" dirty="0">
                <a:latin typeface="Source Sans Pro Light" charset="0"/>
                <a:ea typeface="Source Sans Pro Light" charset="0"/>
                <a:cs typeface="Source Sans Pro Light" charset="0"/>
              </a:rPr>
              <a:t> faster than RDDs. And they perform the same, regardless of language.</a:t>
            </a:r>
          </a:p>
        </p:txBody>
      </p:sp>
      <p:graphicFrame>
        <p:nvGraphicFramePr>
          <p:cNvPr id="6" name="Content Placeholder 4"/>
          <p:cNvGraphicFramePr>
            <a:graphicFrameLocks noGrp="1" noChangeAspect="1"/>
          </p:cNvGraphicFramePr>
          <p:nvPr>
            <p:ph idx="1"/>
            <p:extLst>
              <p:ext uri="{D42A27DB-BD31-4B8C-83A1-F6EECF244321}">
                <p14:modId xmlns:p14="http://schemas.microsoft.com/office/powerpoint/2010/main" val="1970727129"/>
              </p:ext>
            </p:extLst>
          </p:nvPr>
        </p:nvGraphicFramePr>
        <p:xfrm>
          <a:off x="1523999" y="1600201"/>
          <a:ext cx="9019427" cy="457093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731302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Optimization &amp; Execution</a:t>
            </a:r>
            <a:endParaRPr lang="en-US" dirty="0"/>
          </a:p>
        </p:txBody>
      </p:sp>
      <p:sp>
        <p:nvSpPr>
          <p:cNvPr id="3" name="Content Placeholder 2"/>
          <p:cNvSpPr>
            <a:spLocks noGrp="1"/>
          </p:cNvSpPr>
          <p:nvPr>
            <p:ph idx="1"/>
          </p:nvPr>
        </p:nvSpPr>
        <p:spPr>
          <a:xfrm>
            <a:off x="1261535" y="1750502"/>
            <a:ext cx="10112604" cy="4525433"/>
          </a:xfrm>
        </p:spPr>
        <p:txBody>
          <a:bodyPr/>
          <a:lstStyle/>
          <a:p>
            <a:r>
              <a:rPr lang="en-US" dirty="0"/>
              <a:t>Represented internally as a “logical plan</a:t>
            </a:r>
            <a:r>
              <a:rPr lang="en-US" dirty="0" smtClean="0"/>
              <a:t>”</a:t>
            </a:r>
          </a:p>
          <a:p>
            <a:endParaRPr lang="en-US" dirty="0"/>
          </a:p>
          <a:p>
            <a:r>
              <a:rPr lang="en-US" dirty="0" smtClean="0"/>
              <a:t>Execution </a:t>
            </a:r>
            <a:r>
              <a:rPr lang="en-US" dirty="0"/>
              <a:t>is lazy, allowing it to be optimized by Catalyst</a:t>
            </a:r>
          </a:p>
          <a:p>
            <a:endParaRPr lang="en-US" dirty="0"/>
          </a:p>
        </p:txBody>
      </p:sp>
    </p:spTree>
    <p:extLst>
      <p:ext uri="{BB962C8B-B14F-4D97-AF65-F5344CB8AC3E}">
        <p14:creationId xmlns:p14="http://schemas.microsoft.com/office/powerpoint/2010/main" val="42066651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5"/>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4762809" y="639516"/>
            <a:ext cx="2658659" cy="1386272"/>
          </a:xfrm>
          <a:prstGeom prst="rect">
            <a:avLst/>
          </a:prstGeom>
        </p:spPr>
      </p:pic>
      <p:sp>
        <p:nvSpPr>
          <p:cNvPr id="2" name="TextBox 1"/>
          <p:cNvSpPr txBox="1"/>
          <p:nvPr/>
        </p:nvSpPr>
        <p:spPr>
          <a:xfrm>
            <a:off x="2199190" y="2613021"/>
            <a:ext cx="8940287" cy="553976"/>
          </a:xfrm>
          <a:prstGeom prst="rect">
            <a:avLst/>
          </a:prstGeom>
          <a:noFill/>
        </p:spPr>
        <p:txBody>
          <a:bodyPr wrap="square" lIns="121898" tIns="60949" rIns="121898" bIns="60949" rtlCol="0">
            <a:spAutoFit/>
          </a:bodyPr>
          <a:lstStyle/>
          <a:p>
            <a:pPr marL="380925" indent="-380925">
              <a:buFont typeface="Arial" panose="020B0604020202020204" pitchFamily="34" charset="0"/>
              <a:buChar char="•"/>
            </a:pPr>
            <a:r>
              <a:rPr lang="en-US" sz="2800" dirty="0">
                <a:latin typeface="Source Sans Pro Light" panose="020B0403030403020204" pitchFamily="34" charset="0"/>
              </a:rPr>
              <a:t>Started as a research project at UC Berkeley in 2009</a:t>
            </a:r>
          </a:p>
        </p:txBody>
      </p:sp>
      <p:sp>
        <p:nvSpPr>
          <p:cNvPr id="6" name="TextBox 5"/>
          <p:cNvSpPr txBox="1"/>
          <p:nvPr/>
        </p:nvSpPr>
        <p:spPr>
          <a:xfrm>
            <a:off x="2199191" y="3219386"/>
            <a:ext cx="7504063" cy="553995"/>
          </a:xfrm>
          <a:prstGeom prst="rect">
            <a:avLst/>
          </a:prstGeom>
          <a:noFill/>
        </p:spPr>
        <p:txBody>
          <a:bodyPr wrap="square" lIns="121898" tIns="60949" rIns="121898" bIns="60949" rtlCol="0">
            <a:spAutoFit/>
          </a:bodyPr>
          <a:lstStyle/>
          <a:p>
            <a:pPr marL="380925" indent="-380925">
              <a:buFont typeface="Arial" panose="020B0604020202020204" pitchFamily="34" charset="0"/>
              <a:buChar char="•"/>
            </a:pPr>
            <a:r>
              <a:rPr lang="en-US" sz="2800" dirty="0">
                <a:latin typeface="Source Sans Pro Light" panose="020B0403030403020204" pitchFamily="34" charset="0"/>
              </a:rPr>
              <a:t>Open Source License </a:t>
            </a:r>
            <a:r>
              <a:rPr lang="en-US" sz="2400" dirty="0">
                <a:latin typeface="Source Sans Pro Light" panose="020B0403030403020204" pitchFamily="34" charset="0"/>
              </a:rPr>
              <a:t>(Apache 2.0)</a:t>
            </a:r>
          </a:p>
        </p:txBody>
      </p:sp>
      <p:sp>
        <p:nvSpPr>
          <p:cNvPr id="7" name="TextBox 6"/>
          <p:cNvSpPr txBox="1"/>
          <p:nvPr/>
        </p:nvSpPr>
        <p:spPr>
          <a:xfrm>
            <a:off x="2199191" y="3811024"/>
            <a:ext cx="7504063" cy="553976"/>
          </a:xfrm>
          <a:prstGeom prst="rect">
            <a:avLst/>
          </a:prstGeom>
          <a:noFill/>
        </p:spPr>
        <p:txBody>
          <a:bodyPr wrap="square" lIns="121898" tIns="60949" rIns="121898" bIns="60949" rtlCol="0">
            <a:spAutoFit/>
          </a:bodyPr>
          <a:lstStyle/>
          <a:p>
            <a:pPr marL="380925" indent="-380925">
              <a:buFont typeface="Arial" panose="020B0604020202020204" pitchFamily="34" charset="0"/>
              <a:buChar char="•"/>
            </a:pPr>
            <a:r>
              <a:rPr lang="en-US" sz="2800" dirty="0">
                <a:latin typeface="Source Sans Pro Light" panose="020B0403030403020204" pitchFamily="34" charset="0"/>
              </a:rPr>
              <a:t>Latest Stable Release: </a:t>
            </a:r>
            <a:r>
              <a:rPr lang="en-US" sz="2800" dirty="0" smtClean="0">
                <a:latin typeface="Source Sans Pro Light" panose="020B0403030403020204" pitchFamily="34" charset="0"/>
              </a:rPr>
              <a:t>v1.6.1 </a:t>
            </a:r>
            <a:r>
              <a:rPr lang="en-US" sz="2400" dirty="0" smtClean="0">
                <a:latin typeface="Source Sans Pro Light" panose="020B0403030403020204" pitchFamily="34" charset="0"/>
              </a:rPr>
              <a:t>(March 2016)</a:t>
            </a:r>
            <a:endParaRPr lang="en-US" sz="2400" dirty="0">
              <a:latin typeface="Source Sans Pro Light" panose="020B0403030403020204" pitchFamily="34" charset="0"/>
            </a:endParaRPr>
          </a:p>
        </p:txBody>
      </p:sp>
      <p:sp>
        <p:nvSpPr>
          <p:cNvPr id="8" name="TextBox 7"/>
          <p:cNvSpPr txBox="1"/>
          <p:nvPr/>
        </p:nvSpPr>
        <p:spPr>
          <a:xfrm>
            <a:off x="2199190" y="4402671"/>
            <a:ext cx="7504063" cy="553995"/>
          </a:xfrm>
          <a:prstGeom prst="rect">
            <a:avLst/>
          </a:prstGeom>
          <a:noFill/>
        </p:spPr>
        <p:txBody>
          <a:bodyPr wrap="square" lIns="121898" tIns="60949" rIns="121898" bIns="60949" rtlCol="0">
            <a:spAutoFit/>
          </a:bodyPr>
          <a:lstStyle/>
          <a:p>
            <a:pPr marL="380925" indent="-380925">
              <a:buFont typeface="Arial" panose="020B0604020202020204" pitchFamily="34" charset="0"/>
              <a:buChar char="•"/>
            </a:pPr>
            <a:r>
              <a:rPr lang="en-US" sz="2800" dirty="0">
                <a:latin typeface="Source Sans Pro Light" panose="020B0403030403020204" pitchFamily="34" charset="0"/>
              </a:rPr>
              <a:t>600,000 lines of code </a:t>
            </a:r>
            <a:r>
              <a:rPr lang="en-US" sz="2400" dirty="0">
                <a:latin typeface="Source Sans Pro Light" panose="020B0403030403020204" pitchFamily="34" charset="0"/>
              </a:rPr>
              <a:t>(75% Scala)</a:t>
            </a:r>
            <a:endParaRPr lang="en-US" sz="2800" dirty="0">
              <a:latin typeface="Source Sans Pro Light" panose="020B0403030403020204" pitchFamily="34" charset="0"/>
            </a:endParaRPr>
          </a:p>
        </p:txBody>
      </p:sp>
      <p:sp>
        <p:nvSpPr>
          <p:cNvPr id="9" name="TextBox 8"/>
          <p:cNvSpPr txBox="1"/>
          <p:nvPr/>
        </p:nvSpPr>
        <p:spPr>
          <a:xfrm>
            <a:off x="2199191" y="4994313"/>
            <a:ext cx="7504063" cy="553976"/>
          </a:xfrm>
          <a:prstGeom prst="rect">
            <a:avLst/>
          </a:prstGeom>
          <a:noFill/>
        </p:spPr>
        <p:txBody>
          <a:bodyPr wrap="square" lIns="121898" tIns="60949" rIns="121898" bIns="60949" rtlCol="0">
            <a:spAutoFit/>
          </a:bodyPr>
          <a:lstStyle/>
          <a:p>
            <a:pPr marL="380925" indent="-380925">
              <a:buFont typeface="Arial" panose="020B0604020202020204" pitchFamily="34" charset="0"/>
              <a:buChar char="•"/>
            </a:pPr>
            <a:r>
              <a:rPr lang="en-US" sz="2800" dirty="0">
                <a:latin typeface="Source Sans Pro Light" panose="020B0403030403020204" pitchFamily="34" charset="0"/>
              </a:rPr>
              <a:t>Built by 800+ developers from 200+ companies</a:t>
            </a:r>
          </a:p>
        </p:txBody>
      </p:sp>
    </p:spTree>
    <p:extLst>
      <p:ext uri="{BB962C8B-B14F-4D97-AF65-F5344CB8AC3E}">
        <p14:creationId xmlns:p14="http://schemas.microsoft.com/office/powerpoint/2010/main" val="21075655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6689629" y="3301711"/>
            <a:ext cx="1014675" cy="612005"/>
          </a:xfrm>
          <a:prstGeom prst="roundRect">
            <a:avLst/>
          </a:prstGeom>
          <a:solidFill>
            <a:schemeClr val="accent1">
              <a:lumMod val="60000"/>
              <a:lumOff val="4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1300" dirty="0">
              <a:latin typeface="Source Sans Pro Light"/>
              <a:cs typeface="Source Sans Pro"/>
            </a:endParaRPr>
          </a:p>
        </p:txBody>
      </p:sp>
      <p:sp>
        <p:nvSpPr>
          <p:cNvPr id="12" name="Rounded Rectangle 11"/>
          <p:cNvSpPr/>
          <p:nvPr/>
        </p:nvSpPr>
        <p:spPr>
          <a:xfrm>
            <a:off x="6746081" y="3350188"/>
            <a:ext cx="1014675" cy="612005"/>
          </a:xfrm>
          <a:prstGeom prst="roundRect">
            <a:avLst/>
          </a:prstGeom>
          <a:solidFill>
            <a:schemeClr val="accent1">
              <a:lumMod val="40000"/>
              <a:lumOff val="6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1300" dirty="0">
              <a:latin typeface="Source Sans Pro Light"/>
              <a:cs typeface="Source Sans Pro"/>
            </a:endParaRPr>
          </a:p>
        </p:txBody>
      </p:sp>
      <p:sp>
        <p:nvSpPr>
          <p:cNvPr id="2" name="Title 1"/>
          <p:cNvSpPr>
            <a:spLocks noGrp="1"/>
          </p:cNvSpPr>
          <p:nvPr>
            <p:ph type="title"/>
          </p:nvPr>
        </p:nvSpPr>
        <p:spPr/>
        <p:txBody>
          <a:bodyPr/>
          <a:lstStyle/>
          <a:p>
            <a:r>
              <a:rPr lang="en-US" dirty="0" smtClean="0"/>
              <a:t>Plan Optimization &amp; Execution</a:t>
            </a:r>
            <a:endParaRPr lang="en-US" dirty="0"/>
          </a:p>
        </p:txBody>
      </p:sp>
      <p:sp>
        <p:nvSpPr>
          <p:cNvPr id="6" name="Rectangle 5"/>
          <p:cNvSpPr/>
          <p:nvPr/>
        </p:nvSpPr>
        <p:spPr>
          <a:xfrm>
            <a:off x="1666002" y="3005128"/>
            <a:ext cx="960095" cy="551157"/>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60958" rIns="0" bIns="60958" rtlCol="0" anchor="ctr"/>
          <a:lstStyle/>
          <a:p>
            <a:pPr algn="ctr"/>
            <a:r>
              <a:rPr lang="en-US" sz="1300" dirty="0">
                <a:latin typeface="Source Sans Pro Light"/>
                <a:cs typeface="Source Sans Pro"/>
              </a:rPr>
              <a:t>SQL AST</a:t>
            </a:r>
          </a:p>
        </p:txBody>
      </p:sp>
      <p:sp>
        <p:nvSpPr>
          <p:cNvPr id="7" name="Rectangle 6"/>
          <p:cNvSpPr/>
          <p:nvPr/>
        </p:nvSpPr>
        <p:spPr>
          <a:xfrm>
            <a:off x="1666002" y="3728742"/>
            <a:ext cx="960095" cy="551157"/>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60958" rIns="0" bIns="60958" rtlCol="0" anchor="ctr"/>
          <a:lstStyle/>
          <a:p>
            <a:pPr algn="ctr"/>
            <a:r>
              <a:rPr lang="en-US" sz="1300" dirty="0">
                <a:latin typeface="Source Sans Pro Light"/>
                <a:cs typeface="Source Sans Pro"/>
              </a:rPr>
              <a:t>DataFrame</a:t>
            </a:r>
          </a:p>
        </p:txBody>
      </p:sp>
      <p:sp>
        <p:nvSpPr>
          <p:cNvPr id="8" name="Rounded Rectangle 7"/>
          <p:cNvSpPr/>
          <p:nvPr/>
        </p:nvSpPr>
        <p:spPr>
          <a:xfrm>
            <a:off x="2961426" y="3343836"/>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a:latin typeface="Source Sans Pro Light"/>
                <a:cs typeface="Source Sans Pro"/>
              </a:rPr>
              <a:t>Unresolved Logical Plan</a:t>
            </a:r>
          </a:p>
        </p:txBody>
      </p:sp>
      <p:sp>
        <p:nvSpPr>
          <p:cNvPr id="9" name="Rounded Rectangle 8"/>
          <p:cNvSpPr/>
          <p:nvPr/>
        </p:nvSpPr>
        <p:spPr>
          <a:xfrm>
            <a:off x="4229961" y="3343836"/>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a:latin typeface="Source Sans Pro Light"/>
                <a:cs typeface="Source Sans Pro"/>
              </a:rPr>
              <a:t>Logical Plan</a:t>
            </a:r>
          </a:p>
        </p:txBody>
      </p:sp>
      <p:sp>
        <p:nvSpPr>
          <p:cNvPr id="10" name="Rounded Rectangle 9"/>
          <p:cNvSpPr/>
          <p:nvPr/>
        </p:nvSpPr>
        <p:spPr>
          <a:xfrm>
            <a:off x="5498496" y="3343836"/>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a:latin typeface="Source Sans Pro Light"/>
                <a:cs typeface="Source Sans Pro"/>
              </a:rPr>
              <a:t>Optimized Logical Plan</a:t>
            </a:r>
          </a:p>
        </p:txBody>
      </p:sp>
      <p:sp>
        <p:nvSpPr>
          <p:cNvPr id="13" name="Rectangle 12"/>
          <p:cNvSpPr/>
          <p:nvPr/>
        </p:nvSpPr>
        <p:spPr>
          <a:xfrm>
            <a:off x="9829938" y="3379914"/>
            <a:ext cx="713489" cy="551157"/>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60958" rIns="0" bIns="60958" rtlCol="0" anchor="ctr"/>
          <a:lstStyle/>
          <a:p>
            <a:pPr algn="ctr"/>
            <a:r>
              <a:rPr lang="en-US" sz="1300" dirty="0">
                <a:latin typeface="Source Sans Pro Light"/>
                <a:cs typeface="Source Sans Pro"/>
              </a:rPr>
              <a:t>RDDs</a:t>
            </a:r>
          </a:p>
        </p:txBody>
      </p:sp>
      <p:sp>
        <p:nvSpPr>
          <p:cNvPr id="14" name="Rounded Rectangle 13"/>
          <p:cNvSpPr/>
          <p:nvPr/>
        </p:nvSpPr>
        <p:spPr>
          <a:xfrm>
            <a:off x="8541697" y="3349490"/>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a:latin typeface="Source Sans Pro Light"/>
                <a:cs typeface="Source Sans Pro"/>
              </a:rPr>
              <a:t>Selected Physical Plan</a:t>
            </a:r>
          </a:p>
        </p:txBody>
      </p:sp>
      <p:cxnSp>
        <p:nvCxnSpPr>
          <p:cNvPr id="15" name="Straight Arrow Connector 14"/>
          <p:cNvCxnSpPr>
            <a:stCxn id="6" idx="3"/>
            <a:endCxn id="8" idx="1"/>
          </p:cNvCxnSpPr>
          <p:nvPr/>
        </p:nvCxnSpPr>
        <p:spPr>
          <a:xfrm>
            <a:off x="2626093" y="3280708"/>
            <a:ext cx="335331" cy="369131"/>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7" idx="3"/>
            <a:endCxn id="8" idx="1"/>
          </p:cNvCxnSpPr>
          <p:nvPr/>
        </p:nvCxnSpPr>
        <p:spPr>
          <a:xfrm flipV="1">
            <a:off x="2626093" y="3649837"/>
            <a:ext cx="335331" cy="354483"/>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8" idx="3"/>
            <a:endCxn id="9" idx="1"/>
          </p:cNvCxnSpPr>
          <p:nvPr/>
        </p:nvCxnSpPr>
        <p:spPr>
          <a:xfrm>
            <a:off x="3976103" y="3649837"/>
            <a:ext cx="253859" cy="0"/>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9" idx="3"/>
            <a:endCxn id="10" idx="1"/>
          </p:cNvCxnSpPr>
          <p:nvPr/>
        </p:nvCxnSpPr>
        <p:spPr>
          <a:xfrm>
            <a:off x="5244637" y="3649839"/>
            <a:ext cx="253859" cy="1"/>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2" idx="3"/>
            <a:endCxn id="14" idx="1"/>
          </p:cNvCxnSpPr>
          <p:nvPr/>
        </p:nvCxnSpPr>
        <p:spPr>
          <a:xfrm flipV="1">
            <a:off x="7760754" y="3655491"/>
            <a:ext cx="780943" cy="699"/>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4" idx="3"/>
            <a:endCxn id="13" idx="1"/>
          </p:cNvCxnSpPr>
          <p:nvPr/>
        </p:nvCxnSpPr>
        <p:spPr>
          <a:xfrm>
            <a:off x="9556372" y="3655491"/>
            <a:ext cx="273565" cy="0"/>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630566" y="2769442"/>
            <a:ext cx="917345" cy="369332"/>
          </a:xfrm>
          <a:prstGeom prst="rect">
            <a:avLst/>
          </a:prstGeom>
          <a:noFill/>
        </p:spPr>
        <p:txBody>
          <a:bodyPr wrap="none" lIns="121917" tIns="60958" rIns="121917" bIns="60958" rtlCol="0">
            <a:spAutoFit/>
          </a:bodyPr>
          <a:lstStyle/>
          <a:p>
            <a:pPr algn="ctr"/>
            <a:r>
              <a:rPr lang="en-US" sz="1600" dirty="0">
                <a:latin typeface="Source Sans Pro Light"/>
                <a:cs typeface="Source Sans Pro"/>
              </a:rPr>
              <a:t>Analysis</a:t>
            </a:r>
          </a:p>
        </p:txBody>
      </p:sp>
      <p:sp>
        <p:nvSpPr>
          <p:cNvPr id="23" name="TextBox 22"/>
          <p:cNvSpPr txBox="1"/>
          <p:nvPr/>
        </p:nvSpPr>
        <p:spPr>
          <a:xfrm>
            <a:off x="4614781" y="2646330"/>
            <a:ext cx="1331988" cy="615553"/>
          </a:xfrm>
          <a:prstGeom prst="rect">
            <a:avLst/>
          </a:prstGeom>
          <a:noFill/>
        </p:spPr>
        <p:txBody>
          <a:bodyPr wrap="none" lIns="121917" tIns="60958" rIns="121917" bIns="60958" rtlCol="0">
            <a:spAutoFit/>
          </a:bodyPr>
          <a:lstStyle/>
          <a:p>
            <a:pPr algn="ctr"/>
            <a:r>
              <a:rPr lang="en-US" sz="1600" dirty="0">
                <a:latin typeface="Source Sans Pro Light"/>
                <a:cs typeface="Source Sans Pro"/>
              </a:rPr>
              <a:t>Logical</a:t>
            </a:r>
          </a:p>
          <a:p>
            <a:pPr algn="ctr"/>
            <a:r>
              <a:rPr lang="en-US" sz="1600" dirty="0">
                <a:latin typeface="Source Sans Pro Light"/>
                <a:cs typeface="Source Sans Pro"/>
              </a:rPr>
              <a:t>Optimization</a:t>
            </a:r>
          </a:p>
        </p:txBody>
      </p:sp>
      <p:sp>
        <p:nvSpPr>
          <p:cNvPr id="24" name="TextBox 23"/>
          <p:cNvSpPr txBox="1"/>
          <p:nvPr/>
        </p:nvSpPr>
        <p:spPr>
          <a:xfrm>
            <a:off x="6044149" y="2646330"/>
            <a:ext cx="1002833" cy="615549"/>
          </a:xfrm>
          <a:prstGeom prst="rect">
            <a:avLst/>
          </a:prstGeom>
          <a:noFill/>
        </p:spPr>
        <p:txBody>
          <a:bodyPr wrap="none" lIns="121917" tIns="60958" rIns="121917" bIns="60958" rtlCol="0">
            <a:spAutoFit/>
          </a:bodyPr>
          <a:lstStyle/>
          <a:p>
            <a:pPr algn="ctr"/>
            <a:r>
              <a:rPr lang="en-US" sz="1600" dirty="0">
                <a:latin typeface="Source Sans Pro Light"/>
                <a:cs typeface="Source Sans Pro"/>
              </a:rPr>
              <a:t>Physical</a:t>
            </a:r>
          </a:p>
          <a:p>
            <a:pPr algn="ctr"/>
            <a:r>
              <a:rPr lang="en-US" sz="1600" dirty="0">
                <a:latin typeface="Source Sans Pro Light"/>
                <a:cs typeface="Source Sans Pro"/>
              </a:rPr>
              <a:t>Planning</a:t>
            </a:r>
          </a:p>
        </p:txBody>
      </p:sp>
      <p:cxnSp>
        <p:nvCxnSpPr>
          <p:cNvPr id="25" name="Straight Arrow Connector 24"/>
          <p:cNvCxnSpPr>
            <a:stCxn id="12" idx="3"/>
          </p:cNvCxnSpPr>
          <p:nvPr/>
        </p:nvCxnSpPr>
        <p:spPr>
          <a:xfrm>
            <a:off x="7760753" y="3656191"/>
            <a:ext cx="549619" cy="618077"/>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2" idx="3"/>
          </p:cNvCxnSpPr>
          <p:nvPr/>
        </p:nvCxnSpPr>
        <p:spPr>
          <a:xfrm flipV="1">
            <a:off x="7760755" y="3023462"/>
            <a:ext cx="549620" cy="632729"/>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rot="16200000">
            <a:off x="7591508" y="3500699"/>
            <a:ext cx="1274771" cy="283624"/>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60958" rIns="0" bIns="60958" rtlCol="0" anchor="ctr"/>
          <a:lstStyle/>
          <a:p>
            <a:pPr algn="ctr"/>
            <a:r>
              <a:rPr lang="en-US" sz="1300" dirty="0">
                <a:latin typeface="Source Sans Pro Light"/>
                <a:cs typeface="Source Sans Pro"/>
              </a:rPr>
              <a:t>Cost Model</a:t>
            </a:r>
          </a:p>
        </p:txBody>
      </p:sp>
      <p:sp>
        <p:nvSpPr>
          <p:cNvPr id="28" name="Rounded Rectangle 27"/>
          <p:cNvSpPr/>
          <p:nvPr/>
        </p:nvSpPr>
        <p:spPr>
          <a:xfrm>
            <a:off x="6802533" y="3398666"/>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a:latin typeface="Source Sans Pro Light"/>
                <a:cs typeface="Source Sans Pro"/>
              </a:rPr>
              <a:t>Physical </a:t>
            </a:r>
            <a:br>
              <a:rPr lang="en-US" sz="1300" dirty="0">
                <a:latin typeface="Source Sans Pro Light"/>
                <a:cs typeface="Source Sans Pro"/>
              </a:rPr>
            </a:br>
            <a:r>
              <a:rPr lang="en-US" sz="1300" dirty="0">
                <a:latin typeface="Source Sans Pro Light"/>
                <a:cs typeface="Source Sans Pro"/>
              </a:rPr>
              <a:t>Plans</a:t>
            </a:r>
          </a:p>
        </p:txBody>
      </p:sp>
      <p:sp>
        <p:nvSpPr>
          <p:cNvPr id="29" name="TextBox 28"/>
          <p:cNvSpPr txBox="1"/>
          <p:nvPr/>
        </p:nvSpPr>
        <p:spPr>
          <a:xfrm>
            <a:off x="9159473" y="2677107"/>
            <a:ext cx="1062684" cy="553997"/>
          </a:xfrm>
          <a:prstGeom prst="rect">
            <a:avLst/>
          </a:prstGeom>
          <a:noFill/>
        </p:spPr>
        <p:txBody>
          <a:bodyPr wrap="none" lIns="121917" tIns="60958" rIns="121917" bIns="60958" rtlCol="0">
            <a:spAutoFit/>
          </a:bodyPr>
          <a:lstStyle/>
          <a:p>
            <a:pPr algn="ctr"/>
            <a:r>
              <a:rPr lang="en-US" sz="1400" dirty="0">
                <a:latin typeface="Source Sans Pro Light"/>
                <a:cs typeface="Source Sans Pro"/>
              </a:rPr>
              <a:t>Code</a:t>
            </a:r>
          </a:p>
          <a:p>
            <a:pPr algn="ctr"/>
            <a:r>
              <a:rPr lang="en-US" sz="1400" dirty="0">
                <a:latin typeface="Source Sans Pro Light"/>
                <a:cs typeface="Source Sans Pro"/>
              </a:rPr>
              <a:t>Generation</a:t>
            </a:r>
          </a:p>
        </p:txBody>
      </p:sp>
      <p:sp>
        <p:nvSpPr>
          <p:cNvPr id="30" name="Rectangle 29"/>
          <p:cNvSpPr/>
          <p:nvPr/>
        </p:nvSpPr>
        <p:spPr>
          <a:xfrm>
            <a:off x="3609191" y="4152009"/>
            <a:ext cx="960095" cy="362809"/>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60958" rIns="0" bIns="60958" rtlCol="0" anchor="ctr"/>
          <a:lstStyle/>
          <a:p>
            <a:pPr algn="ctr"/>
            <a:r>
              <a:rPr lang="en-US" sz="1300" dirty="0">
                <a:latin typeface="Source Sans Pro Light"/>
                <a:cs typeface="Source Sans Pro"/>
              </a:rPr>
              <a:t>Catalog</a:t>
            </a:r>
          </a:p>
        </p:txBody>
      </p:sp>
      <p:cxnSp>
        <p:nvCxnSpPr>
          <p:cNvPr id="31" name="Straight Arrow Connector 30"/>
          <p:cNvCxnSpPr>
            <a:stCxn id="30" idx="0"/>
          </p:cNvCxnSpPr>
          <p:nvPr/>
        </p:nvCxnSpPr>
        <p:spPr>
          <a:xfrm flipV="1">
            <a:off x="4089237" y="3668009"/>
            <a:ext cx="0" cy="483999"/>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705261" y="5020568"/>
            <a:ext cx="8876783" cy="492438"/>
          </a:xfrm>
          <a:prstGeom prst="rect">
            <a:avLst/>
          </a:prstGeom>
          <a:noFill/>
        </p:spPr>
        <p:txBody>
          <a:bodyPr wrap="none" lIns="121917" tIns="60958" rIns="121917" bIns="60958" rtlCol="0">
            <a:spAutoFit/>
          </a:bodyPr>
          <a:lstStyle/>
          <a:p>
            <a:r>
              <a:rPr lang="en-US" sz="2400" dirty="0" err="1" smtClean="0">
                <a:latin typeface="Source Sans Pro Light"/>
                <a:cs typeface="Source Sans Pro Light"/>
              </a:rPr>
              <a:t>DataFrames</a:t>
            </a:r>
            <a:r>
              <a:rPr lang="en-US" sz="2400" dirty="0" smtClean="0">
                <a:latin typeface="Source Sans Pro Light"/>
                <a:cs typeface="Source Sans Pro Light"/>
              </a:rPr>
              <a:t> and SQL share the same optimization/execution pipeline</a:t>
            </a:r>
            <a:endParaRPr lang="en-US" sz="2400" dirty="0">
              <a:latin typeface="Source Sans Pro Light"/>
              <a:cs typeface="Source Sans Pro Light"/>
            </a:endParaRPr>
          </a:p>
        </p:txBody>
      </p:sp>
      <p:cxnSp>
        <p:nvCxnSpPr>
          <p:cNvPr id="19" name="Straight Arrow Connector 18"/>
          <p:cNvCxnSpPr/>
          <p:nvPr/>
        </p:nvCxnSpPr>
        <p:spPr>
          <a:xfrm>
            <a:off x="6512739" y="3658623"/>
            <a:ext cx="256363" cy="0"/>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76960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0D15546-3768-674C-81B9-C40A1A080E88}" type="slidenum">
              <a:rPr lang="en-US" smtClean="0"/>
              <a:pPr/>
              <a:t>121</a:t>
            </a:fld>
            <a:endParaRPr lang="en-US" dirty="0"/>
          </a:p>
        </p:txBody>
      </p:sp>
      <p:sp>
        <p:nvSpPr>
          <p:cNvPr id="5" name="Rectangle 4"/>
          <p:cNvSpPr/>
          <p:nvPr/>
        </p:nvSpPr>
        <p:spPr>
          <a:xfrm>
            <a:off x="2746910" y="1149938"/>
            <a:ext cx="9445090" cy="707882"/>
          </a:xfrm>
          <a:prstGeom prst="rect">
            <a:avLst/>
          </a:prstGeom>
        </p:spPr>
        <p:txBody>
          <a:bodyPr wrap="square" lIns="121917" tIns="60958" rIns="121917" bIns="60958">
            <a:spAutoFit/>
          </a:bodyPr>
          <a:lstStyle/>
          <a:p>
            <a:r>
              <a:rPr lang="da-DK" dirty="0">
                <a:latin typeface="Consolas"/>
                <a:cs typeface="Consolas"/>
              </a:rPr>
              <a:t>joined = users.join(events, users.id == events.uid)</a:t>
            </a:r>
          </a:p>
          <a:p>
            <a:r>
              <a:rPr lang="da-DK" dirty="0">
                <a:latin typeface="Consolas"/>
                <a:cs typeface="Consolas"/>
              </a:rPr>
              <a:t>filtered = joined.filter(events.date &gt;= </a:t>
            </a:r>
            <a:r>
              <a:rPr lang="nl-NL" dirty="0">
                <a:latin typeface="Consolas"/>
                <a:ea typeface="Consolas" charset="0"/>
                <a:cs typeface="Consolas"/>
              </a:rPr>
              <a:t>"</a:t>
            </a:r>
            <a:r>
              <a:rPr lang="da-DK" dirty="0" smtClean="0">
                <a:latin typeface="Consolas"/>
                <a:cs typeface="Consolas"/>
              </a:rPr>
              <a:t>2015</a:t>
            </a:r>
            <a:r>
              <a:rPr lang="da-DK" dirty="0">
                <a:latin typeface="Consolas"/>
                <a:cs typeface="Consolas"/>
              </a:rPr>
              <a:t>-01-</a:t>
            </a:r>
            <a:r>
              <a:rPr lang="da-DK" dirty="0" smtClean="0">
                <a:latin typeface="Consolas"/>
                <a:cs typeface="Consolas"/>
              </a:rPr>
              <a:t>01</a:t>
            </a:r>
            <a:r>
              <a:rPr lang="nl-NL" dirty="0">
                <a:latin typeface="Consolas"/>
                <a:ea typeface="Consolas" charset="0"/>
                <a:cs typeface="Consolas"/>
              </a:rPr>
              <a:t>"</a:t>
            </a:r>
            <a:r>
              <a:rPr lang="da-DK" dirty="0" smtClean="0">
                <a:latin typeface="Consolas"/>
                <a:cs typeface="Consolas"/>
              </a:rPr>
              <a:t>)</a:t>
            </a:r>
            <a:endParaRPr lang="da-DK" dirty="0">
              <a:latin typeface="Consolas"/>
              <a:cs typeface="Consolas"/>
            </a:endParaRPr>
          </a:p>
        </p:txBody>
      </p:sp>
      <p:sp>
        <p:nvSpPr>
          <p:cNvPr id="24" name="Title 1"/>
          <p:cNvSpPr txBox="1">
            <a:spLocks/>
          </p:cNvSpPr>
          <p:nvPr/>
        </p:nvSpPr>
        <p:spPr>
          <a:xfrm>
            <a:off x="1987291" y="275167"/>
            <a:ext cx="8351923" cy="1143000"/>
          </a:xfrm>
          <a:prstGeom prst="rect">
            <a:avLst/>
          </a:prstGeom>
        </p:spPr>
        <p:txBody>
          <a:bodyPr lIns="121917" tIns="60958" rIns="121917" bIns="60958"/>
          <a:lstStyle>
            <a:lvl1pPr algn="l" defTabSz="457200" rtl="0" eaLnBrk="1" fontAlgn="base" hangingPunct="1">
              <a:spcBef>
                <a:spcPct val="0"/>
              </a:spcBef>
              <a:spcAft>
                <a:spcPct val="0"/>
              </a:spcAft>
              <a:defRPr sz="4400" kern="1200">
                <a:solidFill>
                  <a:schemeClr val="tx1">
                    <a:lumMod val="75000"/>
                    <a:lumOff val="25000"/>
                  </a:schemeClr>
                </a:solidFill>
                <a:latin typeface="Newslab Thin"/>
                <a:ea typeface="ＭＳ Ｐゴシック" charset="0"/>
                <a:cs typeface="Newslab Thin"/>
              </a:defRPr>
            </a:lvl1pPr>
            <a:lvl2pPr algn="l" defTabSz="457200" rtl="0" eaLnBrk="1" fontAlgn="base" hangingPunct="1">
              <a:spcBef>
                <a:spcPct val="0"/>
              </a:spcBef>
              <a:spcAft>
                <a:spcPct val="0"/>
              </a:spcAft>
              <a:defRPr sz="4000">
                <a:solidFill>
                  <a:schemeClr val="tx1"/>
                </a:solidFill>
                <a:latin typeface="Newslab Light" charset="0"/>
                <a:ea typeface="ＭＳ Ｐゴシック" charset="0"/>
              </a:defRPr>
            </a:lvl2pPr>
            <a:lvl3pPr algn="l" defTabSz="457200" rtl="0" eaLnBrk="1" fontAlgn="base" hangingPunct="1">
              <a:spcBef>
                <a:spcPct val="0"/>
              </a:spcBef>
              <a:spcAft>
                <a:spcPct val="0"/>
              </a:spcAft>
              <a:defRPr sz="4000">
                <a:solidFill>
                  <a:schemeClr val="tx1"/>
                </a:solidFill>
                <a:latin typeface="Newslab Light" charset="0"/>
                <a:ea typeface="ＭＳ Ｐゴシック" charset="0"/>
              </a:defRPr>
            </a:lvl3pPr>
            <a:lvl4pPr algn="l" defTabSz="457200" rtl="0" eaLnBrk="1" fontAlgn="base" hangingPunct="1">
              <a:spcBef>
                <a:spcPct val="0"/>
              </a:spcBef>
              <a:spcAft>
                <a:spcPct val="0"/>
              </a:spcAft>
              <a:defRPr sz="4000">
                <a:solidFill>
                  <a:schemeClr val="tx1"/>
                </a:solidFill>
                <a:latin typeface="Newslab Light" charset="0"/>
                <a:ea typeface="ＭＳ Ｐゴシック" charset="0"/>
              </a:defRPr>
            </a:lvl4pPr>
            <a:lvl5pPr algn="l" defTabSz="457200" rtl="0" eaLnBrk="1" fontAlgn="base" hangingPunct="1">
              <a:spcBef>
                <a:spcPct val="0"/>
              </a:spcBef>
              <a:spcAft>
                <a:spcPct val="0"/>
              </a:spcAft>
              <a:defRPr sz="4000">
                <a:solidFill>
                  <a:schemeClr val="tx1"/>
                </a:solidFill>
                <a:latin typeface="Newslab Light" charset="0"/>
                <a:ea typeface="ＭＳ Ｐゴシック" charset="0"/>
              </a:defRPr>
            </a:lvl5pPr>
            <a:lvl6pPr marL="457200" algn="l" defTabSz="457200" rtl="0" eaLnBrk="1" fontAlgn="base" hangingPunct="1">
              <a:spcBef>
                <a:spcPct val="0"/>
              </a:spcBef>
              <a:spcAft>
                <a:spcPct val="0"/>
              </a:spcAft>
              <a:defRPr sz="4000">
                <a:solidFill>
                  <a:schemeClr val="tx1"/>
                </a:solidFill>
                <a:latin typeface="Newslab Light" charset="0"/>
                <a:ea typeface="ＭＳ Ｐゴシック" charset="0"/>
              </a:defRPr>
            </a:lvl6pPr>
            <a:lvl7pPr marL="914400" algn="l" defTabSz="457200" rtl="0" eaLnBrk="1" fontAlgn="base" hangingPunct="1">
              <a:spcBef>
                <a:spcPct val="0"/>
              </a:spcBef>
              <a:spcAft>
                <a:spcPct val="0"/>
              </a:spcAft>
              <a:defRPr sz="4000">
                <a:solidFill>
                  <a:schemeClr val="tx1"/>
                </a:solidFill>
                <a:latin typeface="Newslab Light" charset="0"/>
                <a:ea typeface="ＭＳ Ｐゴシック" charset="0"/>
              </a:defRPr>
            </a:lvl7pPr>
            <a:lvl8pPr marL="1371600" algn="l" defTabSz="457200" rtl="0" eaLnBrk="1" fontAlgn="base" hangingPunct="1">
              <a:spcBef>
                <a:spcPct val="0"/>
              </a:spcBef>
              <a:spcAft>
                <a:spcPct val="0"/>
              </a:spcAft>
              <a:defRPr sz="4000">
                <a:solidFill>
                  <a:schemeClr val="tx1"/>
                </a:solidFill>
                <a:latin typeface="Newslab Light" charset="0"/>
                <a:ea typeface="ＭＳ Ｐゴシック" charset="0"/>
              </a:defRPr>
            </a:lvl8pPr>
            <a:lvl9pPr marL="1828800" algn="l" defTabSz="457200" rtl="0" eaLnBrk="1" fontAlgn="base" hangingPunct="1">
              <a:spcBef>
                <a:spcPct val="0"/>
              </a:spcBef>
              <a:spcAft>
                <a:spcPct val="0"/>
              </a:spcAft>
              <a:defRPr sz="4000">
                <a:solidFill>
                  <a:schemeClr val="tx1"/>
                </a:solidFill>
                <a:latin typeface="Newslab Light" charset="0"/>
                <a:ea typeface="ＭＳ Ｐゴシック" charset="0"/>
              </a:defRPr>
            </a:lvl9pPr>
          </a:lstStyle>
          <a:p>
            <a:r>
              <a:rPr lang="en-US" dirty="0"/>
              <a:t>Plan Optimization &amp; Execution</a:t>
            </a:r>
          </a:p>
        </p:txBody>
      </p:sp>
      <p:grpSp>
        <p:nvGrpSpPr>
          <p:cNvPr id="15" name="Group 14"/>
          <p:cNvGrpSpPr/>
          <p:nvPr/>
        </p:nvGrpSpPr>
        <p:grpSpPr>
          <a:xfrm>
            <a:off x="4195693" y="2403453"/>
            <a:ext cx="2998795" cy="4047243"/>
            <a:chOff x="319998" y="1169703"/>
            <a:chExt cx="2559152" cy="3637906"/>
          </a:xfrm>
        </p:grpSpPr>
        <p:sp>
          <p:nvSpPr>
            <p:cNvPr id="17" name="TextBox 16"/>
            <p:cNvSpPr txBox="1"/>
            <p:nvPr/>
          </p:nvSpPr>
          <p:spPr>
            <a:xfrm>
              <a:off x="778612" y="1169703"/>
              <a:ext cx="1504496" cy="345810"/>
            </a:xfrm>
            <a:prstGeom prst="rect">
              <a:avLst/>
            </a:prstGeom>
            <a:noFill/>
          </p:spPr>
          <p:txBody>
            <a:bodyPr wrap="square" rtlCol="0">
              <a:spAutoFit/>
            </a:bodyPr>
            <a:lstStyle/>
            <a:p>
              <a:pPr algn="ctr"/>
              <a:r>
                <a:rPr lang="en-US" dirty="0" smtClean="0">
                  <a:latin typeface="Source Sans Pro Light"/>
                  <a:cs typeface="Source Sans Pro Light"/>
                </a:rPr>
                <a:t>logical plan</a:t>
              </a:r>
              <a:endParaRPr lang="en-US" dirty="0">
                <a:latin typeface="Source Sans Pro Light"/>
                <a:cs typeface="Source Sans Pro Light"/>
              </a:endParaRPr>
            </a:p>
          </p:txBody>
        </p:sp>
        <p:grpSp>
          <p:nvGrpSpPr>
            <p:cNvPr id="19" name="Group 18"/>
            <p:cNvGrpSpPr/>
            <p:nvPr/>
          </p:nvGrpSpPr>
          <p:grpSpPr>
            <a:xfrm>
              <a:off x="319998" y="1767152"/>
              <a:ext cx="2559152" cy="3040457"/>
              <a:chOff x="319998" y="1767152"/>
              <a:chExt cx="2559152" cy="3040457"/>
            </a:xfrm>
          </p:grpSpPr>
          <p:sp>
            <p:nvSpPr>
              <p:cNvPr id="20" name="Rounded Rectangle 19"/>
              <p:cNvSpPr/>
              <p:nvPr/>
            </p:nvSpPr>
            <p:spPr>
              <a:xfrm>
                <a:off x="1016000" y="1767152"/>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filter</a:t>
                </a:r>
              </a:p>
            </p:txBody>
          </p:sp>
          <p:cxnSp>
            <p:nvCxnSpPr>
              <p:cNvPr id="21" name="Straight Connector 20"/>
              <p:cNvCxnSpPr/>
              <p:nvPr/>
            </p:nvCxnSpPr>
            <p:spPr>
              <a:xfrm flipV="1">
                <a:off x="920029" y="3408648"/>
                <a:ext cx="603308"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cxnSp>
            <p:nvCxnSpPr>
              <p:cNvPr id="22" name="Straight Connector 21"/>
              <p:cNvCxnSpPr/>
              <p:nvPr/>
            </p:nvCxnSpPr>
            <p:spPr>
              <a:xfrm flipV="1">
                <a:off x="1520060" y="2379157"/>
                <a:ext cx="3278" cy="419790"/>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23" name="Rounded Rectangle 22"/>
              <p:cNvSpPr/>
              <p:nvPr/>
            </p:nvSpPr>
            <p:spPr>
              <a:xfrm>
                <a:off x="1016000" y="2796642"/>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join</a:t>
                </a:r>
              </a:p>
            </p:txBody>
          </p:sp>
          <p:sp>
            <p:nvSpPr>
              <p:cNvPr id="25" name="Rounded Rectangle 24"/>
              <p:cNvSpPr/>
              <p:nvPr/>
            </p:nvSpPr>
            <p:spPr>
              <a:xfrm>
                <a:off x="319998" y="3868358"/>
                <a:ext cx="1200062" cy="939249"/>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(users)</a:t>
                </a:r>
              </a:p>
            </p:txBody>
          </p:sp>
          <p:cxnSp>
            <p:nvCxnSpPr>
              <p:cNvPr id="26" name="Straight Connector 25"/>
              <p:cNvCxnSpPr/>
              <p:nvPr/>
            </p:nvCxnSpPr>
            <p:spPr>
              <a:xfrm flipH="1" flipV="1">
                <a:off x="1523338" y="3408648"/>
                <a:ext cx="771213" cy="459710"/>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27" name="Rounded Rectangle 26"/>
              <p:cNvSpPr/>
              <p:nvPr/>
            </p:nvSpPr>
            <p:spPr>
              <a:xfrm>
                <a:off x="1709951" y="3868358"/>
                <a:ext cx="1169199" cy="939251"/>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(events)</a:t>
                </a:r>
              </a:p>
            </p:txBody>
          </p:sp>
        </p:grpSp>
      </p:grpSp>
    </p:spTree>
    <p:extLst>
      <p:ext uri="{BB962C8B-B14F-4D97-AF65-F5344CB8AC3E}">
        <p14:creationId xmlns:p14="http://schemas.microsoft.com/office/powerpoint/2010/main" val="297370390"/>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0D15546-3768-674C-81B9-C40A1A080E88}" type="slidenum">
              <a:rPr lang="en-US" smtClean="0"/>
              <a:pPr/>
              <a:t>122</a:t>
            </a:fld>
            <a:endParaRPr lang="en-US" dirty="0"/>
          </a:p>
        </p:txBody>
      </p:sp>
      <p:grpSp>
        <p:nvGrpSpPr>
          <p:cNvPr id="17" name="Group 16"/>
          <p:cNvGrpSpPr/>
          <p:nvPr/>
        </p:nvGrpSpPr>
        <p:grpSpPr>
          <a:xfrm>
            <a:off x="4195693" y="2403453"/>
            <a:ext cx="2998795" cy="4047243"/>
            <a:chOff x="319998" y="1169703"/>
            <a:chExt cx="2559152" cy="3637906"/>
          </a:xfrm>
        </p:grpSpPr>
        <p:sp>
          <p:nvSpPr>
            <p:cNvPr id="19" name="TextBox 18"/>
            <p:cNvSpPr txBox="1"/>
            <p:nvPr/>
          </p:nvSpPr>
          <p:spPr>
            <a:xfrm>
              <a:off x="778612" y="1169703"/>
              <a:ext cx="1504494" cy="345810"/>
            </a:xfrm>
            <a:prstGeom prst="rect">
              <a:avLst/>
            </a:prstGeom>
            <a:noFill/>
          </p:spPr>
          <p:txBody>
            <a:bodyPr wrap="square" rtlCol="0">
              <a:spAutoFit/>
            </a:bodyPr>
            <a:lstStyle/>
            <a:p>
              <a:pPr algn="ctr"/>
              <a:r>
                <a:rPr lang="en-US" dirty="0" smtClean="0">
                  <a:latin typeface="Source Sans Pro Light"/>
                  <a:cs typeface="Source Sans Pro Light"/>
                </a:rPr>
                <a:t>logical plan</a:t>
              </a:r>
              <a:endParaRPr lang="en-US" dirty="0">
                <a:latin typeface="Source Sans Pro Light"/>
                <a:cs typeface="Source Sans Pro Light"/>
              </a:endParaRPr>
            </a:p>
          </p:txBody>
        </p:sp>
        <p:grpSp>
          <p:nvGrpSpPr>
            <p:cNvPr id="20" name="Group 19"/>
            <p:cNvGrpSpPr/>
            <p:nvPr/>
          </p:nvGrpSpPr>
          <p:grpSpPr>
            <a:xfrm>
              <a:off x="319998" y="1767152"/>
              <a:ext cx="2559152" cy="3040457"/>
              <a:chOff x="319998" y="1767152"/>
              <a:chExt cx="2559152" cy="3040457"/>
            </a:xfrm>
          </p:grpSpPr>
          <p:sp>
            <p:nvSpPr>
              <p:cNvPr id="21" name="Rounded Rectangle 20"/>
              <p:cNvSpPr/>
              <p:nvPr/>
            </p:nvSpPr>
            <p:spPr>
              <a:xfrm>
                <a:off x="1016000" y="1767152"/>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filter</a:t>
                </a:r>
              </a:p>
            </p:txBody>
          </p:sp>
          <p:cxnSp>
            <p:nvCxnSpPr>
              <p:cNvPr id="22" name="Straight Connector 21"/>
              <p:cNvCxnSpPr>
                <a:stCxn id="22" idx="0"/>
                <a:endCxn id="23" idx="2"/>
              </p:cNvCxnSpPr>
              <p:nvPr/>
            </p:nvCxnSpPr>
            <p:spPr>
              <a:xfrm flipV="1">
                <a:off x="920029" y="3408648"/>
                <a:ext cx="603308"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cxnSp>
            <p:nvCxnSpPr>
              <p:cNvPr id="23" name="Straight Connector 22"/>
              <p:cNvCxnSpPr>
                <a:endCxn id="25" idx="2"/>
              </p:cNvCxnSpPr>
              <p:nvPr/>
            </p:nvCxnSpPr>
            <p:spPr>
              <a:xfrm flipV="1">
                <a:off x="1520060" y="2379157"/>
                <a:ext cx="3278" cy="419790"/>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1016000" y="2796642"/>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join</a:t>
                </a:r>
              </a:p>
            </p:txBody>
          </p:sp>
          <p:sp>
            <p:nvSpPr>
              <p:cNvPr id="26" name="Rounded Rectangle 25"/>
              <p:cNvSpPr/>
              <p:nvPr/>
            </p:nvSpPr>
            <p:spPr>
              <a:xfrm>
                <a:off x="319998" y="3868358"/>
                <a:ext cx="1200062" cy="939249"/>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(users)</a:t>
                </a:r>
              </a:p>
            </p:txBody>
          </p:sp>
          <p:cxnSp>
            <p:nvCxnSpPr>
              <p:cNvPr id="27" name="Straight Connector 26"/>
              <p:cNvCxnSpPr>
                <a:endCxn id="23" idx="2"/>
              </p:cNvCxnSpPr>
              <p:nvPr/>
            </p:nvCxnSpPr>
            <p:spPr>
              <a:xfrm flipH="1" flipV="1">
                <a:off x="1523338" y="3408648"/>
                <a:ext cx="771213" cy="459710"/>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28" name="Rounded Rectangle 27"/>
              <p:cNvSpPr/>
              <p:nvPr/>
            </p:nvSpPr>
            <p:spPr>
              <a:xfrm>
                <a:off x="1709951" y="3868358"/>
                <a:ext cx="1169199" cy="939251"/>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(events)</a:t>
                </a:r>
              </a:p>
            </p:txBody>
          </p:sp>
        </p:grpSp>
      </p:grpSp>
      <p:sp>
        <p:nvSpPr>
          <p:cNvPr id="31" name="TextBox 30"/>
          <p:cNvSpPr txBox="1"/>
          <p:nvPr/>
        </p:nvSpPr>
        <p:spPr>
          <a:xfrm>
            <a:off x="2502065" y="4330435"/>
            <a:ext cx="2538653" cy="415494"/>
          </a:xfrm>
          <a:prstGeom prst="rect">
            <a:avLst/>
          </a:prstGeom>
          <a:noFill/>
        </p:spPr>
        <p:txBody>
          <a:bodyPr wrap="none" lIns="121917" tIns="60958" rIns="121917" bIns="60958" rtlCol="0">
            <a:spAutoFit/>
          </a:bodyPr>
          <a:lstStyle/>
          <a:p>
            <a:r>
              <a:rPr lang="en-US" dirty="0" smtClean="0">
                <a:solidFill>
                  <a:srgbClr val="FF0000"/>
                </a:solidFill>
                <a:latin typeface="Source Sans Pro Light"/>
                <a:cs typeface="Source Sans Pro Light"/>
              </a:rPr>
              <a:t>this join is expensive </a:t>
            </a:r>
            <a:r>
              <a:rPr lang="en-US" dirty="0" smtClean="0">
                <a:solidFill>
                  <a:srgbClr val="FF0000"/>
                </a:solidFill>
                <a:latin typeface="Source Sans Pro Light"/>
                <a:cs typeface="Source Sans Pro Light"/>
                <a:sym typeface="Wingdings"/>
              </a:rPr>
              <a:t></a:t>
            </a:r>
            <a:endParaRPr lang="en-US" dirty="0">
              <a:solidFill>
                <a:srgbClr val="FF0000"/>
              </a:solidFill>
              <a:latin typeface="Source Sans Pro Light"/>
              <a:cs typeface="Source Sans Pro Light"/>
            </a:endParaRPr>
          </a:p>
        </p:txBody>
      </p:sp>
      <p:sp>
        <p:nvSpPr>
          <p:cNvPr id="18" name="Rectangle 17"/>
          <p:cNvSpPr/>
          <p:nvPr/>
        </p:nvSpPr>
        <p:spPr>
          <a:xfrm>
            <a:off x="2746910" y="1149938"/>
            <a:ext cx="9445090" cy="707882"/>
          </a:xfrm>
          <a:prstGeom prst="rect">
            <a:avLst/>
          </a:prstGeom>
        </p:spPr>
        <p:txBody>
          <a:bodyPr wrap="square" lIns="121917" tIns="60958" rIns="121917" bIns="60958">
            <a:spAutoFit/>
          </a:bodyPr>
          <a:lstStyle/>
          <a:p>
            <a:r>
              <a:rPr lang="da-DK" dirty="0">
                <a:latin typeface="Consolas"/>
                <a:cs typeface="Consolas"/>
              </a:rPr>
              <a:t>joined = users.join(events, users.id == events.uid)</a:t>
            </a:r>
          </a:p>
          <a:p>
            <a:r>
              <a:rPr lang="da-DK" dirty="0">
                <a:latin typeface="Consolas"/>
                <a:cs typeface="Consolas"/>
              </a:rPr>
              <a:t>filtered = joined.filter(events.date &gt;= </a:t>
            </a:r>
            <a:r>
              <a:rPr lang="nl-NL" dirty="0">
                <a:latin typeface="Consolas"/>
                <a:ea typeface="Consolas" charset="0"/>
                <a:cs typeface="Consolas"/>
              </a:rPr>
              <a:t>"</a:t>
            </a:r>
            <a:r>
              <a:rPr lang="da-DK" dirty="0" smtClean="0">
                <a:latin typeface="Consolas"/>
                <a:cs typeface="Consolas"/>
              </a:rPr>
              <a:t>2015</a:t>
            </a:r>
            <a:r>
              <a:rPr lang="da-DK" dirty="0">
                <a:latin typeface="Consolas"/>
                <a:cs typeface="Consolas"/>
              </a:rPr>
              <a:t>-01-</a:t>
            </a:r>
            <a:r>
              <a:rPr lang="da-DK" dirty="0" smtClean="0">
                <a:latin typeface="Consolas"/>
                <a:cs typeface="Consolas"/>
              </a:rPr>
              <a:t>01</a:t>
            </a:r>
            <a:r>
              <a:rPr lang="nl-NL" dirty="0">
                <a:latin typeface="Consolas"/>
                <a:ea typeface="Consolas" charset="0"/>
                <a:cs typeface="Consolas"/>
              </a:rPr>
              <a:t>"</a:t>
            </a:r>
            <a:r>
              <a:rPr lang="da-DK" dirty="0" smtClean="0">
                <a:latin typeface="Consolas"/>
                <a:cs typeface="Consolas"/>
              </a:rPr>
              <a:t>)</a:t>
            </a:r>
            <a:endParaRPr lang="da-DK" dirty="0">
              <a:latin typeface="Consolas"/>
              <a:cs typeface="Consolas"/>
            </a:endParaRPr>
          </a:p>
        </p:txBody>
      </p:sp>
      <p:sp>
        <p:nvSpPr>
          <p:cNvPr id="29" name="Title 1"/>
          <p:cNvSpPr txBox="1">
            <a:spLocks/>
          </p:cNvSpPr>
          <p:nvPr/>
        </p:nvSpPr>
        <p:spPr>
          <a:xfrm>
            <a:off x="1987291" y="275167"/>
            <a:ext cx="8351923" cy="1143000"/>
          </a:xfrm>
          <a:prstGeom prst="rect">
            <a:avLst/>
          </a:prstGeom>
        </p:spPr>
        <p:txBody>
          <a:bodyPr lIns="121917" tIns="60958" rIns="121917" bIns="60958"/>
          <a:lstStyle>
            <a:lvl1pPr algn="l" defTabSz="457200" rtl="0" eaLnBrk="1" fontAlgn="base" hangingPunct="1">
              <a:spcBef>
                <a:spcPct val="0"/>
              </a:spcBef>
              <a:spcAft>
                <a:spcPct val="0"/>
              </a:spcAft>
              <a:defRPr sz="4400" kern="1200">
                <a:solidFill>
                  <a:schemeClr val="tx1">
                    <a:lumMod val="75000"/>
                    <a:lumOff val="25000"/>
                  </a:schemeClr>
                </a:solidFill>
                <a:latin typeface="Newslab Thin"/>
                <a:ea typeface="ＭＳ Ｐゴシック" charset="0"/>
                <a:cs typeface="Newslab Thin"/>
              </a:defRPr>
            </a:lvl1pPr>
            <a:lvl2pPr algn="l" defTabSz="457200" rtl="0" eaLnBrk="1" fontAlgn="base" hangingPunct="1">
              <a:spcBef>
                <a:spcPct val="0"/>
              </a:spcBef>
              <a:spcAft>
                <a:spcPct val="0"/>
              </a:spcAft>
              <a:defRPr sz="4000">
                <a:solidFill>
                  <a:schemeClr val="tx1"/>
                </a:solidFill>
                <a:latin typeface="Newslab Light" charset="0"/>
                <a:ea typeface="ＭＳ Ｐゴシック" charset="0"/>
              </a:defRPr>
            </a:lvl2pPr>
            <a:lvl3pPr algn="l" defTabSz="457200" rtl="0" eaLnBrk="1" fontAlgn="base" hangingPunct="1">
              <a:spcBef>
                <a:spcPct val="0"/>
              </a:spcBef>
              <a:spcAft>
                <a:spcPct val="0"/>
              </a:spcAft>
              <a:defRPr sz="4000">
                <a:solidFill>
                  <a:schemeClr val="tx1"/>
                </a:solidFill>
                <a:latin typeface="Newslab Light" charset="0"/>
                <a:ea typeface="ＭＳ Ｐゴシック" charset="0"/>
              </a:defRPr>
            </a:lvl3pPr>
            <a:lvl4pPr algn="l" defTabSz="457200" rtl="0" eaLnBrk="1" fontAlgn="base" hangingPunct="1">
              <a:spcBef>
                <a:spcPct val="0"/>
              </a:spcBef>
              <a:spcAft>
                <a:spcPct val="0"/>
              </a:spcAft>
              <a:defRPr sz="4000">
                <a:solidFill>
                  <a:schemeClr val="tx1"/>
                </a:solidFill>
                <a:latin typeface="Newslab Light" charset="0"/>
                <a:ea typeface="ＭＳ Ｐゴシック" charset="0"/>
              </a:defRPr>
            </a:lvl4pPr>
            <a:lvl5pPr algn="l" defTabSz="457200" rtl="0" eaLnBrk="1" fontAlgn="base" hangingPunct="1">
              <a:spcBef>
                <a:spcPct val="0"/>
              </a:spcBef>
              <a:spcAft>
                <a:spcPct val="0"/>
              </a:spcAft>
              <a:defRPr sz="4000">
                <a:solidFill>
                  <a:schemeClr val="tx1"/>
                </a:solidFill>
                <a:latin typeface="Newslab Light" charset="0"/>
                <a:ea typeface="ＭＳ Ｐゴシック" charset="0"/>
              </a:defRPr>
            </a:lvl5pPr>
            <a:lvl6pPr marL="457200" algn="l" defTabSz="457200" rtl="0" eaLnBrk="1" fontAlgn="base" hangingPunct="1">
              <a:spcBef>
                <a:spcPct val="0"/>
              </a:spcBef>
              <a:spcAft>
                <a:spcPct val="0"/>
              </a:spcAft>
              <a:defRPr sz="4000">
                <a:solidFill>
                  <a:schemeClr val="tx1"/>
                </a:solidFill>
                <a:latin typeface="Newslab Light" charset="0"/>
                <a:ea typeface="ＭＳ Ｐゴシック" charset="0"/>
              </a:defRPr>
            </a:lvl6pPr>
            <a:lvl7pPr marL="914400" algn="l" defTabSz="457200" rtl="0" eaLnBrk="1" fontAlgn="base" hangingPunct="1">
              <a:spcBef>
                <a:spcPct val="0"/>
              </a:spcBef>
              <a:spcAft>
                <a:spcPct val="0"/>
              </a:spcAft>
              <a:defRPr sz="4000">
                <a:solidFill>
                  <a:schemeClr val="tx1"/>
                </a:solidFill>
                <a:latin typeface="Newslab Light" charset="0"/>
                <a:ea typeface="ＭＳ Ｐゴシック" charset="0"/>
              </a:defRPr>
            </a:lvl7pPr>
            <a:lvl8pPr marL="1371600" algn="l" defTabSz="457200" rtl="0" eaLnBrk="1" fontAlgn="base" hangingPunct="1">
              <a:spcBef>
                <a:spcPct val="0"/>
              </a:spcBef>
              <a:spcAft>
                <a:spcPct val="0"/>
              </a:spcAft>
              <a:defRPr sz="4000">
                <a:solidFill>
                  <a:schemeClr val="tx1"/>
                </a:solidFill>
                <a:latin typeface="Newslab Light" charset="0"/>
                <a:ea typeface="ＭＳ Ｐゴシック" charset="0"/>
              </a:defRPr>
            </a:lvl8pPr>
            <a:lvl9pPr marL="1828800" algn="l" defTabSz="457200" rtl="0" eaLnBrk="1" fontAlgn="base" hangingPunct="1">
              <a:spcBef>
                <a:spcPct val="0"/>
              </a:spcBef>
              <a:spcAft>
                <a:spcPct val="0"/>
              </a:spcAft>
              <a:defRPr sz="4000">
                <a:solidFill>
                  <a:schemeClr val="tx1"/>
                </a:solidFill>
                <a:latin typeface="Newslab Light" charset="0"/>
                <a:ea typeface="ＭＳ Ｐゴシック" charset="0"/>
              </a:defRPr>
            </a:lvl9pPr>
          </a:lstStyle>
          <a:p>
            <a:r>
              <a:rPr lang="en-US" dirty="0"/>
              <a:t>Plan Optimization &amp; Execution</a:t>
            </a:r>
          </a:p>
        </p:txBody>
      </p:sp>
    </p:spTree>
    <p:extLst>
      <p:ext uri="{BB962C8B-B14F-4D97-AF65-F5344CB8AC3E}">
        <p14:creationId xmlns:p14="http://schemas.microsoft.com/office/powerpoint/2010/main" val="237004933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3003885" y="2242601"/>
            <a:ext cx="2923115" cy="3929784"/>
            <a:chOff x="130107" y="1160470"/>
            <a:chExt cx="2923116" cy="3929784"/>
          </a:xfrm>
        </p:grpSpPr>
        <p:sp>
          <p:nvSpPr>
            <p:cNvPr id="27" name="TextBox 26"/>
            <p:cNvSpPr txBox="1"/>
            <p:nvPr/>
          </p:nvSpPr>
          <p:spPr>
            <a:xfrm>
              <a:off x="675598" y="1160470"/>
              <a:ext cx="1326004" cy="384721"/>
            </a:xfrm>
            <a:prstGeom prst="rect">
              <a:avLst/>
            </a:prstGeom>
            <a:noFill/>
          </p:spPr>
          <p:txBody>
            <a:bodyPr wrap="none" rtlCol="0">
              <a:spAutoFit/>
            </a:bodyPr>
            <a:lstStyle/>
            <a:p>
              <a:r>
                <a:rPr lang="en-US" dirty="0" smtClean="0">
                  <a:latin typeface="Source Sans Pro Light"/>
                  <a:cs typeface="Source Sans Pro Light"/>
                </a:rPr>
                <a:t>logical plan</a:t>
              </a:r>
              <a:endParaRPr lang="en-US" dirty="0">
                <a:latin typeface="Source Sans Pro Light"/>
                <a:cs typeface="Source Sans Pro Light"/>
              </a:endParaRPr>
            </a:p>
          </p:txBody>
        </p:sp>
        <p:grpSp>
          <p:nvGrpSpPr>
            <p:cNvPr id="28" name="Group 27"/>
            <p:cNvGrpSpPr/>
            <p:nvPr/>
          </p:nvGrpSpPr>
          <p:grpSpPr>
            <a:xfrm>
              <a:off x="130107" y="1767152"/>
              <a:ext cx="2923116" cy="3323102"/>
              <a:chOff x="130107" y="1767152"/>
              <a:chExt cx="2923116" cy="3323102"/>
            </a:xfrm>
          </p:grpSpPr>
          <p:sp>
            <p:nvSpPr>
              <p:cNvPr id="31" name="Rounded Rectangle 30"/>
              <p:cNvSpPr/>
              <p:nvPr/>
            </p:nvSpPr>
            <p:spPr>
              <a:xfrm>
                <a:off x="1016000" y="1767152"/>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filter</a:t>
                </a:r>
              </a:p>
            </p:txBody>
          </p:sp>
          <p:cxnSp>
            <p:nvCxnSpPr>
              <p:cNvPr id="32" name="Straight Connector 31"/>
              <p:cNvCxnSpPr>
                <a:stCxn id="32" idx="0"/>
                <a:endCxn id="33" idx="2"/>
              </p:cNvCxnSpPr>
              <p:nvPr/>
            </p:nvCxnSpPr>
            <p:spPr>
              <a:xfrm flipV="1">
                <a:off x="825083" y="3408648"/>
                <a:ext cx="698255" cy="457212"/>
              </a:xfrm>
              <a:prstGeom prst="line">
                <a:avLst/>
              </a:prstGeom>
              <a:ln>
                <a:tailEnd type="triangle" w="lg"/>
              </a:ln>
            </p:spPr>
            <p:style>
              <a:lnRef idx="2">
                <a:schemeClr val="dk1"/>
              </a:lnRef>
              <a:fillRef idx="0">
                <a:schemeClr val="dk1"/>
              </a:fillRef>
              <a:effectRef idx="1">
                <a:schemeClr val="dk1"/>
              </a:effectRef>
              <a:fontRef idx="minor">
                <a:schemeClr val="tx1"/>
              </a:fontRef>
            </p:style>
          </p:cxnSp>
          <p:cxnSp>
            <p:nvCxnSpPr>
              <p:cNvPr id="33" name="Straight Connector 32"/>
              <p:cNvCxnSpPr>
                <a:endCxn id="34" idx="2"/>
              </p:cNvCxnSpPr>
              <p:nvPr/>
            </p:nvCxnSpPr>
            <p:spPr>
              <a:xfrm flipV="1">
                <a:off x="1520060" y="2379157"/>
                <a:ext cx="3278" cy="419790"/>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34" name="Rounded Rectangle 33"/>
              <p:cNvSpPr/>
              <p:nvPr/>
            </p:nvSpPr>
            <p:spPr>
              <a:xfrm>
                <a:off x="1016000" y="2796642"/>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join</a:t>
                </a:r>
              </a:p>
            </p:txBody>
          </p:sp>
          <p:sp>
            <p:nvSpPr>
              <p:cNvPr id="35" name="Rounded Rectangle 34"/>
              <p:cNvSpPr/>
              <p:nvPr/>
            </p:nvSpPr>
            <p:spPr>
              <a:xfrm>
                <a:off x="130107" y="3865860"/>
                <a:ext cx="1389952" cy="1224394"/>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(users)</a:t>
                </a:r>
              </a:p>
            </p:txBody>
          </p:sp>
          <p:cxnSp>
            <p:nvCxnSpPr>
              <p:cNvPr id="37" name="Straight Connector 36"/>
              <p:cNvCxnSpPr>
                <a:endCxn id="33" idx="2"/>
              </p:cNvCxnSpPr>
              <p:nvPr/>
            </p:nvCxnSpPr>
            <p:spPr>
              <a:xfrm flipH="1" flipV="1">
                <a:off x="1523337" y="3408648"/>
                <a:ext cx="858250"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42" name="Rounded Rectangle 41"/>
              <p:cNvSpPr/>
              <p:nvPr/>
            </p:nvSpPr>
            <p:spPr>
              <a:xfrm>
                <a:off x="1709949" y="3868358"/>
                <a:ext cx="1343274" cy="1221896"/>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(events)</a:t>
                </a:r>
              </a:p>
            </p:txBody>
          </p:sp>
        </p:grpSp>
      </p:grpSp>
      <p:grpSp>
        <p:nvGrpSpPr>
          <p:cNvPr id="46" name="Group 45"/>
          <p:cNvGrpSpPr/>
          <p:nvPr/>
        </p:nvGrpSpPr>
        <p:grpSpPr>
          <a:xfrm>
            <a:off x="7049973" y="2219885"/>
            <a:ext cx="3101977" cy="3929785"/>
            <a:chOff x="3082851" y="1160197"/>
            <a:chExt cx="3101979" cy="3929785"/>
          </a:xfrm>
        </p:grpSpPr>
        <p:sp>
          <p:nvSpPr>
            <p:cNvPr id="47" name="TextBox 46"/>
            <p:cNvSpPr txBox="1"/>
            <p:nvPr/>
          </p:nvSpPr>
          <p:spPr>
            <a:xfrm>
              <a:off x="3569482" y="1160197"/>
              <a:ext cx="1672254" cy="384721"/>
            </a:xfrm>
            <a:prstGeom prst="rect">
              <a:avLst/>
            </a:prstGeom>
            <a:noFill/>
          </p:spPr>
          <p:txBody>
            <a:bodyPr wrap="none" rtlCol="0">
              <a:spAutoFit/>
            </a:bodyPr>
            <a:lstStyle/>
            <a:p>
              <a:r>
                <a:rPr lang="en-US" dirty="0" smtClean="0">
                  <a:latin typeface="Source Sans Pro Light"/>
                  <a:cs typeface="Source Sans Pro Light"/>
                </a:rPr>
                <a:t>optimized plan</a:t>
              </a:r>
              <a:endParaRPr lang="en-US" dirty="0">
                <a:latin typeface="Source Sans Pro Light"/>
                <a:cs typeface="Source Sans Pro Light"/>
              </a:endParaRPr>
            </a:p>
          </p:txBody>
        </p:sp>
        <p:cxnSp>
          <p:nvCxnSpPr>
            <p:cNvPr id="50" name="Straight Connector 49"/>
            <p:cNvCxnSpPr/>
            <p:nvPr/>
          </p:nvCxnSpPr>
          <p:spPr>
            <a:xfrm flipV="1">
              <a:off x="3763070" y="2363636"/>
              <a:ext cx="868883"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52" name="Rounded Rectangle 51"/>
            <p:cNvSpPr/>
            <p:nvPr/>
          </p:nvSpPr>
          <p:spPr>
            <a:xfrm>
              <a:off x="4124616" y="1751630"/>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join</a:t>
              </a:r>
            </a:p>
          </p:txBody>
        </p:sp>
        <p:sp>
          <p:nvSpPr>
            <p:cNvPr id="53" name="Rounded Rectangle 52"/>
            <p:cNvSpPr/>
            <p:nvPr/>
          </p:nvSpPr>
          <p:spPr>
            <a:xfrm>
              <a:off x="3082851" y="2823346"/>
              <a:ext cx="1360438" cy="1141680"/>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(users)</a:t>
              </a:r>
            </a:p>
          </p:txBody>
        </p:sp>
        <p:cxnSp>
          <p:nvCxnSpPr>
            <p:cNvPr id="54" name="Straight Connector 53"/>
            <p:cNvCxnSpPr/>
            <p:nvPr/>
          </p:nvCxnSpPr>
          <p:spPr>
            <a:xfrm flipH="1" flipV="1">
              <a:off x="4631954" y="2363635"/>
              <a:ext cx="693950"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55" name="Rounded Rectangle 54"/>
            <p:cNvSpPr/>
            <p:nvPr/>
          </p:nvSpPr>
          <p:spPr>
            <a:xfrm>
              <a:off x="4818566" y="2823346"/>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filter</a:t>
              </a:r>
            </a:p>
          </p:txBody>
        </p:sp>
        <p:cxnSp>
          <p:nvCxnSpPr>
            <p:cNvPr id="56" name="Straight Connector 55"/>
            <p:cNvCxnSpPr/>
            <p:nvPr/>
          </p:nvCxnSpPr>
          <p:spPr>
            <a:xfrm flipH="1" flipV="1">
              <a:off x="5325904" y="3435351"/>
              <a:ext cx="175795" cy="43884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57" name="Rounded Rectangle 56"/>
            <p:cNvSpPr/>
            <p:nvPr/>
          </p:nvSpPr>
          <p:spPr>
            <a:xfrm>
              <a:off x="4818566" y="3874193"/>
              <a:ext cx="1366264" cy="1215789"/>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(events)</a:t>
              </a:r>
            </a:p>
          </p:txBody>
        </p:sp>
      </p:grpSp>
      <p:sp>
        <p:nvSpPr>
          <p:cNvPr id="29" name="Rectangle 28"/>
          <p:cNvSpPr/>
          <p:nvPr/>
        </p:nvSpPr>
        <p:spPr>
          <a:xfrm>
            <a:off x="2746910" y="1149938"/>
            <a:ext cx="9445090" cy="707882"/>
          </a:xfrm>
          <a:prstGeom prst="rect">
            <a:avLst/>
          </a:prstGeom>
        </p:spPr>
        <p:txBody>
          <a:bodyPr wrap="square" lIns="121917" tIns="60958" rIns="121917" bIns="60958">
            <a:spAutoFit/>
          </a:bodyPr>
          <a:lstStyle/>
          <a:p>
            <a:r>
              <a:rPr lang="da-DK" dirty="0">
                <a:latin typeface="Consolas"/>
                <a:cs typeface="Consolas"/>
              </a:rPr>
              <a:t>joined = users.join(events, users.id == events.uid)</a:t>
            </a:r>
          </a:p>
          <a:p>
            <a:r>
              <a:rPr lang="da-DK" dirty="0">
                <a:latin typeface="Consolas"/>
                <a:cs typeface="Consolas"/>
              </a:rPr>
              <a:t>filtered = joined.filter(events.date &gt;= </a:t>
            </a:r>
            <a:r>
              <a:rPr lang="nl-NL" dirty="0">
                <a:latin typeface="Consolas"/>
                <a:ea typeface="Consolas" charset="0"/>
                <a:cs typeface="Consolas"/>
              </a:rPr>
              <a:t>"</a:t>
            </a:r>
            <a:r>
              <a:rPr lang="da-DK" dirty="0" smtClean="0">
                <a:latin typeface="Consolas"/>
                <a:cs typeface="Consolas"/>
              </a:rPr>
              <a:t>2015</a:t>
            </a:r>
            <a:r>
              <a:rPr lang="da-DK" dirty="0">
                <a:latin typeface="Consolas"/>
                <a:cs typeface="Consolas"/>
              </a:rPr>
              <a:t>-01-</a:t>
            </a:r>
            <a:r>
              <a:rPr lang="da-DK" dirty="0" smtClean="0">
                <a:latin typeface="Consolas"/>
                <a:cs typeface="Consolas"/>
              </a:rPr>
              <a:t>01</a:t>
            </a:r>
            <a:r>
              <a:rPr lang="nl-NL" dirty="0">
                <a:latin typeface="Consolas"/>
                <a:ea typeface="Consolas" charset="0"/>
                <a:cs typeface="Consolas"/>
              </a:rPr>
              <a:t>"</a:t>
            </a:r>
            <a:r>
              <a:rPr lang="da-DK" dirty="0" smtClean="0">
                <a:latin typeface="Consolas"/>
                <a:cs typeface="Consolas"/>
              </a:rPr>
              <a:t>)</a:t>
            </a:r>
            <a:endParaRPr lang="da-DK" dirty="0">
              <a:latin typeface="Consolas"/>
              <a:cs typeface="Consolas"/>
            </a:endParaRPr>
          </a:p>
        </p:txBody>
      </p:sp>
      <p:sp>
        <p:nvSpPr>
          <p:cNvPr id="30" name="Title 1"/>
          <p:cNvSpPr txBox="1">
            <a:spLocks/>
          </p:cNvSpPr>
          <p:nvPr/>
        </p:nvSpPr>
        <p:spPr>
          <a:xfrm>
            <a:off x="1987291" y="275167"/>
            <a:ext cx="8351923" cy="1143000"/>
          </a:xfrm>
          <a:prstGeom prst="rect">
            <a:avLst/>
          </a:prstGeom>
        </p:spPr>
        <p:txBody>
          <a:bodyPr lIns="121917" tIns="60958" rIns="121917" bIns="60958"/>
          <a:lstStyle>
            <a:lvl1pPr algn="l" defTabSz="457200" rtl="0" eaLnBrk="1" fontAlgn="base" hangingPunct="1">
              <a:spcBef>
                <a:spcPct val="0"/>
              </a:spcBef>
              <a:spcAft>
                <a:spcPct val="0"/>
              </a:spcAft>
              <a:defRPr sz="4400" kern="1200">
                <a:solidFill>
                  <a:schemeClr val="tx1">
                    <a:lumMod val="75000"/>
                    <a:lumOff val="25000"/>
                  </a:schemeClr>
                </a:solidFill>
                <a:latin typeface="Newslab Thin"/>
                <a:ea typeface="ＭＳ Ｐゴシック" charset="0"/>
                <a:cs typeface="Newslab Thin"/>
              </a:defRPr>
            </a:lvl1pPr>
            <a:lvl2pPr algn="l" defTabSz="457200" rtl="0" eaLnBrk="1" fontAlgn="base" hangingPunct="1">
              <a:spcBef>
                <a:spcPct val="0"/>
              </a:spcBef>
              <a:spcAft>
                <a:spcPct val="0"/>
              </a:spcAft>
              <a:defRPr sz="4000">
                <a:solidFill>
                  <a:schemeClr val="tx1"/>
                </a:solidFill>
                <a:latin typeface="Newslab Light" charset="0"/>
                <a:ea typeface="ＭＳ Ｐゴシック" charset="0"/>
              </a:defRPr>
            </a:lvl2pPr>
            <a:lvl3pPr algn="l" defTabSz="457200" rtl="0" eaLnBrk="1" fontAlgn="base" hangingPunct="1">
              <a:spcBef>
                <a:spcPct val="0"/>
              </a:spcBef>
              <a:spcAft>
                <a:spcPct val="0"/>
              </a:spcAft>
              <a:defRPr sz="4000">
                <a:solidFill>
                  <a:schemeClr val="tx1"/>
                </a:solidFill>
                <a:latin typeface="Newslab Light" charset="0"/>
                <a:ea typeface="ＭＳ Ｐゴシック" charset="0"/>
              </a:defRPr>
            </a:lvl3pPr>
            <a:lvl4pPr algn="l" defTabSz="457200" rtl="0" eaLnBrk="1" fontAlgn="base" hangingPunct="1">
              <a:spcBef>
                <a:spcPct val="0"/>
              </a:spcBef>
              <a:spcAft>
                <a:spcPct val="0"/>
              </a:spcAft>
              <a:defRPr sz="4000">
                <a:solidFill>
                  <a:schemeClr val="tx1"/>
                </a:solidFill>
                <a:latin typeface="Newslab Light" charset="0"/>
                <a:ea typeface="ＭＳ Ｐゴシック" charset="0"/>
              </a:defRPr>
            </a:lvl4pPr>
            <a:lvl5pPr algn="l" defTabSz="457200" rtl="0" eaLnBrk="1" fontAlgn="base" hangingPunct="1">
              <a:spcBef>
                <a:spcPct val="0"/>
              </a:spcBef>
              <a:spcAft>
                <a:spcPct val="0"/>
              </a:spcAft>
              <a:defRPr sz="4000">
                <a:solidFill>
                  <a:schemeClr val="tx1"/>
                </a:solidFill>
                <a:latin typeface="Newslab Light" charset="0"/>
                <a:ea typeface="ＭＳ Ｐゴシック" charset="0"/>
              </a:defRPr>
            </a:lvl5pPr>
            <a:lvl6pPr marL="457200" algn="l" defTabSz="457200" rtl="0" eaLnBrk="1" fontAlgn="base" hangingPunct="1">
              <a:spcBef>
                <a:spcPct val="0"/>
              </a:spcBef>
              <a:spcAft>
                <a:spcPct val="0"/>
              </a:spcAft>
              <a:defRPr sz="4000">
                <a:solidFill>
                  <a:schemeClr val="tx1"/>
                </a:solidFill>
                <a:latin typeface="Newslab Light" charset="0"/>
                <a:ea typeface="ＭＳ Ｐゴシック" charset="0"/>
              </a:defRPr>
            </a:lvl6pPr>
            <a:lvl7pPr marL="914400" algn="l" defTabSz="457200" rtl="0" eaLnBrk="1" fontAlgn="base" hangingPunct="1">
              <a:spcBef>
                <a:spcPct val="0"/>
              </a:spcBef>
              <a:spcAft>
                <a:spcPct val="0"/>
              </a:spcAft>
              <a:defRPr sz="4000">
                <a:solidFill>
                  <a:schemeClr val="tx1"/>
                </a:solidFill>
                <a:latin typeface="Newslab Light" charset="0"/>
                <a:ea typeface="ＭＳ Ｐゴシック" charset="0"/>
              </a:defRPr>
            </a:lvl7pPr>
            <a:lvl8pPr marL="1371600" algn="l" defTabSz="457200" rtl="0" eaLnBrk="1" fontAlgn="base" hangingPunct="1">
              <a:spcBef>
                <a:spcPct val="0"/>
              </a:spcBef>
              <a:spcAft>
                <a:spcPct val="0"/>
              </a:spcAft>
              <a:defRPr sz="4000">
                <a:solidFill>
                  <a:schemeClr val="tx1"/>
                </a:solidFill>
                <a:latin typeface="Newslab Light" charset="0"/>
                <a:ea typeface="ＭＳ Ｐゴシック" charset="0"/>
              </a:defRPr>
            </a:lvl8pPr>
            <a:lvl9pPr marL="1828800" algn="l" defTabSz="457200" rtl="0" eaLnBrk="1" fontAlgn="base" hangingPunct="1">
              <a:spcBef>
                <a:spcPct val="0"/>
              </a:spcBef>
              <a:spcAft>
                <a:spcPct val="0"/>
              </a:spcAft>
              <a:defRPr sz="4000">
                <a:solidFill>
                  <a:schemeClr val="tx1"/>
                </a:solidFill>
                <a:latin typeface="Newslab Light" charset="0"/>
                <a:ea typeface="ＭＳ Ｐゴシック" charset="0"/>
              </a:defRPr>
            </a:lvl9pPr>
          </a:lstStyle>
          <a:p>
            <a:r>
              <a:rPr lang="en-US" dirty="0"/>
              <a:t>Plan Optimization &amp; Execution</a:t>
            </a:r>
          </a:p>
        </p:txBody>
      </p:sp>
    </p:spTree>
    <p:extLst>
      <p:ext uri="{BB962C8B-B14F-4D97-AF65-F5344CB8AC3E}">
        <p14:creationId xmlns:p14="http://schemas.microsoft.com/office/powerpoint/2010/main" val="344285448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8447782" y="2894830"/>
            <a:ext cx="3216231" cy="2986414"/>
            <a:chOff x="6264089" y="2190744"/>
            <a:chExt cx="2404627" cy="1683721"/>
          </a:xfrm>
        </p:grpSpPr>
        <p:cxnSp>
          <p:nvCxnSpPr>
            <p:cNvPr id="24" name="Straight Connector 23"/>
            <p:cNvCxnSpPr/>
            <p:nvPr/>
          </p:nvCxnSpPr>
          <p:spPr>
            <a:xfrm flipV="1">
              <a:off x="6771427" y="2802749"/>
              <a:ext cx="696002"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6960091" y="2190744"/>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join</a:t>
              </a:r>
            </a:p>
          </p:txBody>
        </p:sp>
        <p:sp>
          <p:nvSpPr>
            <p:cNvPr id="26" name="Rounded Rectangle 25"/>
            <p:cNvSpPr/>
            <p:nvPr/>
          </p:nvSpPr>
          <p:spPr>
            <a:xfrm>
              <a:off x="6264089" y="3262460"/>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(users)</a:t>
              </a:r>
            </a:p>
          </p:txBody>
        </p:sp>
        <p:cxnSp>
          <p:nvCxnSpPr>
            <p:cNvPr id="27" name="Straight Connector 26"/>
            <p:cNvCxnSpPr/>
            <p:nvPr/>
          </p:nvCxnSpPr>
          <p:spPr>
            <a:xfrm flipH="1" flipV="1">
              <a:off x="7467429" y="2802749"/>
              <a:ext cx="693950"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28" name="Rounded Rectangle 27"/>
            <p:cNvSpPr/>
            <p:nvPr/>
          </p:nvSpPr>
          <p:spPr>
            <a:xfrm>
              <a:off x="7654041" y="3262460"/>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b="1" dirty="0">
                  <a:latin typeface="Source Sans Pro"/>
                  <a:cs typeface="Source Sans Pro"/>
                </a:rPr>
                <a:t>filter scan</a:t>
              </a:r>
            </a:p>
            <a:p>
              <a:pPr algn="ctr"/>
              <a:r>
                <a:rPr lang="en-US" dirty="0">
                  <a:latin typeface="Source Sans Pro Light"/>
                  <a:cs typeface="Source Sans Pro Light"/>
                </a:rPr>
                <a:t>(events)</a:t>
              </a:r>
            </a:p>
          </p:txBody>
        </p:sp>
      </p:grpSp>
      <p:sp>
        <p:nvSpPr>
          <p:cNvPr id="30" name="TextBox 29"/>
          <p:cNvSpPr txBox="1"/>
          <p:nvPr/>
        </p:nvSpPr>
        <p:spPr>
          <a:xfrm>
            <a:off x="3478499" y="6145855"/>
            <a:ext cx="6698089" cy="461665"/>
          </a:xfrm>
          <a:prstGeom prst="rect">
            <a:avLst/>
          </a:prstGeom>
          <a:noFill/>
        </p:spPr>
        <p:txBody>
          <a:bodyPr wrap="square" rtlCol="0">
            <a:spAutoFit/>
          </a:bodyPr>
          <a:lstStyle/>
          <a:p>
            <a:r>
              <a:rPr lang="en-US" sz="2400" i="1" dirty="0" smtClean="0">
                <a:solidFill>
                  <a:schemeClr val="accent2">
                    <a:lumMod val="75000"/>
                  </a:schemeClr>
                </a:solidFill>
                <a:latin typeface="Source Sans Pro" charset="0"/>
                <a:ea typeface="Source Sans Pro" charset="0"/>
                <a:cs typeface="Source Sans Pro" charset="0"/>
              </a:rPr>
              <a:t>filter done by data source (e.g., RDBMS via JDBC)</a:t>
            </a:r>
            <a:endParaRPr lang="en-US" sz="2400" i="1" dirty="0">
              <a:solidFill>
                <a:schemeClr val="accent2">
                  <a:lumMod val="75000"/>
                </a:schemeClr>
              </a:solidFill>
              <a:latin typeface="Source Sans Pro" charset="0"/>
              <a:ea typeface="Source Sans Pro" charset="0"/>
              <a:cs typeface="Source Sans Pro" charset="0"/>
            </a:endParaRPr>
          </a:p>
        </p:txBody>
      </p:sp>
      <p:sp>
        <p:nvSpPr>
          <p:cNvPr id="32" name="Rectangle 31"/>
          <p:cNvSpPr/>
          <p:nvPr/>
        </p:nvSpPr>
        <p:spPr>
          <a:xfrm>
            <a:off x="2746910" y="1149938"/>
            <a:ext cx="9445090" cy="707882"/>
          </a:xfrm>
          <a:prstGeom prst="rect">
            <a:avLst/>
          </a:prstGeom>
        </p:spPr>
        <p:txBody>
          <a:bodyPr wrap="square" lIns="121917" tIns="60958" rIns="121917" bIns="60958">
            <a:spAutoFit/>
          </a:bodyPr>
          <a:lstStyle/>
          <a:p>
            <a:r>
              <a:rPr lang="da-DK" dirty="0">
                <a:latin typeface="Consolas"/>
                <a:cs typeface="Consolas"/>
              </a:rPr>
              <a:t>joined = users.join(events, users.id == events.uid)</a:t>
            </a:r>
          </a:p>
          <a:p>
            <a:r>
              <a:rPr lang="da-DK" dirty="0">
                <a:latin typeface="Consolas"/>
                <a:cs typeface="Consolas"/>
              </a:rPr>
              <a:t>filtered = joined.filter(events.date &gt;= </a:t>
            </a:r>
            <a:r>
              <a:rPr lang="nl-NL" dirty="0">
                <a:latin typeface="Consolas"/>
                <a:ea typeface="Consolas" charset="0"/>
                <a:cs typeface="Consolas"/>
              </a:rPr>
              <a:t>"</a:t>
            </a:r>
            <a:r>
              <a:rPr lang="da-DK" dirty="0" smtClean="0">
                <a:latin typeface="Consolas"/>
                <a:cs typeface="Consolas"/>
              </a:rPr>
              <a:t>2015</a:t>
            </a:r>
            <a:r>
              <a:rPr lang="da-DK" dirty="0">
                <a:latin typeface="Consolas"/>
                <a:cs typeface="Consolas"/>
              </a:rPr>
              <a:t>-01-</a:t>
            </a:r>
            <a:r>
              <a:rPr lang="da-DK" dirty="0" smtClean="0">
                <a:latin typeface="Consolas"/>
                <a:cs typeface="Consolas"/>
              </a:rPr>
              <a:t>01</a:t>
            </a:r>
            <a:r>
              <a:rPr lang="nl-NL" dirty="0">
                <a:latin typeface="Consolas"/>
                <a:ea typeface="Consolas" charset="0"/>
                <a:cs typeface="Consolas"/>
              </a:rPr>
              <a:t>"</a:t>
            </a:r>
            <a:r>
              <a:rPr lang="da-DK" dirty="0" smtClean="0">
                <a:latin typeface="Consolas"/>
                <a:cs typeface="Consolas"/>
              </a:rPr>
              <a:t>)</a:t>
            </a:r>
            <a:endParaRPr lang="da-DK" dirty="0">
              <a:latin typeface="Consolas"/>
              <a:cs typeface="Consolas"/>
            </a:endParaRPr>
          </a:p>
        </p:txBody>
      </p:sp>
      <p:sp>
        <p:nvSpPr>
          <p:cNvPr id="33" name="Title 1"/>
          <p:cNvSpPr txBox="1">
            <a:spLocks/>
          </p:cNvSpPr>
          <p:nvPr/>
        </p:nvSpPr>
        <p:spPr>
          <a:xfrm>
            <a:off x="1987291" y="275167"/>
            <a:ext cx="8351923" cy="1143000"/>
          </a:xfrm>
          <a:prstGeom prst="rect">
            <a:avLst/>
          </a:prstGeom>
        </p:spPr>
        <p:txBody>
          <a:bodyPr lIns="121917" tIns="60958" rIns="121917" bIns="60958"/>
          <a:lstStyle>
            <a:lvl1pPr algn="l" defTabSz="457200" rtl="0" eaLnBrk="1" fontAlgn="base" hangingPunct="1">
              <a:spcBef>
                <a:spcPct val="0"/>
              </a:spcBef>
              <a:spcAft>
                <a:spcPct val="0"/>
              </a:spcAft>
              <a:defRPr sz="4400" kern="1200">
                <a:solidFill>
                  <a:schemeClr val="tx1">
                    <a:lumMod val="75000"/>
                    <a:lumOff val="25000"/>
                  </a:schemeClr>
                </a:solidFill>
                <a:latin typeface="Newslab Thin"/>
                <a:ea typeface="ＭＳ Ｐゴシック" charset="0"/>
                <a:cs typeface="Newslab Thin"/>
              </a:defRPr>
            </a:lvl1pPr>
            <a:lvl2pPr algn="l" defTabSz="457200" rtl="0" eaLnBrk="1" fontAlgn="base" hangingPunct="1">
              <a:spcBef>
                <a:spcPct val="0"/>
              </a:spcBef>
              <a:spcAft>
                <a:spcPct val="0"/>
              </a:spcAft>
              <a:defRPr sz="4000">
                <a:solidFill>
                  <a:schemeClr val="tx1"/>
                </a:solidFill>
                <a:latin typeface="Newslab Light" charset="0"/>
                <a:ea typeface="ＭＳ Ｐゴシック" charset="0"/>
              </a:defRPr>
            </a:lvl2pPr>
            <a:lvl3pPr algn="l" defTabSz="457200" rtl="0" eaLnBrk="1" fontAlgn="base" hangingPunct="1">
              <a:spcBef>
                <a:spcPct val="0"/>
              </a:spcBef>
              <a:spcAft>
                <a:spcPct val="0"/>
              </a:spcAft>
              <a:defRPr sz="4000">
                <a:solidFill>
                  <a:schemeClr val="tx1"/>
                </a:solidFill>
                <a:latin typeface="Newslab Light" charset="0"/>
                <a:ea typeface="ＭＳ Ｐゴシック" charset="0"/>
              </a:defRPr>
            </a:lvl3pPr>
            <a:lvl4pPr algn="l" defTabSz="457200" rtl="0" eaLnBrk="1" fontAlgn="base" hangingPunct="1">
              <a:spcBef>
                <a:spcPct val="0"/>
              </a:spcBef>
              <a:spcAft>
                <a:spcPct val="0"/>
              </a:spcAft>
              <a:defRPr sz="4000">
                <a:solidFill>
                  <a:schemeClr val="tx1"/>
                </a:solidFill>
                <a:latin typeface="Newslab Light" charset="0"/>
                <a:ea typeface="ＭＳ Ｐゴシック" charset="0"/>
              </a:defRPr>
            </a:lvl4pPr>
            <a:lvl5pPr algn="l" defTabSz="457200" rtl="0" eaLnBrk="1" fontAlgn="base" hangingPunct="1">
              <a:spcBef>
                <a:spcPct val="0"/>
              </a:spcBef>
              <a:spcAft>
                <a:spcPct val="0"/>
              </a:spcAft>
              <a:defRPr sz="4000">
                <a:solidFill>
                  <a:schemeClr val="tx1"/>
                </a:solidFill>
                <a:latin typeface="Newslab Light" charset="0"/>
                <a:ea typeface="ＭＳ Ｐゴシック" charset="0"/>
              </a:defRPr>
            </a:lvl5pPr>
            <a:lvl6pPr marL="457200" algn="l" defTabSz="457200" rtl="0" eaLnBrk="1" fontAlgn="base" hangingPunct="1">
              <a:spcBef>
                <a:spcPct val="0"/>
              </a:spcBef>
              <a:spcAft>
                <a:spcPct val="0"/>
              </a:spcAft>
              <a:defRPr sz="4000">
                <a:solidFill>
                  <a:schemeClr val="tx1"/>
                </a:solidFill>
                <a:latin typeface="Newslab Light" charset="0"/>
                <a:ea typeface="ＭＳ Ｐゴシック" charset="0"/>
              </a:defRPr>
            </a:lvl6pPr>
            <a:lvl7pPr marL="914400" algn="l" defTabSz="457200" rtl="0" eaLnBrk="1" fontAlgn="base" hangingPunct="1">
              <a:spcBef>
                <a:spcPct val="0"/>
              </a:spcBef>
              <a:spcAft>
                <a:spcPct val="0"/>
              </a:spcAft>
              <a:defRPr sz="4000">
                <a:solidFill>
                  <a:schemeClr val="tx1"/>
                </a:solidFill>
                <a:latin typeface="Newslab Light" charset="0"/>
                <a:ea typeface="ＭＳ Ｐゴシック" charset="0"/>
              </a:defRPr>
            </a:lvl7pPr>
            <a:lvl8pPr marL="1371600" algn="l" defTabSz="457200" rtl="0" eaLnBrk="1" fontAlgn="base" hangingPunct="1">
              <a:spcBef>
                <a:spcPct val="0"/>
              </a:spcBef>
              <a:spcAft>
                <a:spcPct val="0"/>
              </a:spcAft>
              <a:defRPr sz="4000">
                <a:solidFill>
                  <a:schemeClr val="tx1"/>
                </a:solidFill>
                <a:latin typeface="Newslab Light" charset="0"/>
                <a:ea typeface="ＭＳ Ｐゴシック" charset="0"/>
              </a:defRPr>
            </a:lvl8pPr>
            <a:lvl9pPr marL="1828800" algn="l" defTabSz="457200" rtl="0" eaLnBrk="1" fontAlgn="base" hangingPunct="1">
              <a:spcBef>
                <a:spcPct val="0"/>
              </a:spcBef>
              <a:spcAft>
                <a:spcPct val="0"/>
              </a:spcAft>
              <a:defRPr sz="4000">
                <a:solidFill>
                  <a:schemeClr val="tx1"/>
                </a:solidFill>
                <a:latin typeface="Newslab Light" charset="0"/>
                <a:ea typeface="ＭＳ Ｐゴシック" charset="0"/>
              </a:defRPr>
            </a:lvl9pPr>
          </a:lstStyle>
          <a:p>
            <a:r>
              <a:rPr lang="en-US" dirty="0"/>
              <a:t>Plan Optimization &amp; Execution</a:t>
            </a:r>
          </a:p>
        </p:txBody>
      </p:sp>
      <p:grpSp>
        <p:nvGrpSpPr>
          <p:cNvPr id="34" name="Group 33"/>
          <p:cNvGrpSpPr/>
          <p:nvPr/>
        </p:nvGrpSpPr>
        <p:grpSpPr>
          <a:xfrm>
            <a:off x="712493" y="2049463"/>
            <a:ext cx="2923115" cy="3929784"/>
            <a:chOff x="130107" y="1160470"/>
            <a:chExt cx="2923116" cy="3929784"/>
          </a:xfrm>
        </p:grpSpPr>
        <p:sp>
          <p:nvSpPr>
            <p:cNvPr id="35" name="TextBox 34"/>
            <p:cNvSpPr txBox="1"/>
            <p:nvPr/>
          </p:nvSpPr>
          <p:spPr>
            <a:xfrm>
              <a:off x="675598" y="1160470"/>
              <a:ext cx="1326004" cy="384721"/>
            </a:xfrm>
            <a:prstGeom prst="rect">
              <a:avLst/>
            </a:prstGeom>
            <a:noFill/>
          </p:spPr>
          <p:txBody>
            <a:bodyPr wrap="none" rtlCol="0">
              <a:spAutoFit/>
            </a:bodyPr>
            <a:lstStyle/>
            <a:p>
              <a:r>
                <a:rPr lang="en-US" dirty="0" smtClean="0">
                  <a:latin typeface="Source Sans Pro Light"/>
                  <a:cs typeface="Source Sans Pro Light"/>
                </a:rPr>
                <a:t>logical plan</a:t>
              </a:r>
              <a:endParaRPr lang="en-US" dirty="0">
                <a:latin typeface="Source Sans Pro Light"/>
                <a:cs typeface="Source Sans Pro Light"/>
              </a:endParaRPr>
            </a:p>
          </p:txBody>
        </p:sp>
        <p:grpSp>
          <p:nvGrpSpPr>
            <p:cNvPr id="36" name="Group 35"/>
            <p:cNvGrpSpPr/>
            <p:nvPr/>
          </p:nvGrpSpPr>
          <p:grpSpPr>
            <a:xfrm>
              <a:off x="130107" y="1767152"/>
              <a:ext cx="2923116" cy="3323102"/>
              <a:chOff x="130107" y="1767152"/>
              <a:chExt cx="2923116" cy="3323102"/>
            </a:xfrm>
          </p:grpSpPr>
          <p:sp>
            <p:nvSpPr>
              <p:cNvPr id="37" name="Rounded Rectangle 36"/>
              <p:cNvSpPr/>
              <p:nvPr/>
            </p:nvSpPr>
            <p:spPr>
              <a:xfrm>
                <a:off x="1016000" y="1767152"/>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filter</a:t>
                </a:r>
              </a:p>
            </p:txBody>
          </p:sp>
          <p:cxnSp>
            <p:nvCxnSpPr>
              <p:cNvPr id="38" name="Straight Connector 37"/>
              <p:cNvCxnSpPr>
                <a:stCxn id="38" idx="0"/>
                <a:endCxn id="39" idx="2"/>
              </p:cNvCxnSpPr>
              <p:nvPr/>
            </p:nvCxnSpPr>
            <p:spPr>
              <a:xfrm flipV="1">
                <a:off x="825083" y="3408648"/>
                <a:ext cx="698255" cy="457212"/>
              </a:xfrm>
              <a:prstGeom prst="line">
                <a:avLst/>
              </a:prstGeom>
              <a:ln>
                <a:tailEnd type="triangle" w="lg"/>
              </a:ln>
            </p:spPr>
            <p:style>
              <a:lnRef idx="2">
                <a:schemeClr val="dk1"/>
              </a:lnRef>
              <a:fillRef idx="0">
                <a:schemeClr val="dk1"/>
              </a:fillRef>
              <a:effectRef idx="1">
                <a:schemeClr val="dk1"/>
              </a:effectRef>
              <a:fontRef idx="minor">
                <a:schemeClr val="tx1"/>
              </a:fontRef>
            </p:style>
          </p:cxnSp>
          <p:cxnSp>
            <p:nvCxnSpPr>
              <p:cNvPr id="39" name="Straight Connector 38"/>
              <p:cNvCxnSpPr>
                <a:endCxn id="40" idx="2"/>
              </p:cNvCxnSpPr>
              <p:nvPr/>
            </p:nvCxnSpPr>
            <p:spPr>
              <a:xfrm flipV="1">
                <a:off x="1520060" y="2379157"/>
                <a:ext cx="3278" cy="419790"/>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40" name="Rounded Rectangle 39"/>
              <p:cNvSpPr/>
              <p:nvPr/>
            </p:nvSpPr>
            <p:spPr>
              <a:xfrm>
                <a:off x="1016000" y="2796642"/>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join</a:t>
                </a:r>
              </a:p>
            </p:txBody>
          </p:sp>
          <p:sp>
            <p:nvSpPr>
              <p:cNvPr id="41" name="Rounded Rectangle 40"/>
              <p:cNvSpPr/>
              <p:nvPr/>
            </p:nvSpPr>
            <p:spPr>
              <a:xfrm>
                <a:off x="130107" y="3865860"/>
                <a:ext cx="1389952" cy="1224394"/>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(users)</a:t>
                </a:r>
              </a:p>
            </p:txBody>
          </p:sp>
          <p:cxnSp>
            <p:nvCxnSpPr>
              <p:cNvPr id="42" name="Straight Connector 41"/>
              <p:cNvCxnSpPr>
                <a:endCxn id="39" idx="2"/>
              </p:cNvCxnSpPr>
              <p:nvPr/>
            </p:nvCxnSpPr>
            <p:spPr>
              <a:xfrm flipH="1" flipV="1">
                <a:off x="1523337" y="3408648"/>
                <a:ext cx="858250"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43" name="Rounded Rectangle 42"/>
              <p:cNvSpPr/>
              <p:nvPr/>
            </p:nvSpPr>
            <p:spPr>
              <a:xfrm>
                <a:off x="1709949" y="3868358"/>
                <a:ext cx="1343274" cy="1221896"/>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(events)</a:t>
                </a:r>
              </a:p>
            </p:txBody>
          </p:sp>
        </p:grpSp>
      </p:grpSp>
      <p:grpSp>
        <p:nvGrpSpPr>
          <p:cNvPr id="44" name="Group 43"/>
          <p:cNvGrpSpPr/>
          <p:nvPr/>
        </p:nvGrpSpPr>
        <p:grpSpPr>
          <a:xfrm>
            <a:off x="4545011" y="2049463"/>
            <a:ext cx="3101977" cy="3929785"/>
            <a:chOff x="3082851" y="1160197"/>
            <a:chExt cx="3101979" cy="3929785"/>
          </a:xfrm>
        </p:grpSpPr>
        <p:sp>
          <p:nvSpPr>
            <p:cNvPr id="45" name="TextBox 44"/>
            <p:cNvSpPr txBox="1"/>
            <p:nvPr/>
          </p:nvSpPr>
          <p:spPr>
            <a:xfrm>
              <a:off x="3569482" y="1160197"/>
              <a:ext cx="1672254" cy="384721"/>
            </a:xfrm>
            <a:prstGeom prst="rect">
              <a:avLst/>
            </a:prstGeom>
            <a:noFill/>
          </p:spPr>
          <p:txBody>
            <a:bodyPr wrap="none" rtlCol="0">
              <a:spAutoFit/>
            </a:bodyPr>
            <a:lstStyle/>
            <a:p>
              <a:r>
                <a:rPr lang="en-US" dirty="0" smtClean="0">
                  <a:latin typeface="Source Sans Pro Light"/>
                  <a:cs typeface="Source Sans Pro Light"/>
                </a:rPr>
                <a:t>optimized plan</a:t>
              </a:r>
              <a:endParaRPr lang="en-US" dirty="0">
                <a:latin typeface="Source Sans Pro Light"/>
                <a:cs typeface="Source Sans Pro Light"/>
              </a:endParaRPr>
            </a:p>
          </p:txBody>
        </p:sp>
        <p:cxnSp>
          <p:nvCxnSpPr>
            <p:cNvPr id="46" name="Straight Connector 45"/>
            <p:cNvCxnSpPr/>
            <p:nvPr/>
          </p:nvCxnSpPr>
          <p:spPr>
            <a:xfrm flipV="1">
              <a:off x="3763070" y="2363636"/>
              <a:ext cx="868883"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47" name="Rounded Rectangle 46"/>
            <p:cNvSpPr/>
            <p:nvPr/>
          </p:nvSpPr>
          <p:spPr>
            <a:xfrm>
              <a:off x="4124616" y="1751630"/>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join</a:t>
              </a:r>
            </a:p>
          </p:txBody>
        </p:sp>
        <p:sp>
          <p:nvSpPr>
            <p:cNvPr id="48" name="Rounded Rectangle 47"/>
            <p:cNvSpPr/>
            <p:nvPr/>
          </p:nvSpPr>
          <p:spPr>
            <a:xfrm>
              <a:off x="3082851" y="2823346"/>
              <a:ext cx="1360438" cy="1141680"/>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(users)</a:t>
              </a:r>
            </a:p>
          </p:txBody>
        </p:sp>
        <p:cxnSp>
          <p:nvCxnSpPr>
            <p:cNvPr id="49" name="Straight Connector 48"/>
            <p:cNvCxnSpPr/>
            <p:nvPr/>
          </p:nvCxnSpPr>
          <p:spPr>
            <a:xfrm flipH="1" flipV="1">
              <a:off x="4631954" y="2363635"/>
              <a:ext cx="693950"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50" name="Rounded Rectangle 49"/>
            <p:cNvSpPr/>
            <p:nvPr/>
          </p:nvSpPr>
          <p:spPr>
            <a:xfrm>
              <a:off x="4818566" y="2823346"/>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filter</a:t>
              </a:r>
            </a:p>
          </p:txBody>
        </p:sp>
        <p:cxnSp>
          <p:nvCxnSpPr>
            <p:cNvPr id="51" name="Straight Connector 50"/>
            <p:cNvCxnSpPr/>
            <p:nvPr/>
          </p:nvCxnSpPr>
          <p:spPr>
            <a:xfrm flipH="1" flipV="1">
              <a:off x="5325904" y="3435351"/>
              <a:ext cx="175795" cy="43884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52" name="Rounded Rectangle 51"/>
            <p:cNvSpPr/>
            <p:nvPr/>
          </p:nvSpPr>
          <p:spPr>
            <a:xfrm>
              <a:off x="4818566" y="3874193"/>
              <a:ext cx="1366264" cy="1215789"/>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(events)</a:t>
              </a:r>
            </a:p>
          </p:txBody>
        </p:sp>
      </p:grpSp>
      <p:sp>
        <p:nvSpPr>
          <p:cNvPr id="55" name="TextBox 54"/>
          <p:cNvSpPr txBox="1"/>
          <p:nvPr/>
        </p:nvSpPr>
        <p:spPr>
          <a:xfrm>
            <a:off x="8502884" y="2049463"/>
            <a:ext cx="2821606" cy="646331"/>
          </a:xfrm>
          <a:prstGeom prst="rect">
            <a:avLst/>
          </a:prstGeom>
          <a:noFill/>
        </p:spPr>
        <p:txBody>
          <a:bodyPr wrap="none" rtlCol="0">
            <a:spAutoFit/>
          </a:bodyPr>
          <a:lstStyle/>
          <a:p>
            <a:pPr algn="ctr"/>
            <a:r>
              <a:rPr lang="en-US" dirty="0" smtClean="0">
                <a:latin typeface="Source Sans Pro Light"/>
                <a:cs typeface="Source Sans Pro Light"/>
              </a:rPr>
              <a:t>optimized plan</a:t>
            </a:r>
          </a:p>
          <a:p>
            <a:pPr algn="ctr"/>
            <a:r>
              <a:rPr lang="en-US" dirty="0" smtClean="0">
                <a:latin typeface="Source Sans Pro Light"/>
                <a:cs typeface="Source Sans Pro Light"/>
              </a:rPr>
              <a:t>with intelligent data sources</a:t>
            </a:r>
            <a:endParaRPr lang="en-US" dirty="0">
              <a:latin typeface="Source Sans Pro Light"/>
              <a:cs typeface="Source Sans Pro Light"/>
            </a:endParaRPr>
          </a:p>
        </p:txBody>
      </p:sp>
      <p:sp>
        <p:nvSpPr>
          <p:cNvPr id="57" name="Right Arrow 56"/>
          <p:cNvSpPr/>
          <p:nvPr/>
        </p:nvSpPr>
        <p:spPr>
          <a:xfrm rot="19510939">
            <a:off x="9744185" y="5910254"/>
            <a:ext cx="971333" cy="386560"/>
          </a:xfrm>
          <a:prstGeom prst="rightArrow">
            <a:avLst/>
          </a:prstGeom>
          <a:solidFill>
            <a:schemeClr val="accent2">
              <a:lumMod val="7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325244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173" y="275169"/>
            <a:ext cx="11723076" cy="791633"/>
          </a:xfrm>
        </p:spPr>
        <p:txBody>
          <a:bodyPr>
            <a:noAutofit/>
          </a:bodyPr>
          <a:lstStyle/>
          <a:p>
            <a:pPr algn="ctr"/>
            <a:r>
              <a:rPr lang="en-US" sz="4800" dirty="0"/>
              <a:t>Plan Optimization</a:t>
            </a:r>
            <a:r>
              <a:rPr lang="en-US" sz="4800"/>
              <a:t>: </a:t>
            </a:r>
            <a:r>
              <a:rPr lang="en-US" sz="4300" smtClean="0"/>
              <a:t>“Intelligent” </a:t>
            </a:r>
            <a:r>
              <a:rPr lang="en-US" sz="4300" dirty="0"/>
              <a:t>Data Sources</a:t>
            </a:r>
          </a:p>
        </p:txBody>
      </p:sp>
      <p:sp>
        <p:nvSpPr>
          <p:cNvPr id="3" name="Content Placeholder 2"/>
          <p:cNvSpPr>
            <a:spLocks noGrp="1"/>
          </p:cNvSpPr>
          <p:nvPr>
            <p:ph idx="1"/>
          </p:nvPr>
        </p:nvSpPr>
        <p:spPr>
          <a:xfrm>
            <a:off x="1987290" y="1630678"/>
            <a:ext cx="8351924" cy="4525433"/>
          </a:xfrm>
        </p:spPr>
        <p:txBody>
          <a:bodyPr/>
          <a:lstStyle/>
          <a:p>
            <a:pPr>
              <a:spcBef>
                <a:spcPts val="1333"/>
              </a:spcBef>
            </a:pPr>
            <a:r>
              <a:rPr lang="en-US" dirty="0" smtClean="0"/>
              <a:t>The Data </a:t>
            </a:r>
            <a:r>
              <a:rPr lang="en-US" dirty="0"/>
              <a:t>Sources API can automatically prune columns and push filters to the </a:t>
            </a:r>
            <a:r>
              <a:rPr lang="en-US" dirty="0" smtClean="0"/>
              <a:t>source</a:t>
            </a:r>
          </a:p>
          <a:p>
            <a:pPr marL="609585" lvl="1" indent="0">
              <a:spcBef>
                <a:spcPts val="1333"/>
              </a:spcBef>
              <a:buNone/>
            </a:pPr>
            <a:r>
              <a:rPr lang="en-US" b="1" dirty="0" smtClean="0"/>
              <a:t>Parquet:</a:t>
            </a:r>
            <a:r>
              <a:rPr lang="en-US" dirty="0" smtClean="0"/>
              <a:t> skip irrelevant columns and blocks of data; turn string comparison into integer comparisons for dictionary encoded data</a:t>
            </a:r>
          </a:p>
          <a:p>
            <a:pPr marL="609585" lvl="1" indent="0">
              <a:spcBef>
                <a:spcPts val="1333"/>
              </a:spcBef>
              <a:buNone/>
            </a:pPr>
            <a:r>
              <a:rPr lang="en-US" b="1" dirty="0" smtClean="0"/>
              <a:t>JDBC:</a:t>
            </a:r>
            <a:r>
              <a:rPr lang="en-US" dirty="0" smtClean="0"/>
              <a:t> Rewrite queries to push predicates down</a:t>
            </a:r>
          </a:p>
        </p:txBody>
      </p:sp>
      <p:sp>
        <p:nvSpPr>
          <p:cNvPr id="4" name="Slide Number Placeholder 3"/>
          <p:cNvSpPr>
            <a:spLocks noGrp="1"/>
          </p:cNvSpPr>
          <p:nvPr>
            <p:ph type="sldNum" sz="quarter" idx="4294967295"/>
          </p:nvPr>
        </p:nvSpPr>
        <p:spPr>
          <a:xfrm>
            <a:off x="9984619" y="5642887"/>
            <a:ext cx="558807" cy="273844"/>
          </a:xfrm>
          <a:prstGeom prst="rect">
            <a:avLst/>
          </a:prstGeom>
        </p:spPr>
        <p:txBody>
          <a:bodyPr/>
          <a:lstStyle/>
          <a:p>
            <a:fld id="{40D15546-3768-674C-81B9-C40A1A080E88}" type="slidenum">
              <a:rPr lang="en-US" smtClean="0"/>
              <a:pPr/>
              <a:t>125</a:t>
            </a:fld>
            <a:endParaRPr lang="en-US" dirty="0"/>
          </a:p>
        </p:txBody>
      </p:sp>
    </p:spTree>
    <p:extLst>
      <p:ext uri="{BB962C8B-B14F-4D97-AF65-F5344CB8AC3E}">
        <p14:creationId xmlns:p14="http://schemas.microsoft.com/office/powerpoint/2010/main" val="24585438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1341178" y="2463851"/>
            <a:ext cx="9403023" cy="3826460"/>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60156 w 8724954"/>
              <a:gd name="connsiteY5" fmla="*/ 2723048 h 3060740"/>
              <a:gd name="connsiteX6" fmla="*/ 54 w 8724954"/>
              <a:gd name="connsiteY6" fmla="*/ 3060740 h 3060740"/>
              <a:gd name="connsiteX7" fmla="*/ 340472 w 8724954"/>
              <a:gd name="connsiteY7" fmla="*/ 1345100 h 3060740"/>
              <a:gd name="connsiteX8" fmla="*/ 54 w 8724954"/>
              <a:gd name="connsiteY8"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696580 w 8724954"/>
              <a:gd name="connsiteY4" fmla="*/ 2981369 h 3060740"/>
              <a:gd name="connsiteX5" fmla="*/ 4360156 w 8724954"/>
              <a:gd name="connsiteY5" fmla="*/ 2723048 h 3060740"/>
              <a:gd name="connsiteX6" fmla="*/ 54 w 8724954"/>
              <a:gd name="connsiteY6" fmla="*/ 3060740 h 3060740"/>
              <a:gd name="connsiteX7" fmla="*/ 340472 w 8724954"/>
              <a:gd name="connsiteY7" fmla="*/ 1345100 h 3060740"/>
              <a:gd name="connsiteX8" fmla="*/ 54 w 8724954"/>
              <a:gd name="connsiteY8" fmla="*/ 40 h 3060740"/>
              <a:gd name="connsiteX0" fmla="*/ 0 w 8724900"/>
              <a:gd name="connsiteY0" fmla="*/ 40 h 2981369"/>
              <a:gd name="connsiteX1" fmla="*/ 4279900 w 8724900"/>
              <a:gd name="connsiteY1" fmla="*/ 317540 h 2981369"/>
              <a:gd name="connsiteX2" fmla="*/ 8724900 w 8724900"/>
              <a:gd name="connsiteY2" fmla="*/ 40 h 2981369"/>
              <a:gd name="connsiteX3" fmla="*/ 8455718 w 8724900"/>
              <a:gd name="connsiteY3" fmla="*/ 1421300 h 2981369"/>
              <a:gd name="connsiteX4" fmla="*/ 8696526 w 8724900"/>
              <a:gd name="connsiteY4" fmla="*/ 2981369 h 2981369"/>
              <a:gd name="connsiteX5" fmla="*/ 4360102 w 8724900"/>
              <a:gd name="connsiteY5" fmla="*/ 2723048 h 2981369"/>
              <a:gd name="connsiteX6" fmla="*/ 85121 w 8724900"/>
              <a:gd name="connsiteY6" fmla="*/ 2973432 h 2981369"/>
              <a:gd name="connsiteX7" fmla="*/ 340418 w 8724900"/>
              <a:gd name="connsiteY7" fmla="*/ 1345100 h 2981369"/>
              <a:gd name="connsiteX8" fmla="*/ 0 w 8724900"/>
              <a:gd name="connsiteY8" fmla="*/ 40 h 2981369"/>
              <a:gd name="connsiteX0" fmla="*/ 9511 w 8734411"/>
              <a:gd name="connsiteY0" fmla="*/ 40 h 2989306"/>
              <a:gd name="connsiteX1" fmla="*/ 4289411 w 8734411"/>
              <a:gd name="connsiteY1" fmla="*/ 317540 h 2989306"/>
              <a:gd name="connsiteX2" fmla="*/ 8734411 w 8734411"/>
              <a:gd name="connsiteY2" fmla="*/ 40 h 2989306"/>
              <a:gd name="connsiteX3" fmla="*/ 8465229 w 8734411"/>
              <a:gd name="connsiteY3" fmla="*/ 1421300 h 2989306"/>
              <a:gd name="connsiteX4" fmla="*/ 8706037 w 8734411"/>
              <a:gd name="connsiteY4" fmla="*/ 2981369 h 2989306"/>
              <a:gd name="connsiteX5" fmla="*/ 4369613 w 8734411"/>
              <a:gd name="connsiteY5" fmla="*/ 2723048 h 2989306"/>
              <a:gd name="connsiteX6" fmla="*/ 52 w 8734411"/>
              <a:gd name="connsiteY6" fmla="*/ 2989306 h 2989306"/>
              <a:gd name="connsiteX7" fmla="*/ 349929 w 8734411"/>
              <a:gd name="connsiteY7" fmla="*/ 1345100 h 2989306"/>
              <a:gd name="connsiteX8" fmla="*/ 9511 w 8734411"/>
              <a:gd name="connsiteY8" fmla="*/ 40 h 2989306"/>
              <a:gd name="connsiteX0" fmla="*/ 47343 w 8734411"/>
              <a:gd name="connsiteY0" fmla="*/ 47622 h 2989266"/>
              <a:gd name="connsiteX1" fmla="*/ 4289411 w 8734411"/>
              <a:gd name="connsiteY1" fmla="*/ 317500 h 2989266"/>
              <a:gd name="connsiteX2" fmla="*/ 8734411 w 8734411"/>
              <a:gd name="connsiteY2" fmla="*/ 0 h 2989266"/>
              <a:gd name="connsiteX3" fmla="*/ 8465229 w 8734411"/>
              <a:gd name="connsiteY3" fmla="*/ 1421260 h 2989266"/>
              <a:gd name="connsiteX4" fmla="*/ 8706037 w 8734411"/>
              <a:gd name="connsiteY4" fmla="*/ 2981329 h 2989266"/>
              <a:gd name="connsiteX5" fmla="*/ 4369613 w 8734411"/>
              <a:gd name="connsiteY5" fmla="*/ 2723008 h 2989266"/>
              <a:gd name="connsiteX6" fmla="*/ 52 w 8734411"/>
              <a:gd name="connsiteY6" fmla="*/ 2989266 h 2989266"/>
              <a:gd name="connsiteX7" fmla="*/ 349929 w 8734411"/>
              <a:gd name="connsiteY7" fmla="*/ 1345060 h 2989266"/>
              <a:gd name="connsiteX8" fmla="*/ 47343 w 8734411"/>
              <a:gd name="connsiteY8" fmla="*/ 47622 h 2989266"/>
              <a:gd name="connsiteX0" fmla="*/ 28427 w 8734411"/>
              <a:gd name="connsiteY0" fmla="*/ 38 h 3013116"/>
              <a:gd name="connsiteX1" fmla="*/ 4289411 w 8734411"/>
              <a:gd name="connsiteY1" fmla="*/ 341350 h 3013116"/>
              <a:gd name="connsiteX2" fmla="*/ 8734411 w 8734411"/>
              <a:gd name="connsiteY2" fmla="*/ 23850 h 3013116"/>
              <a:gd name="connsiteX3" fmla="*/ 8465229 w 8734411"/>
              <a:gd name="connsiteY3" fmla="*/ 1445110 h 3013116"/>
              <a:gd name="connsiteX4" fmla="*/ 8706037 w 8734411"/>
              <a:gd name="connsiteY4" fmla="*/ 3005179 h 3013116"/>
              <a:gd name="connsiteX5" fmla="*/ 4369613 w 8734411"/>
              <a:gd name="connsiteY5" fmla="*/ 2746858 h 3013116"/>
              <a:gd name="connsiteX6" fmla="*/ 52 w 8734411"/>
              <a:gd name="connsiteY6" fmla="*/ 3013116 h 3013116"/>
              <a:gd name="connsiteX7" fmla="*/ 349929 w 8734411"/>
              <a:gd name="connsiteY7" fmla="*/ 1368910 h 3013116"/>
              <a:gd name="connsiteX8" fmla="*/ 28427 w 8734411"/>
              <a:gd name="connsiteY8" fmla="*/ 38 h 3013116"/>
              <a:gd name="connsiteX0" fmla="*/ 0 w 8753274"/>
              <a:gd name="connsiteY0" fmla="*/ 7937 h 2989266"/>
              <a:gd name="connsiteX1" fmla="*/ 4308274 w 8753274"/>
              <a:gd name="connsiteY1" fmla="*/ 317500 h 2989266"/>
              <a:gd name="connsiteX2" fmla="*/ 8753274 w 8753274"/>
              <a:gd name="connsiteY2" fmla="*/ 0 h 2989266"/>
              <a:gd name="connsiteX3" fmla="*/ 8484092 w 8753274"/>
              <a:gd name="connsiteY3" fmla="*/ 1421260 h 2989266"/>
              <a:gd name="connsiteX4" fmla="*/ 8724900 w 8753274"/>
              <a:gd name="connsiteY4" fmla="*/ 2981329 h 2989266"/>
              <a:gd name="connsiteX5" fmla="*/ 4388476 w 8753274"/>
              <a:gd name="connsiteY5" fmla="*/ 2723008 h 2989266"/>
              <a:gd name="connsiteX6" fmla="*/ 18915 w 8753274"/>
              <a:gd name="connsiteY6" fmla="*/ 2989266 h 2989266"/>
              <a:gd name="connsiteX7" fmla="*/ 368792 w 8753274"/>
              <a:gd name="connsiteY7" fmla="*/ 1345060 h 2989266"/>
              <a:gd name="connsiteX8" fmla="*/ 0 w 8753274"/>
              <a:gd name="connsiteY8" fmla="*/ 7937 h 298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53274" h="2989266">
                <a:moveTo>
                  <a:pt x="0" y="7937"/>
                </a:moveTo>
                <a:cubicBezTo>
                  <a:pt x="1435100" y="3704"/>
                  <a:pt x="2873174" y="321733"/>
                  <a:pt x="4308274" y="317500"/>
                </a:cubicBezTo>
                <a:lnTo>
                  <a:pt x="8753274" y="0"/>
                </a:lnTo>
                <a:cubicBezTo>
                  <a:pt x="8752447" y="444120"/>
                  <a:pt x="8484919" y="977140"/>
                  <a:pt x="8484092" y="1421260"/>
                </a:cubicBezTo>
                <a:lnTo>
                  <a:pt x="8724900" y="2981329"/>
                </a:lnTo>
                <a:cubicBezTo>
                  <a:pt x="7280506" y="2976716"/>
                  <a:pt x="5832870" y="2727621"/>
                  <a:pt x="4388476" y="2723008"/>
                </a:cubicBezTo>
                <a:lnTo>
                  <a:pt x="18915" y="2989266"/>
                </a:lnTo>
                <a:cubicBezTo>
                  <a:pt x="13854" y="2417386"/>
                  <a:pt x="373853" y="1916940"/>
                  <a:pt x="368792" y="1345060"/>
                </a:cubicBezTo>
                <a:lnTo>
                  <a:pt x="0" y="7937"/>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a:xfrm>
            <a:off x="245576" y="275167"/>
            <a:ext cx="8351923" cy="909919"/>
          </a:xfrm>
        </p:spPr>
        <p:txBody>
          <a:bodyPr>
            <a:normAutofit fontScale="90000"/>
          </a:bodyPr>
          <a:lstStyle/>
          <a:p>
            <a:r>
              <a:rPr lang="en-US" dirty="0" smtClean="0"/>
              <a:t>Explain</a:t>
            </a:r>
            <a:endParaRPr lang="en-US" dirty="0"/>
          </a:p>
        </p:txBody>
      </p:sp>
      <p:sp>
        <p:nvSpPr>
          <p:cNvPr id="3" name="Content Placeholder 2"/>
          <p:cNvSpPr>
            <a:spLocks noGrp="1"/>
          </p:cNvSpPr>
          <p:nvPr>
            <p:ph idx="1"/>
          </p:nvPr>
        </p:nvSpPr>
        <p:spPr>
          <a:xfrm>
            <a:off x="1353738" y="1299386"/>
            <a:ext cx="9199876" cy="1240615"/>
          </a:xfrm>
        </p:spPr>
        <p:txBody>
          <a:bodyPr>
            <a:noAutofit/>
          </a:bodyPr>
          <a:lstStyle/>
          <a:p>
            <a:r>
              <a:rPr lang="en-US" sz="2900" dirty="0">
                <a:solidFill>
                  <a:schemeClr val="tx1"/>
                </a:solidFill>
                <a:latin typeface="Source Sans Pro Light" charset="0"/>
                <a:ea typeface="Source Sans Pro Light" charset="0"/>
                <a:cs typeface="Source Sans Pro Light" charset="0"/>
              </a:rPr>
              <a:t>You can dump the query plan to standard output, so you can get an idea of how Spark will execute your  query.</a:t>
            </a:r>
          </a:p>
        </p:txBody>
      </p:sp>
      <p:sp>
        <p:nvSpPr>
          <p:cNvPr id="5" name="Rectangle 4"/>
          <p:cNvSpPr/>
          <p:nvPr/>
        </p:nvSpPr>
        <p:spPr>
          <a:xfrm>
            <a:off x="1638301" y="2705101"/>
            <a:ext cx="8880475" cy="3314700"/>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endParaRPr lang="en-US" sz="1500" dirty="0">
              <a:solidFill>
                <a:srgbClr val="0070C0"/>
              </a:solidFill>
              <a:latin typeface="Consolas" charset="0"/>
              <a:ea typeface="Consolas" charset="0"/>
              <a:cs typeface="Consolas" charset="0"/>
            </a:endParaRPr>
          </a:p>
          <a:p>
            <a:endParaRPr lang="en-US" sz="1500" dirty="0">
              <a:solidFill>
                <a:srgbClr val="0070C0"/>
              </a:solidFill>
              <a:latin typeface="Consolas" charset="0"/>
              <a:ea typeface="Consolas" charset="0"/>
              <a:cs typeface="Consolas" charset="0"/>
            </a:endParaRPr>
          </a:p>
          <a:p>
            <a:r>
              <a:rPr lang="en-US" sz="1500" dirty="0" err="1" smtClean="0">
                <a:solidFill>
                  <a:schemeClr val="tx1"/>
                </a:solidFill>
                <a:latin typeface="Consolas" charset="0"/>
                <a:ea typeface="Consolas" charset="0"/>
                <a:cs typeface="Consolas" charset="0"/>
              </a:rPr>
              <a:t>scala</a:t>
            </a:r>
            <a:r>
              <a:rPr lang="en-US" sz="1500" dirty="0" smtClean="0">
                <a:solidFill>
                  <a:schemeClr val="tx1"/>
                </a:solidFill>
                <a:latin typeface="Consolas" charset="0"/>
                <a:ea typeface="Consolas" charset="0"/>
                <a:cs typeface="Consolas" charset="0"/>
              </a:rPr>
              <a:t>&gt; </a:t>
            </a:r>
            <a:r>
              <a:rPr lang="en-US" sz="1500" b="1" dirty="0" err="1" smtClean="0">
                <a:solidFill>
                  <a:schemeClr val="accent6">
                    <a:lumMod val="75000"/>
                  </a:schemeClr>
                </a:solidFill>
                <a:latin typeface="Consolas" charset="0"/>
                <a:ea typeface="Consolas" charset="0"/>
                <a:cs typeface="Consolas" charset="0"/>
              </a:rPr>
              <a:t>val</a:t>
            </a:r>
            <a:r>
              <a:rPr lang="en-US" sz="1500" dirty="0" smtClean="0">
                <a:solidFill>
                  <a:schemeClr val="accent6">
                    <a:lumMod val="75000"/>
                  </a:schemeClr>
                </a:solidFill>
                <a:latin typeface="Consolas" charset="0"/>
                <a:ea typeface="Consolas" charset="0"/>
                <a:cs typeface="Consolas" charset="0"/>
              </a:rPr>
              <a:t> </a:t>
            </a:r>
            <a:r>
              <a:rPr lang="en-US" sz="1500" b="1" dirty="0" smtClean="0">
                <a:solidFill>
                  <a:schemeClr val="tx1"/>
                </a:solidFill>
                <a:latin typeface="Consolas" charset="0"/>
                <a:ea typeface="Consolas" charset="0"/>
                <a:cs typeface="Consolas" charset="0"/>
              </a:rPr>
              <a:t>df3 </a:t>
            </a:r>
            <a:r>
              <a:rPr lang="en-US" sz="1500" b="1" dirty="0">
                <a:solidFill>
                  <a:schemeClr val="tx1"/>
                </a:solidFill>
                <a:latin typeface="Consolas" charset="0"/>
                <a:ea typeface="Consolas" charset="0"/>
                <a:cs typeface="Consolas" charset="0"/>
              </a:rPr>
              <a:t>= </a:t>
            </a:r>
            <a:r>
              <a:rPr lang="en-US" sz="1500" b="1" dirty="0" err="1">
                <a:solidFill>
                  <a:schemeClr val="tx1"/>
                </a:solidFill>
                <a:latin typeface="Consolas" charset="0"/>
                <a:ea typeface="Consolas" charset="0"/>
                <a:cs typeface="Consolas" charset="0"/>
              </a:rPr>
              <a:t>df.join</a:t>
            </a:r>
            <a:r>
              <a:rPr lang="en-US" sz="1500" b="1" dirty="0">
                <a:solidFill>
                  <a:schemeClr val="tx1"/>
                </a:solidFill>
                <a:latin typeface="Consolas" charset="0"/>
                <a:ea typeface="Consolas" charset="0"/>
                <a:cs typeface="Consolas" charset="0"/>
              </a:rPr>
              <a:t>(df2, </a:t>
            </a:r>
            <a:br>
              <a:rPr lang="en-US" sz="1500" b="1" dirty="0">
                <a:solidFill>
                  <a:schemeClr val="tx1"/>
                </a:solidFill>
                <a:latin typeface="Consolas" charset="0"/>
                <a:ea typeface="Consolas" charset="0"/>
                <a:cs typeface="Consolas" charset="0"/>
              </a:rPr>
            </a:br>
            <a:r>
              <a:rPr lang="en-US" sz="1500" b="1" dirty="0">
                <a:solidFill>
                  <a:schemeClr val="tx1"/>
                </a:solidFill>
                <a:latin typeface="Consolas" charset="0"/>
                <a:ea typeface="Consolas" charset="0"/>
                <a:cs typeface="Consolas" charset="0"/>
              </a:rPr>
              <a:t>  </a:t>
            </a:r>
            <a:r>
              <a:rPr lang="en-US" sz="1500" b="1" dirty="0" smtClean="0">
                <a:solidFill>
                  <a:schemeClr val="tx1"/>
                </a:solidFill>
                <a:latin typeface="Consolas" charset="0"/>
                <a:ea typeface="Consolas" charset="0"/>
                <a:cs typeface="Consolas" charset="0"/>
              </a:rPr>
              <a:t>(</a:t>
            </a:r>
            <a:r>
              <a:rPr lang="en-US" sz="1500" b="1" dirty="0" err="1" smtClean="0">
                <a:solidFill>
                  <a:schemeClr val="tx1"/>
                </a:solidFill>
                <a:latin typeface="Consolas" charset="0"/>
                <a:ea typeface="Consolas" charset="0"/>
                <a:cs typeface="Consolas" charset="0"/>
              </a:rPr>
              <a:t>df</a:t>
            </a:r>
            <a:r>
              <a:rPr lang="en-US" sz="1500" b="1" dirty="0" smtClean="0">
                <a:solidFill>
                  <a:schemeClr val="tx1"/>
                </a:solidFill>
                <a:latin typeface="Consolas" charset="0"/>
                <a:ea typeface="Consolas" charset="0"/>
                <a:cs typeface="Consolas" charset="0"/>
              </a:rPr>
              <a:t>(</a:t>
            </a:r>
            <a:r>
              <a:rPr lang="en-US" sz="1500" b="1" dirty="0" smtClean="0">
                <a:solidFill>
                  <a:srgbClr val="0070C0"/>
                </a:solidFill>
                <a:latin typeface="Consolas" charset="0"/>
                <a:ea typeface="Consolas" charset="0"/>
                <a:cs typeface="Consolas" charset="0"/>
              </a:rPr>
              <a:t>"</a:t>
            </a:r>
            <a:r>
              <a:rPr lang="en-US" sz="1500" b="1" dirty="0" err="1" smtClean="0">
                <a:solidFill>
                  <a:srgbClr val="0070C0"/>
                </a:solidFill>
                <a:latin typeface="Consolas" charset="0"/>
                <a:ea typeface="Consolas" charset="0"/>
                <a:cs typeface="Consolas" charset="0"/>
              </a:rPr>
              <a:t>first_name</a:t>
            </a:r>
            <a:r>
              <a:rPr lang="en-US" sz="1500" b="1" dirty="0" smtClean="0">
                <a:solidFill>
                  <a:srgbClr val="0070C0"/>
                </a:solidFill>
                <a:latin typeface="Consolas" charset="0"/>
                <a:ea typeface="Consolas" charset="0"/>
                <a:cs typeface="Consolas" charset="0"/>
              </a:rPr>
              <a:t>"</a:t>
            </a:r>
            <a:r>
              <a:rPr lang="en-US" sz="1500" b="1" dirty="0" smtClean="0">
                <a:solidFill>
                  <a:schemeClr val="tx1"/>
                </a:solidFill>
                <a:latin typeface="Consolas" charset="0"/>
                <a:ea typeface="Consolas" charset="0"/>
                <a:cs typeface="Consolas" charset="0"/>
              </a:rPr>
              <a:t>) === df2(</a:t>
            </a:r>
            <a:r>
              <a:rPr lang="en-US" sz="1500" b="1" dirty="0" smtClean="0">
                <a:solidFill>
                  <a:srgbClr val="0070C0"/>
                </a:solidFill>
                <a:latin typeface="Consolas" charset="0"/>
                <a:ea typeface="Consolas" charset="0"/>
                <a:cs typeface="Consolas" charset="0"/>
              </a:rPr>
              <a:t>"</a:t>
            </a:r>
            <a:r>
              <a:rPr lang="en-US" sz="1500" b="1" dirty="0" err="1" smtClean="0">
                <a:solidFill>
                  <a:srgbClr val="0070C0"/>
                </a:solidFill>
                <a:latin typeface="Consolas" charset="0"/>
                <a:ea typeface="Consolas" charset="0"/>
                <a:cs typeface="Consolas" charset="0"/>
              </a:rPr>
              <a:t>firstName</a:t>
            </a:r>
            <a:r>
              <a:rPr lang="en-US" sz="1500" b="1" dirty="0" smtClean="0">
                <a:solidFill>
                  <a:srgbClr val="0070C0"/>
                </a:solidFill>
                <a:latin typeface="Consolas" charset="0"/>
                <a:ea typeface="Consolas" charset="0"/>
                <a:cs typeface="Consolas" charset="0"/>
              </a:rPr>
              <a:t>"</a:t>
            </a:r>
            <a:r>
              <a:rPr lang="en-US" sz="1500" b="1" dirty="0" smtClean="0">
                <a:solidFill>
                  <a:schemeClr val="tx1"/>
                </a:solidFill>
                <a:latin typeface="Consolas" charset="0"/>
                <a:ea typeface="Consolas" charset="0"/>
                <a:cs typeface="Consolas" charset="0"/>
              </a:rPr>
              <a:t>)) &amp; (</a:t>
            </a:r>
            <a:r>
              <a:rPr lang="en-US" sz="1500" b="1" dirty="0" err="1" smtClean="0">
                <a:solidFill>
                  <a:schemeClr val="tx1"/>
                </a:solidFill>
                <a:latin typeface="Consolas" charset="0"/>
                <a:ea typeface="Consolas" charset="0"/>
                <a:cs typeface="Consolas" charset="0"/>
              </a:rPr>
              <a:t>df</a:t>
            </a:r>
            <a:r>
              <a:rPr lang="en-US" sz="1500" b="1" dirty="0" smtClean="0">
                <a:solidFill>
                  <a:schemeClr val="tx1"/>
                </a:solidFill>
                <a:latin typeface="Consolas" charset="0"/>
                <a:ea typeface="Consolas" charset="0"/>
                <a:cs typeface="Consolas" charset="0"/>
              </a:rPr>
              <a:t>(</a:t>
            </a:r>
            <a:r>
              <a:rPr lang="en-US" sz="1500" b="1" dirty="0" smtClean="0">
                <a:solidFill>
                  <a:srgbClr val="0070C0"/>
                </a:solidFill>
                <a:latin typeface="Consolas" charset="0"/>
                <a:ea typeface="Consolas" charset="0"/>
                <a:cs typeface="Consolas" charset="0"/>
              </a:rPr>
              <a:t>"</a:t>
            </a:r>
            <a:r>
              <a:rPr lang="en-US" sz="1500" b="1" dirty="0" err="1" smtClean="0">
                <a:solidFill>
                  <a:srgbClr val="0070C0"/>
                </a:solidFill>
                <a:latin typeface="Consolas" charset="0"/>
                <a:ea typeface="Consolas" charset="0"/>
                <a:cs typeface="Consolas" charset="0"/>
              </a:rPr>
              <a:t>last_name</a:t>
            </a:r>
            <a:r>
              <a:rPr lang="en-US" sz="1500" b="1" dirty="0" smtClean="0">
                <a:solidFill>
                  <a:srgbClr val="0070C0"/>
                </a:solidFill>
                <a:latin typeface="Consolas" charset="0"/>
                <a:ea typeface="Consolas" charset="0"/>
                <a:cs typeface="Consolas" charset="0"/>
              </a:rPr>
              <a:t>"</a:t>
            </a:r>
            <a:r>
              <a:rPr lang="en-US" sz="1500" b="1" dirty="0" smtClean="0">
                <a:solidFill>
                  <a:schemeClr val="tx1"/>
                </a:solidFill>
                <a:latin typeface="Consolas" charset="0"/>
                <a:ea typeface="Consolas" charset="0"/>
                <a:cs typeface="Consolas" charset="0"/>
              </a:rPr>
              <a:t>) === df2(</a:t>
            </a:r>
            <a:r>
              <a:rPr lang="en-US" sz="1500" b="1" dirty="0" smtClean="0">
                <a:solidFill>
                  <a:srgbClr val="0070C0"/>
                </a:solidFill>
                <a:latin typeface="Consolas" charset="0"/>
                <a:ea typeface="Consolas" charset="0"/>
                <a:cs typeface="Consolas" charset="0"/>
              </a:rPr>
              <a:t>"</a:t>
            </a:r>
            <a:r>
              <a:rPr lang="en-US" sz="1500" b="1" dirty="0" err="1" smtClean="0">
                <a:solidFill>
                  <a:srgbClr val="0070C0"/>
                </a:solidFill>
                <a:latin typeface="Consolas" charset="0"/>
                <a:ea typeface="Consolas" charset="0"/>
                <a:cs typeface="Consolas" charset="0"/>
              </a:rPr>
              <a:t>lastName</a:t>
            </a:r>
            <a:r>
              <a:rPr lang="en-US" sz="1500" b="1" dirty="0" smtClean="0">
                <a:solidFill>
                  <a:srgbClr val="0070C0"/>
                </a:solidFill>
                <a:latin typeface="Consolas" charset="0"/>
                <a:ea typeface="Consolas" charset="0"/>
                <a:cs typeface="Consolas" charset="0"/>
              </a:rPr>
              <a:t>"</a:t>
            </a:r>
            <a:r>
              <a:rPr lang="en-US" sz="1500" b="1" dirty="0" smtClean="0">
                <a:solidFill>
                  <a:schemeClr val="tx1"/>
                </a:solidFill>
                <a:latin typeface="Consolas" charset="0"/>
                <a:ea typeface="Consolas" charset="0"/>
                <a:cs typeface="Consolas" charset="0"/>
              </a:rPr>
              <a:t>))</a:t>
            </a:r>
            <a:endParaRPr lang="en-US" sz="1500" b="1" dirty="0">
              <a:solidFill>
                <a:schemeClr val="tx1"/>
              </a:solidFill>
              <a:latin typeface="Consolas" charset="0"/>
              <a:ea typeface="Consolas" charset="0"/>
              <a:cs typeface="Consolas" charset="0"/>
            </a:endParaRPr>
          </a:p>
          <a:p>
            <a:r>
              <a:rPr lang="en-US" sz="1500" dirty="0" err="1" smtClean="0">
                <a:solidFill>
                  <a:schemeClr val="tx1"/>
                </a:solidFill>
                <a:latin typeface="Consolas" charset="0"/>
                <a:ea typeface="Consolas" charset="0"/>
                <a:cs typeface="Consolas" charset="0"/>
              </a:rPr>
              <a:t>scala</a:t>
            </a:r>
            <a:r>
              <a:rPr lang="en-US" sz="1500" dirty="0" smtClean="0">
                <a:solidFill>
                  <a:schemeClr val="tx1"/>
                </a:solidFill>
                <a:latin typeface="Consolas" charset="0"/>
                <a:ea typeface="Consolas" charset="0"/>
                <a:cs typeface="Consolas" charset="0"/>
              </a:rPr>
              <a:t>&gt; </a:t>
            </a:r>
            <a:r>
              <a:rPr lang="en-US" sz="1500" b="1" dirty="0" smtClean="0">
                <a:solidFill>
                  <a:schemeClr val="tx1"/>
                </a:solidFill>
                <a:latin typeface="Consolas" charset="0"/>
                <a:ea typeface="Consolas" charset="0"/>
                <a:cs typeface="Consolas" charset="0"/>
              </a:rPr>
              <a:t>df3.explain</a:t>
            </a:r>
            <a:r>
              <a:rPr lang="en-US" sz="1500" b="1" dirty="0">
                <a:solidFill>
                  <a:schemeClr val="tx1"/>
                </a:solidFill>
                <a:latin typeface="Consolas" charset="0"/>
                <a:ea typeface="Consolas" charset="0"/>
                <a:cs typeface="Consolas" charset="0"/>
              </a:rPr>
              <a:t>()</a:t>
            </a:r>
          </a:p>
          <a:p>
            <a:endParaRPr lang="en-US" sz="1500" b="1" dirty="0">
              <a:solidFill>
                <a:schemeClr val="tx1"/>
              </a:solidFill>
              <a:latin typeface="Consolas" charset="0"/>
              <a:ea typeface="Consolas" charset="0"/>
              <a:cs typeface="Consolas" charset="0"/>
            </a:endParaRPr>
          </a:p>
          <a:p>
            <a:r>
              <a:rPr lang="en-US" sz="1500" dirty="0" err="1">
                <a:solidFill>
                  <a:srgbClr val="666666"/>
                </a:solidFill>
                <a:latin typeface="Consolas" charset="0"/>
                <a:ea typeface="Consolas" charset="0"/>
                <a:cs typeface="Consolas" charset="0"/>
              </a:rPr>
              <a:t>ShuffledHashJoin</a:t>
            </a:r>
            <a:r>
              <a:rPr lang="en-US" sz="1500" dirty="0">
                <a:solidFill>
                  <a:srgbClr val="666666"/>
                </a:solidFill>
                <a:latin typeface="Consolas" charset="0"/>
                <a:ea typeface="Consolas" charset="0"/>
                <a:cs typeface="Consolas" charset="0"/>
              </a:rPr>
              <a:t> [last_name#18], [lastName#36], </a:t>
            </a:r>
            <a:r>
              <a:rPr lang="en-US" sz="1500" dirty="0" err="1">
                <a:solidFill>
                  <a:srgbClr val="666666"/>
                </a:solidFill>
                <a:latin typeface="Consolas" charset="0"/>
                <a:ea typeface="Consolas" charset="0"/>
                <a:cs typeface="Consolas" charset="0"/>
              </a:rPr>
              <a:t>BuildRight</a:t>
            </a:r>
            <a:endParaRPr lang="en-US" sz="1500" dirty="0">
              <a:solidFill>
                <a:srgbClr val="666666"/>
              </a:solidFill>
              <a:latin typeface="Consolas" charset="0"/>
              <a:ea typeface="Consolas" charset="0"/>
              <a:cs typeface="Consolas" charset="0"/>
            </a:endParaRPr>
          </a:p>
          <a:p>
            <a:r>
              <a:rPr lang="en-US" sz="1500" dirty="0">
                <a:solidFill>
                  <a:srgbClr val="666666"/>
                </a:solidFill>
                <a:latin typeface="Consolas" charset="0"/>
                <a:ea typeface="Consolas" charset="0"/>
                <a:cs typeface="Consolas" charset="0"/>
              </a:rPr>
              <a:t> Exchange (</a:t>
            </a:r>
            <a:r>
              <a:rPr lang="en-US" sz="1500" dirty="0" err="1">
                <a:solidFill>
                  <a:srgbClr val="666666"/>
                </a:solidFill>
                <a:latin typeface="Consolas" charset="0"/>
                <a:ea typeface="Consolas" charset="0"/>
                <a:cs typeface="Consolas" charset="0"/>
              </a:rPr>
              <a:t>HashPartitioning</a:t>
            </a:r>
            <a:r>
              <a:rPr lang="en-US" sz="1500" dirty="0">
                <a:solidFill>
                  <a:srgbClr val="666666"/>
                </a:solidFill>
                <a:latin typeface="Consolas" charset="0"/>
                <a:ea typeface="Consolas" charset="0"/>
                <a:cs typeface="Consolas" charset="0"/>
              </a:rPr>
              <a:t> 200)</a:t>
            </a:r>
          </a:p>
          <a:p>
            <a:r>
              <a:rPr lang="en-US" sz="1500" dirty="0">
                <a:solidFill>
                  <a:srgbClr val="666666"/>
                </a:solidFill>
                <a:latin typeface="Consolas" charset="0"/>
                <a:ea typeface="Consolas" charset="0"/>
                <a:cs typeface="Consolas" charset="0"/>
              </a:rPr>
              <a:t>  </a:t>
            </a:r>
            <a:r>
              <a:rPr lang="en-US" sz="1500" dirty="0" err="1">
                <a:solidFill>
                  <a:srgbClr val="666666"/>
                </a:solidFill>
                <a:latin typeface="Consolas" charset="0"/>
                <a:ea typeface="Consolas" charset="0"/>
                <a:cs typeface="Consolas" charset="0"/>
              </a:rPr>
              <a:t>PhysicalRDD</a:t>
            </a:r>
            <a:r>
              <a:rPr lang="en-US" sz="1500" dirty="0">
                <a:solidFill>
                  <a:srgbClr val="666666"/>
                </a:solidFill>
                <a:latin typeface="Consolas" charset="0"/>
                <a:ea typeface="Consolas" charset="0"/>
                <a:cs typeface="Consolas" charset="0"/>
              </a:rPr>
              <a:t> [first_name#17,last_name#18,gender#19,age#20L], </a:t>
            </a:r>
            <a:r>
              <a:rPr lang="en-US" sz="1500" dirty="0" err="1">
                <a:solidFill>
                  <a:srgbClr val="666666"/>
                </a:solidFill>
                <a:latin typeface="Consolas" charset="0"/>
                <a:ea typeface="Consolas" charset="0"/>
                <a:cs typeface="Consolas" charset="0"/>
              </a:rPr>
              <a:t>MapPartitionsRDD</a:t>
            </a:r>
            <a:r>
              <a:rPr lang="en-US" sz="1500" dirty="0">
                <a:solidFill>
                  <a:srgbClr val="666666"/>
                </a:solidFill>
                <a:latin typeface="Consolas" charset="0"/>
                <a:ea typeface="Consolas" charset="0"/>
                <a:cs typeface="Consolas" charset="0"/>
              </a:rPr>
              <a:t>[41] at </a:t>
            </a:r>
            <a:r>
              <a:rPr lang="en-US" sz="1500" dirty="0" err="1">
                <a:solidFill>
                  <a:srgbClr val="666666"/>
                </a:solidFill>
                <a:latin typeface="Consolas" charset="0"/>
                <a:ea typeface="Consolas" charset="0"/>
                <a:cs typeface="Consolas" charset="0"/>
              </a:rPr>
              <a:t>applySchemaToPythonRDD</a:t>
            </a:r>
            <a:r>
              <a:rPr lang="en-US" sz="1500" dirty="0">
                <a:solidFill>
                  <a:srgbClr val="666666"/>
                </a:solidFill>
                <a:latin typeface="Consolas" charset="0"/>
                <a:ea typeface="Consolas" charset="0"/>
                <a:cs typeface="Consolas" charset="0"/>
              </a:rPr>
              <a:t> at </a:t>
            </a:r>
            <a:r>
              <a:rPr lang="en-US" sz="1500" dirty="0" err="1">
                <a:solidFill>
                  <a:srgbClr val="666666"/>
                </a:solidFill>
                <a:latin typeface="Consolas" charset="0"/>
                <a:ea typeface="Consolas" charset="0"/>
                <a:cs typeface="Consolas" charset="0"/>
              </a:rPr>
              <a:t>NativeMethodAccessorImpl.java</a:t>
            </a:r>
            <a:r>
              <a:rPr lang="en-US" sz="1500" dirty="0">
                <a:solidFill>
                  <a:srgbClr val="666666"/>
                </a:solidFill>
                <a:latin typeface="Consolas" charset="0"/>
                <a:ea typeface="Consolas" charset="0"/>
                <a:cs typeface="Consolas" charset="0"/>
              </a:rPr>
              <a:t>:-2</a:t>
            </a:r>
          </a:p>
          <a:p>
            <a:r>
              <a:rPr lang="en-US" sz="1500" dirty="0">
                <a:solidFill>
                  <a:srgbClr val="666666"/>
                </a:solidFill>
                <a:latin typeface="Consolas" charset="0"/>
                <a:ea typeface="Consolas" charset="0"/>
                <a:cs typeface="Consolas" charset="0"/>
              </a:rPr>
              <a:t> Exchange (</a:t>
            </a:r>
            <a:r>
              <a:rPr lang="en-US" sz="1500" dirty="0" err="1">
                <a:solidFill>
                  <a:srgbClr val="666666"/>
                </a:solidFill>
                <a:latin typeface="Consolas" charset="0"/>
                <a:ea typeface="Consolas" charset="0"/>
                <a:cs typeface="Consolas" charset="0"/>
              </a:rPr>
              <a:t>HashPartitioning</a:t>
            </a:r>
            <a:r>
              <a:rPr lang="en-US" sz="1500" dirty="0">
                <a:solidFill>
                  <a:srgbClr val="666666"/>
                </a:solidFill>
                <a:latin typeface="Consolas" charset="0"/>
                <a:ea typeface="Consolas" charset="0"/>
                <a:cs typeface="Consolas" charset="0"/>
              </a:rPr>
              <a:t> 200)</a:t>
            </a:r>
          </a:p>
          <a:p>
            <a:r>
              <a:rPr lang="en-US" sz="1500" dirty="0">
                <a:solidFill>
                  <a:srgbClr val="666666"/>
                </a:solidFill>
                <a:latin typeface="Consolas" charset="0"/>
                <a:ea typeface="Consolas" charset="0"/>
                <a:cs typeface="Consolas" charset="0"/>
              </a:rPr>
              <a:t>  </a:t>
            </a:r>
            <a:r>
              <a:rPr lang="en-US" sz="1500" dirty="0" err="1">
                <a:solidFill>
                  <a:srgbClr val="666666"/>
                </a:solidFill>
                <a:latin typeface="Consolas" charset="0"/>
                <a:ea typeface="Consolas" charset="0"/>
                <a:cs typeface="Consolas" charset="0"/>
              </a:rPr>
              <a:t>PhysicalRDD</a:t>
            </a:r>
            <a:r>
              <a:rPr lang="en-US" sz="1500" dirty="0">
                <a:solidFill>
                  <a:srgbClr val="666666"/>
                </a:solidFill>
                <a:latin typeface="Consolas" charset="0"/>
                <a:ea typeface="Consolas" charset="0"/>
                <a:cs typeface="Consolas" charset="0"/>
              </a:rPr>
              <a:t> [firstName#35,lastName#36,medium#37], </a:t>
            </a:r>
            <a:r>
              <a:rPr lang="en-US" sz="1500" dirty="0" err="1">
                <a:solidFill>
                  <a:srgbClr val="666666"/>
                </a:solidFill>
                <a:latin typeface="Consolas" charset="0"/>
                <a:ea typeface="Consolas" charset="0"/>
                <a:cs typeface="Consolas" charset="0"/>
              </a:rPr>
              <a:t>MapPartitionsRDD</a:t>
            </a:r>
            <a:r>
              <a:rPr lang="en-US" sz="1500" dirty="0">
                <a:solidFill>
                  <a:srgbClr val="666666"/>
                </a:solidFill>
                <a:latin typeface="Consolas" charset="0"/>
                <a:ea typeface="Consolas" charset="0"/>
                <a:cs typeface="Consolas" charset="0"/>
              </a:rPr>
              <a:t>[118] at </a:t>
            </a:r>
            <a:r>
              <a:rPr lang="en-US" sz="1500" dirty="0" err="1">
                <a:solidFill>
                  <a:srgbClr val="666666"/>
                </a:solidFill>
                <a:latin typeface="Consolas" charset="0"/>
                <a:ea typeface="Consolas" charset="0"/>
                <a:cs typeface="Consolas" charset="0"/>
              </a:rPr>
              <a:t>executedPlan</a:t>
            </a:r>
            <a:r>
              <a:rPr lang="en-US" sz="1500" dirty="0">
                <a:solidFill>
                  <a:srgbClr val="666666"/>
                </a:solidFill>
                <a:latin typeface="Consolas" charset="0"/>
                <a:ea typeface="Consolas" charset="0"/>
                <a:cs typeface="Consolas" charset="0"/>
              </a:rPr>
              <a:t> at </a:t>
            </a:r>
            <a:r>
              <a:rPr lang="en-US" sz="1500" dirty="0" err="1">
                <a:solidFill>
                  <a:srgbClr val="666666"/>
                </a:solidFill>
                <a:latin typeface="Consolas" charset="0"/>
                <a:ea typeface="Consolas" charset="0"/>
                <a:cs typeface="Consolas" charset="0"/>
              </a:rPr>
              <a:t>NativeMethodAccessorImpl.java</a:t>
            </a:r>
            <a:r>
              <a:rPr lang="en-US" sz="1500" dirty="0">
                <a:solidFill>
                  <a:srgbClr val="666666"/>
                </a:solidFill>
                <a:latin typeface="Consolas" charset="0"/>
                <a:ea typeface="Consolas" charset="0"/>
                <a:cs typeface="Consolas" charset="0"/>
              </a:rPr>
              <a:t>:-2</a:t>
            </a:r>
          </a:p>
          <a:p>
            <a:endParaRPr lang="en-US" sz="1500" dirty="0">
              <a:solidFill>
                <a:srgbClr val="666666"/>
              </a:solidFill>
              <a:latin typeface="Consolas" charset="0"/>
              <a:ea typeface="Consolas" charset="0"/>
              <a:cs typeface="Consolas"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015560" y="2795253"/>
            <a:ext cx="315382" cy="464575"/>
          </a:xfrm>
          <a:prstGeom prst="rect">
            <a:avLst/>
          </a:prstGeom>
        </p:spPr>
      </p:pic>
    </p:spTree>
    <p:extLst>
      <p:ext uri="{BB962C8B-B14F-4D97-AF65-F5344CB8AC3E}">
        <p14:creationId xmlns:p14="http://schemas.microsoft.com/office/powerpoint/2010/main" val="18818176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1397000" y="1143000"/>
            <a:ext cx="9372600" cy="5525584"/>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a:xfrm>
            <a:off x="187508" y="160866"/>
            <a:ext cx="8351923" cy="867833"/>
          </a:xfrm>
        </p:spPr>
        <p:txBody>
          <a:bodyPr>
            <a:normAutofit fontScale="90000"/>
          </a:bodyPr>
          <a:lstStyle/>
          <a:p>
            <a:r>
              <a:rPr lang="en-US" dirty="0" smtClean="0"/>
              <a:t>Explain</a:t>
            </a:r>
            <a:endParaRPr lang="en-US" dirty="0"/>
          </a:p>
        </p:txBody>
      </p:sp>
      <p:sp>
        <p:nvSpPr>
          <p:cNvPr id="3" name="Content Placeholder 2"/>
          <p:cNvSpPr>
            <a:spLocks noGrp="1"/>
          </p:cNvSpPr>
          <p:nvPr>
            <p:ph idx="1"/>
          </p:nvPr>
        </p:nvSpPr>
        <p:spPr>
          <a:xfrm>
            <a:off x="2987831" y="877837"/>
            <a:ext cx="6190939" cy="588559"/>
          </a:xfrm>
        </p:spPr>
        <p:txBody>
          <a:bodyPr>
            <a:normAutofit fontScale="70000" lnSpcReduction="20000"/>
          </a:bodyPr>
          <a:lstStyle/>
          <a:p>
            <a:r>
              <a:rPr lang="en-US" dirty="0" smtClean="0">
                <a:solidFill>
                  <a:schemeClr val="tx1"/>
                </a:solidFill>
                <a:latin typeface="Source Sans Pro Light" charset="0"/>
                <a:ea typeface="Source Sans Pro Light" charset="0"/>
                <a:cs typeface="Source Sans Pro Light" charset="0"/>
              </a:rPr>
              <a:t>Pass </a:t>
            </a:r>
            <a:r>
              <a:rPr lang="en-US" dirty="0" smtClean="0">
                <a:solidFill>
                  <a:srgbClr val="0070C0"/>
                </a:solidFill>
                <a:latin typeface="Consolas" charset="0"/>
                <a:ea typeface="Consolas" charset="0"/>
                <a:cs typeface="Consolas" charset="0"/>
              </a:rPr>
              <a:t>true</a:t>
            </a:r>
            <a:r>
              <a:rPr lang="en-US" dirty="0" smtClean="0">
                <a:solidFill>
                  <a:schemeClr val="tx1"/>
                </a:solidFill>
                <a:latin typeface="Source Sans Pro Light" charset="0"/>
                <a:ea typeface="Source Sans Pro Light" charset="0"/>
                <a:cs typeface="Source Sans Pro Light" charset="0"/>
              </a:rPr>
              <a:t> to get a more detailed query plan.</a:t>
            </a:r>
          </a:p>
        </p:txBody>
      </p:sp>
      <p:sp>
        <p:nvSpPr>
          <p:cNvPr id="5" name="Rectangle 4"/>
          <p:cNvSpPr/>
          <p:nvPr/>
        </p:nvSpPr>
        <p:spPr>
          <a:xfrm>
            <a:off x="1663701" y="1371602"/>
            <a:ext cx="8880475" cy="5010151"/>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sz="1000" dirty="0" err="1">
                <a:solidFill>
                  <a:schemeClr val="tx1"/>
                </a:solidFill>
                <a:latin typeface="Consolas" charset="0"/>
                <a:ea typeface="Consolas" charset="0"/>
                <a:cs typeface="Consolas" charset="0"/>
              </a:rPr>
              <a:t>scala</a:t>
            </a:r>
            <a:r>
              <a:rPr lang="en-US" sz="1000" dirty="0">
                <a:solidFill>
                  <a:schemeClr val="tx1"/>
                </a:solidFill>
                <a:latin typeface="Consolas" charset="0"/>
                <a:ea typeface="Consolas" charset="0"/>
                <a:cs typeface="Consolas" charset="0"/>
              </a:rPr>
              <a:t>&gt; </a:t>
            </a:r>
            <a:r>
              <a:rPr lang="en-US" sz="1000" b="1" dirty="0" err="1">
                <a:solidFill>
                  <a:schemeClr val="tx1"/>
                </a:solidFill>
                <a:latin typeface="Consolas" charset="0"/>
                <a:ea typeface="Consolas" charset="0"/>
                <a:cs typeface="Consolas" charset="0"/>
              </a:rPr>
              <a:t>df.join</a:t>
            </a:r>
            <a:r>
              <a:rPr lang="en-US" sz="1000" b="1" dirty="0">
                <a:solidFill>
                  <a:schemeClr val="tx1"/>
                </a:solidFill>
                <a:latin typeface="Consolas" charset="0"/>
                <a:ea typeface="Consolas" charset="0"/>
                <a:cs typeface="Consolas" charset="0"/>
              </a:rPr>
              <a:t>(df2, lower(</a:t>
            </a:r>
            <a:r>
              <a:rPr lang="en-US" sz="1000" b="1" dirty="0" err="1">
                <a:solidFill>
                  <a:schemeClr val="tx1"/>
                </a:solidFill>
                <a:latin typeface="Consolas" charset="0"/>
                <a:ea typeface="Consolas" charset="0"/>
                <a:cs typeface="Consolas" charset="0"/>
              </a:rPr>
              <a:t>df</a:t>
            </a:r>
            <a:r>
              <a:rPr lang="en-US" sz="1000" b="1" dirty="0">
                <a:solidFill>
                  <a:schemeClr val="tx1"/>
                </a:solidFill>
                <a:latin typeface="Consolas" charset="0"/>
                <a:ea typeface="Consolas" charset="0"/>
                <a:cs typeface="Consolas" charset="0"/>
              </a:rPr>
              <a:t>(</a:t>
            </a:r>
            <a:r>
              <a:rPr lang="en-US" sz="1000" b="1" dirty="0">
                <a:solidFill>
                  <a:srgbClr val="0070C0"/>
                </a:solidFill>
                <a:latin typeface="Consolas" charset="0"/>
                <a:ea typeface="Consolas" charset="0"/>
                <a:cs typeface="Consolas" charset="0"/>
              </a:rPr>
              <a:t>"</a:t>
            </a:r>
            <a:r>
              <a:rPr lang="en-US" sz="1000" b="1" dirty="0" err="1">
                <a:solidFill>
                  <a:srgbClr val="0070C0"/>
                </a:solidFill>
                <a:latin typeface="Consolas" charset="0"/>
                <a:ea typeface="Consolas" charset="0"/>
                <a:cs typeface="Consolas" charset="0"/>
              </a:rPr>
              <a:t>firstName</a:t>
            </a:r>
            <a:r>
              <a:rPr lang="en-US" sz="1000" b="1" dirty="0">
                <a:solidFill>
                  <a:srgbClr val="0070C0"/>
                </a:solidFill>
                <a:latin typeface="Consolas" charset="0"/>
                <a:ea typeface="Consolas" charset="0"/>
                <a:cs typeface="Consolas" charset="0"/>
              </a:rPr>
              <a:t>"</a:t>
            </a:r>
            <a:r>
              <a:rPr lang="en-US" sz="1000" b="1" dirty="0">
                <a:solidFill>
                  <a:schemeClr val="tx1"/>
                </a:solidFill>
                <a:latin typeface="Consolas" charset="0"/>
                <a:ea typeface="Consolas" charset="0"/>
                <a:cs typeface="Consolas" charset="0"/>
              </a:rPr>
              <a:t>)) === lower(df2(</a:t>
            </a:r>
            <a:r>
              <a:rPr lang="en-US" sz="1000" b="1" dirty="0">
                <a:solidFill>
                  <a:srgbClr val="0070C0"/>
                </a:solidFill>
                <a:latin typeface="Consolas" charset="0"/>
                <a:ea typeface="Consolas" charset="0"/>
                <a:cs typeface="Consolas" charset="0"/>
              </a:rPr>
              <a:t>"</a:t>
            </a:r>
            <a:r>
              <a:rPr lang="en-US" sz="1000" b="1" dirty="0" err="1">
                <a:solidFill>
                  <a:srgbClr val="0070C0"/>
                </a:solidFill>
                <a:latin typeface="Consolas" charset="0"/>
                <a:ea typeface="Consolas" charset="0"/>
                <a:cs typeface="Consolas" charset="0"/>
              </a:rPr>
              <a:t>firstName</a:t>
            </a:r>
            <a:r>
              <a:rPr lang="en-US" sz="1000" b="1" dirty="0">
                <a:solidFill>
                  <a:srgbClr val="0070C0"/>
                </a:solidFill>
                <a:latin typeface="Consolas" charset="0"/>
                <a:ea typeface="Consolas" charset="0"/>
                <a:cs typeface="Consolas" charset="0"/>
              </a:rPr>
              <a:t>"</a:t>
            </a:r>
            <a:r>
              <a:rPr lang="en-US" sz="1000" b="1" dirty="0">
                <a:solidFill>
                  <a:schemeClr val="tx1"/>
                </a:solidFill>
                <a:latin typeface="Consolas" charset="0"/>
                <a:ea typeface="Consolas" charset="0"/>
                <a:cs typeface="Consolas" charset="0"/>
              </a:rPr>
              <a:t>))).explain(</a:t>
            </a:r>
            <a:r>
              <a:rPr lang="en-US" sz="1000" b="1" dirty="0">
                <a:solidFill>
                  <a:srgbClr val="8A2804"/>
                </a:solidFill>
                <a:latin typeface="Consolas" charset="0"/>
                <a:ea typeface="Consolas" charset="0"/>
                <a:cs typeface="Consolas" charset="0"/>
              </a:rPr>
              <a:t>true</a:t>
            </a:r>
            <a:r>
              <a:rPr lang="en-US" sz="1000" b="1" dirty="0">
                <a:solidFill>
                  <a:schemeClr val="tx1"/>
                </a:solidFill>
                <a:latin typeface="Consolas" charset="0"/>
                <a:ea typeface="Consolas" charset="0"/>
                <a:cs typeface="Consolas" charset="0"/>
              </a:rPr>
              <a:t>)</a:t>
            </a:r>
          </a:p>
          <a:p>
            <a:r>
              <a:rPr lang="en-US" sz="1000" dirty="0">
                <a:solidFill>
                  <a:schemeClr val="tx1"/>
                </a:solidFill>
                <a:latin typeface="Consolas" charset="0"/>
                <a:ea typeface="Consolas" charset="0"/>
                <a:cs typeface="Consolas" charset="0"/>
              </a:rPr>
              <a:t>== Parsed Logical Plan ==</a:t>
            </a:r>
          </a:p>
          <a:p>
            <a:r>
              <a:rPr lang="en-US" sz="1000" dirty="0">
                <a:solidFill>
                  <a:schemeClr val="tx1"/>
                </a:solidFill>
                <a:latin typeface="Consolas" charset="0"/>
                <a:ea typeface="Consolas" charset="0"/>
                <a:cs typeface="Consolas" charset="0"/>
              </a:rPr>
              <a:t>Join Inner, Some((Lower(firstName#1) = Lower(firstName#13)))</a:t>
            </a:r>
          </a:p>
          <a:p>
            <a:r>
              <a:rPr lang="en-US" sz="1000" dirty="0">
                <a:solidFill>
                  <a:schemeClr val="tx1"/>
                </a:solidFill>
                <a:latin typeface="Consolas" charset="0"/>
                <a:ea typeface="Consolas" charset="0"/>
                <a:cs typeface="Consolas" charset="0"/>
              </a:rPr>
              <a:t> Relation[birthDate#0,firstName#1,gender#2,lastName#3,middleName#4,salary#5L,ssn#6] org.apache.spark.sql.json.JSONRelation@7cbb370e</a:t>
            </a:r>
          </a:p>
          <a:p>
            <a:r>
              <a:rPr lang="en-US" sz="1000" dirty="0">
                <a:solidFill>
                  <a:schemeClr val="tx1"/>
                </a:solidFill>
                <a:latin typeface="Consolas" charset="0"/>
                <a:ea typeface="Consolas" charset="0"/>
                <a:cs typeface="Consolas" charset="0"/>
              </a:rPr>
              <a:t> Relation[firstName#13,lastName#14,medium#15] org.apache.spark.sql.json.JSONRelation@e5203d2c</a:t>
            </a:r>
          </a:p>
          <a:p>
            <a:endParaRPr lang="en-US" sz="1000" dirty="0">
              <a:solidFill>
                <a:schemeClr val="tx1"/>
              </a:solidFill>
              <a:latin typeface="Consolas" charset="0"/>
              <a:ea typeface="Consolas" charset="0"/>
              <a:cs typeface="Consolas" charset="0"/>
            </a:endParaRPr>
          </a:p>
          <a:p>
            <a:r>
              <a:rPr lang="en-US" sz="1000" dirty="0">
                <a:solidFill>
                  <a:schemeClr val="tx1"/>
                </a:solidFill>
                <a:latin typeface="Consolas" charset="0"/>
                <a:ea typeface="Consolas" charset="0"/>
                <a:cs typeface="Consolas" charset="0"/>
              </a:rPr>
              <a:t>== Analyzed Logical Plan ==</a:t>
            </a:r>
          </a:p>
          <a:p>
            <a:r>
              <a:rPr lang="en-US" sz="1000" dirty="0" err="1">
                <a:solidFill>
                  <a:schemeClr val="tx1"/>
                </a:solidFill>
                <a:latin typeface="Consolas" charset="0"/>
                <a:ea typeface="Consolas" charset="0"/>
                <a:cs typeface="Consolas" charset="0"/>
              </a:rPr>
              <a:t>birthDate</a:t>
            </a:r>
            <a:r>
              <a:rPr lang="en-US" sz="1000" dirty="0">
                <a:solidFill>
                  <a:schemeClr val="tx1"/>
                </a:solidFill>
                <a:latin typeface="Consolas" charset="0"/>
                <a:ea typeface="Consolas" charset="0"/>
                <a:cs typeface="Consolas" charset="0"/>
              </a:rPr>
              <a:t>: string, </a:t>
            </a:r>
            <a:r>
              <a:rPr lang="en-US" sz="1000" dirty="0" err="1">
                <a:solidFill>
                  <a:schemeClr val="tx1"/>
                </a:solidFill>
                <a:latin typeface="Consolas" charset="0"/>
                <a:ea typeface="Consolas" charset="0"/>
                <a:cs typeface="Consolas" charset="0"/>
              </a:rPr>
              <a:t>firstName</a:t>
            </a:r>
            <a:r>
              <a:rPr lang="en-US" sz="1000" dirty="0">
                <a:solidFill>
                  <a:schemeClr val="tx1"/>
                </a:solidFill>
                <a:latin typeface="Consolas" charset="0"/>
                <a:ea typeface="Consolas" charset="0"/>
                <a:cs typeface="Consolas" charset="0"/>
              </a:rPr>
              <a:t>: string, gender: string, </a:t>
            </a:r>
            <a:r>
              <a:rPr lang="en-US" sz="1000" dirty="0" err="1">
                <a:solidFill>
                  <a:schemeClr val="tx1"/>
                </a:solidFill>
                <a:latin typeface="Consolas" charset="0"/>
                <a:ea typeface="Consolas" charset="0"/>
                <a:cs typeface="Consolas" charset="0"/>
              </a:rPr>
              <a:t>lastName</a:t>
            </a:r>
            <a:r>
              <a:rPr lang="en-US" sz="1000" dirty="0">
                <a:solidFill>
                  <a:schemeClr val="tx1"/>
                </a:solidFill>
                <a:latin typeface="Consolas" charset="0"/>
                <a:ea typeface="Consolas" charset="0"/>
                <a:cs typeface="Consolas" charset="0"/>
              </a:rPr>
              <a:t>: string, </a:t>
            </a:r>
            <a:r>
              <a:rPr lang="en-US" sz="1000" dirty="0" err="1">
                <a:solidFill>
                  <a:schemeClr val="tx1"/>
                </a:solidFill>
                <a:latin typeface="Consolas" charset="0"/>
                <a:ea typeface="Consolas" charset="0"/>
                <a:cs typeface="Consolas" charset="0"/>
              </a:rPr>
              <a:t>middleName</a:t>
            </a:r>
            <a:r>
              <a:rPr lang="en-US" sz="1000" dirty="0">
                <a:solidFill>
                  <a:schemeClr val="tx1"/>
                </a:solidFill>
                <a:latin typeface="Consolas" charset="0"/>
                <a:ea typeface="Consolas" charset="0"/>
                <a:cs typeface="Consolas" charset="0"/>
              </a:rPr>
              <a:t>: string, salary: </a:t>
            </a:r>
            <a:r>
              <a:rPr lang="en-US" sz="1000" dirty="0" err="1">
                <a:solidFill>
                  <a:schemeClr val="tx1"/>
                </a:solidFill>
                <a:latin typeface="Consolas" charset="0"/>
                <a:ea typeface="Consolas" charset="0"/>
                <a:cs typeface="Consolas" charset="0"/>
              </a:rPr>
              <a:t>bigint</a:t>
            </a:r>
            <a:r>
              <a:rPr lang="en-US" sz="1000" dirty="0">
                <a:solidFill>
                  <a:schemeClr val="tx1"/>
                </a:solidFill>
                <a:latin typeface="Consolas" charset="0"/>
                <a:ea typeface="Consolas" charset="0"/>
                <a:cs typeface="Consolas" charset="0"/>
              </a:rPr>
              <a:t>, </a:t>
            </a:r>
            <a:r>
              <a:rPr lang="en-US" sz="1000" dirty="0" err="1">
                <a:solidFill>
                  <a:schemeClr val="tx1"/>
                </a:solidFill>
                <a:latin typeface="Consolas" charset="0"/>
                <a:ea typeface="Consolas" charset="0"/>
                <a:cs typeface="Consolas" charset="0"/>
              </a:rPr>
              <a:t>ssn</a:t>
            </a:r>
            <a:r>
              <a:rPr lang="en-US" sz="1000" dirty="0">
                <a:solidFill>
                  <a:schemeClr val="tx1"/>
                </a:solidFill>
                <a:latin typeface="Consolas" charset="0"/>
                <a:ea typeface="Consolas" charset="0"/>
                <a:cs typeface="Consolas" charset="0"/>
              </a:rPr>
              <a:t>: string, </a:t>
            </a:r>
            <a:r>
              <a:rPr lang="en-US" sz="1000" dirty="0" err="1">
                <a:solidFill>
                  <a:schemeClr val="tx1"/>
                </a:solidFill>
                <a:latin typeface="Consolas" charset="0"/>
                <a:ea typeface="Consolas" charset="0"/>
                <a:cs typeface="Consolas" charset="0"/>
              </a:rPr>
              <a:t>firstName</a:t>
            </a:r>
            <a:r>
              <a:rPr lang="en-US" sz="1000" dirty="0">
                <a:solidFill>
                  <a:schemeClr val="tx1"/>
                </a:solidFill>
                <a:latin typeface="Consolas" charset="0"/>
                <a:ea typeface="Consolas" charset="0"/>
                <a:cs typeface="Consolas" charset="0"/>
              </a:rPr>
              <a:t>: string, </a:t>
            </a:r>
            <a:r>
              <a:rPr lang="en-US" sz="1000" dirty="0" err="1">
                <a:solidFill>
                  <a:schemeClr val="tx1"/>
                </a:solidFill>
                <a:latin typeface="Consolas" charset="0"/>
                <a:ea typeface="Consolas" charset="0"/>
                <a:cs typeface="Consolas" charset="0"/>
              </a:rPr>
              <a:t>lastName</a:t>
            </a:r>
            <a:r>
              <a:rPr lang="en-US" sz="1000" dirty="0">
                <a:solidFill>
                  <a:schemeClr val="tx1"/>
                </a:solidFill>
                <a:latin typeface="Consolas" charset="0"/>
                <a:ea typeface="Consolas" charset="0"/>
                <a:cs typeface="Consolas" charset="0"/>
              </a:rPr>
              <a:t>: string, medium: string</a:t>
            </a:r>
          </a:p>
          <a:p>
            <a:r>
              <a:rPr lang="en-US" sz="1000" dirty="0">
                <a:solidFill>
                  <a:schemeClr val="tx1"/>
                </a:solidFill>
                <a:latin typeface="Consolas" charset="0"/>
                <a:ea typeface="Consolas" charset="0"/>
                <a:cs typeface="Consolas" charset="0"/>
              </a:rPr>
              <a:t>Join Inner, Some((Lower(firstName#1) = Lower(firstName#13)))</a:t>
            </a:r>
          </a:p>
          <a:p>
            <a:r>
              <a:rPr lang="en-US" sz="1000" dirty="0">
                <a:solidFill>
                  <a:schemeClr val="tx1"/>
                </a:solidFill>
                <a:latin typeface="Consolas" charset="0"/>
                <a:ea typeface="Consolas" charset="0"/>
                <a:cs typeface="Consolas" charset="0"/>
              </a:rPr>
              <a:t> Relation[birthDate#0,firstName#1,gender#2,lastName#3,middleName#4,salary#5L,ssn#6] org.apache.spark.sql.json.JSONRelation@7cbb370e</a:t>
            </a:r>
          </a:p>
          <a:p>
            <a:r>
              <a:rPr lang="en-US" sz="1000" dirty="0">
                <a:solidFill>
                  <a:schemeClr val="tx1"/>
                </a:solidFill>
                <a:latin typeface="Consolas" charset="0"/>
                <a:ea typeface="Consolas" charset="0"/>
                <a:cs typeface="Consolas" charset="0"/>
              </a:rPr>
              <a:t> Relation[firstName#13,lastName#14,medium#15] org.apache.spark.sql.json.JSONRelation@e5203d2c</a:t>
            </a:r>
          </a:p>
          <a:p>
            <a:endParaRPr lang="en-US" sz="1000" dirty="0">
              <a:solidFill>
                <a:schemeClr val="tx1"/>
              </a:solidFill>
              <a:latin typeface="Consolas" charset="0"/>
              <a:ea typeface="Consolas" charset="0"/>
              <a:cs typeface="Consolas" charset="0"/>
            </a:endParaRPr>
          </a:p>
          <a:p>
            <a:r>
              <a:rPr lang="en-US" sz="1000" dirty="0">
                <a:solidFill>
                  <a:schemeClr val="tx1"/>
                </a:solidFill>
                <a:latin typeface="Consolas" charset="0"/>
                <a:ea typeface="Consolas" charset="0"/>
                <a:cs typeface="Consolas" charset="0"/>
              </a:rPr>
              <a:t>== Optimized Logical Plan ==</a:t>
            </a:r>
          </a:p>
          <a:p>
            <a:r>
              <a:rPr lang="en-US" sz="1000" dirty="0">
                <a:solidFill>
                  <a:schemeClr val="tx1"/>
                </a:solidFill>
                <a:latin typeface="Consolas" charset="0"/>
                <a:ea typeface="Consolas" charset="0"/>
                <a:cs typeface="Consolas" charset="0"/>
              </a:rPr>
              <a:t>Join Inner, Some((Lower(firstName#1) = Lower(firstName#13)))</a:t>
            </a:r>
          </a:p>
          <a:p>
            <a:r>
              <a:rPr lang="en-US" sz="1000" dirty="0">
                <a:solidFill>
                  <a:schemeClr val="tx1"/>
                </a:solidFill>
                <a:latin typeface="Consolas" charset="0"/>
                <a:ea typeface="Consolas" charset="0"/>
                <a:cs typeface="Consolas" charset="0"/>
              </a:rPr>
              <a:t> Relation[birthDate#0,firstName#1,gender#2,lastName#3,middleName#4,salary#5L,ssn#6] org.apache.spark.sql.json.JSONRelation@7cbb370e</a:t>
            </a:r>
          </a:p>
          <a:p>
            <a:r>
              <a:rPr lang="en-US" sz="1000" dirty="0">
                <a:solidFill>
                  <a:schemeClr val="tx1"/>
                </a:solidFill>
                <a:latin typeface="Consolas" charset="0"/>
                <a:ea typeface="Consolas" charset="0"/>
                <a:cs typeface="Consolas" charset="0"/>
              </a:rPr>
              <a:t> Relation[firstName#13,lastName#14,medium#15] org.apache.spark.sql.json.JSONRelation@e5203d2c</a:t>
            </a:r>
          </a:p>
          <a:p>
            <a:endParaRPr lang="en-US" sz="1000" dirty="0">
              <a:solidFill>
                <a:schemeClr val="tx1"/>
              </a:solidFill>
              <a:latin typeface="Consolas" charset="0"/>
              <a:ea typeface="Consolas" charset="0"/>
              <a:cs typeface="Consolas" charset="0"/>
            </a:endParaRPr>
          </a:p>
          <a:p>
            <a:r>
              <a:rPr lang="en-US" sz="1000" dirty="0">
                <a:solidFill>
                  <a:schemeClr val="tx1"/>
                </a:solidFill>
                <a:latin typeface="Consolas" charset="0"/>
                <a:ea typeface="Consolas" charset="0"/>
                <a:cs typeface="Consolas" charset="0"/>
              </a:rPr>
              <a:t>== Physical Plan ==</a:t>
            </a:r>
          </a:p>
          <a:p>
            <a:r>
              <a:rPr lang="en-US" sz="1000" dirty="0" err="1">
                <a:solidFill>
                  <a:schemeClr val="tx1"/>
                </a:solidFill>
                <a:latin typeface="Consolas" charset="0"/>
                <a:ea typeface="Consolas" charset="0"/>
                <a:cs typeface="Consolas" charset="0"/>
              </a:rPr>
              <a:t>ShuffledHashJoin</a:t>
            </a:r>
            <a:r>
              <a:rPr lang="en-US" sz="1000" dirty="0">
                <a:solidFill>
                  <a:schemeClr val="tx1"/>
                </a:solidFill>
                <a:latin typeface="Consolas" charset="0"/>
                <a:ea typeface="Consolas" charset="0"/>
                <a:cs typeface="Consolas" charset="0"/>
              </a:rPr>
              <a:t> [Lower(firstName#1)], [Lower(firstName#13)], </a:t>
            </a:r>
            <a:r>
              <a:rPr lang="en-US" sz="1000" dirty="0" err="1">
                <a:solidFill>
                  <a:schemeClr val="tx1"/>
                </a:solidFill>
                <a:latin typeface="Consolas" charset="0"/>
                <a:ea typeface="Consolas" charset="0"/>
                <a:cs typeface="Consolas" charset="0"/>
              </a:rPr>
              <a:t>BuildRight</a:t>
            </a:r>
            <a:endParaRPr lang="en-US" sz="1000" dirty="0">
              <a:solidFill>
                <a:schemeClr val="tx1"/>
              </a:solidFill>
              <a:latin typeface="Consolas" charset="0"/>
              <a:ea typeface="Consolas" charset="0"/>
              <a:cs typeface="Consolas" charset="0"/>
            </a:endParaRPr>
          </a:p>
          <a:p>
            <a:r>
              <a:rPr lang="en-US" sz="1000" dirty="0">
                <a:solidFill>
                  <a:schemeClr val="tx1"/>
                </a:solidFill>
                <a:latin typeface="Consolas" charset="0"/>
                <a:ea typeface="Consolas" charset="0"/>
                <a:cs typeface="Consolas" charset="0"/>
              </a:rPr>
              <a:t> Exchange (</a:t>
            </a:r>
            <a:r>
              <a:rPr lang="en-US" sz="1000" dirty="0" err="1">
                <a:solidFill>
                  <a:schemeClr val="tx1"/>
                </a:solidFill>
                <a:latin typeface="Consolas" charset="0"/>
                <a:ea typeface="Consolas" charset="0"/>
                <a:cs typeface="Consolas" charset="0"/>
              </a:rPr>
              <a:t>HashPartitioning</a:t>
            </a:r>
            <a:r>
              <a:rPr lang="en-US" sz="1000" dirty="0">
                <a:solidFill>
                  <a:schemeClr val="tx1"/>
                </a:solidFill>
                <a:latin typeface="Consolas" charset="0"/>
                <a:ea typeface="Consolas" charset="0"/>
                <a:cs typeface="Consolas" charset="0"/>
              </a:rPr>
              <a:t> 200)</a:t>
            </a:r>
          </a:p>
          <a:p>
            <a:r>
              <a:rPr lang="en-US" sz="1000" dirty="0">
                <a:solidFill>
                  <a:schemeClr val="tx1"/>
                </a:solidFill>
                <a:latin typeface="Consolas" charset="0"/>
                <a:ea typeface="Consolas" charset="0"/>
                <a:cs typeface="Consolas" charset="0"/>
              </a:rPr>
              <a:t>  </a:t>
            </a:r>
            <a:r>
              <a:rPr lang="en-US" sz="1000" dirty="0" err="1">
                <a:solidFill>
                  <a:schemeClr val="tx1"/>
                </a:solidFill>
                <a:latin typeface="Consolas" charset="0"/>
                <a:ea typeface="Consolas" charset="0"/>
                <a:cs typeface="Consolas" charset="0"/>
              </a:rPr>
              <a:t>PhysicalRDD</a:t>
            </a:r>
            <a:r>
              <a:rPr lang="en-US" sz="1000" dirty="0">
                <a:solidFill>
                  <a:schemeClr val="tx1"/>
                </a:solidFill>
                <a:latin typeface="Consolas" charset="0"/>
                <a:ea typeface="Consolas" charset="0"/>
                <a:cs typeface="Consolas" charset="0"/>
              </a:rPr>
              <a:t> [birthDate#0,firstName#1,gender#2,lastName#3,middleName#4,salary#5L,ssn#6], </a:t>
            </a:r>
            <a:r>
              <a:rPr lang="en-US" sz="1000" dirty="0" err="1">
                <a:solidFill>
                  <a:schemeClr val="tx1"/>
                </a:solidFill>
                <a:latin typeface="Consolas" charset="0"/>
                <a:ea typeface="Consolas" charset="0"/>
                <a:cs typeface="Consolas" charset="0"/>
              </a:rPr>
              <a:t>MapPartitionsRDD</a:t>
            </a:r>
            <a:r>
              <a:rPr lang="en-US" sz="1000" dirty="0">
                <a:solidFill>
                  <a:schemeClr val="tx1"/>
                </a:solidFill>
                <a:latin typeface="Consolas" charset="0"/>
                <a:ea typeface="Consolas" charset="0"/>
                <a:cs typeface="Consolas" charset="0"/>
              </a:rPr>
              <a:t>[40] at explain at &lt;console&gt;:25</a:t>
            </a:r>
          </a:p>
          <a:p>
            <a:r>
              <a:rPr lang="en-US" sz="1000" dirty="0">
                <a:solidFill>
                  <a:schemeClr val="tx1"/>
                </a:solidFill>
                <a:latin typeface="Consolas" charset="0"/>
                <a:ea typeface="Consolas" charset="0"/>
                <a:cs typeface="Consolas" charset="0"/>
              </a:rPr>
              <a:t> Exchange (</a:t>
            </a:r>
            <a:r>
              <a:rPr lang="en-US" sz="1000" dirty="0" err="1">
                <a:solidFill>
                  <a:schemeClr val="tx1"/>
                </a:solidFill>
                <a:latin typeface="Consolas" charset="0"/>
                <a:ea typeface="Consolas" charset="0"/>
                <a:cs typeface="Consolas" charset="0"/>
              </a:rPr>
              <a:t>HashPartitioning</a:t>
            </a:r>
            <a:r>
              <a:rPr lang="en-US" sz="1000" dirty="0">
                <a:solidFill>
                  <a:schemeClr val="tx1"/>
                </a:solidFill>
                <a:latin typeface="Consolas" charset="0"/>
                <a:ea typeface="Consolas" charset="0"/>
                <a:cs typeface="Consolas" charset="0"/>
              </a:rPr>
              <a:t> 200)</a:t>
            </a:r>
          </a:p>
          <a:p>
            <a:r>
              <a:rPr lang="en-US" sz="1000" dirty="0">
                <a:solidFill>
                  <a:schemeClr val="tx1"/>
                </a:solidFill>
                <a:latin typeface="Consolas" charset="0"/>
                <a:ea typeface="Consolas" charset="0"/>
                <a:cs typeface="Consolas" charset="0"/>
              </a:rPr>
              <a:t>  </a:t>
            </a:r>
            <a:r>
              <a:rPr lang="en-US" sz="1000" dirty="0" err="1">
                <a:solidFill>
                  <a:schemeClr val="tx1"/>
                </a:solidFill>
                <a:latin typeface="Consolas" charset="0"/>
                <a:ea typeface="Consolas" charset="0"/>
                <a:cs typeface="Consolas" charset="0"/>
              </a:rPr>
              <a:t>PhysicalRDD</a:t>
            </a:r>
            <a:r>
              <a:rPr lang="en-US" sz="1000" dirty="0">
                <a:solidFill>
                  <a:schemeClr val="tx1"/>
                </a:solidFill>
                <a:latin typeface="Consolas" charset="0"/>
                <a:ea typeface="Consolas" charset="0"/>
                <a:cs typeface="Consolas" charset="0"/>
              </a:rPr>
              <a:t> [firstName#13,lastName#14,medium#15], </a:t>
            </a:r>
            <a:r>
              <a:rPr lang="en-US" sz="1000" dirty="0" err="1">
                <a:solidFill>
                  <a:schemeClr val="tx1"/>
                </a:solidFill>
                <a:latin typeface="Consolas" charset="0"/>
                <a:ea typeface="Consolas" charset="0"/>
                <a:cs typeface="Consolas" charset="0"/>
              </a:rPr>
              <a:t>MapPartitionsRDD</a:t>
            </a:r>
            <a:r>
              <a:rPr lang="en-US" sz="1000" dirty="0">
                <a:solidFill>
                  <a:schemeClr val="tx1"/>
                </a:solidFill>
                <a:latin typeface="Consolas" charset="0"/>
                <a:ea typeface="Consolas" charset="0"/>
                <a:cs typeface="Consolas" charset="0"/>
              </a:rPr>
              <a:t>[43] at explain at &lt;console&gt;:25</a:t>
            </a:r>
          </a:p>
          <a:p>
            <a:endParaRPr lang="en-US" sz="1000" dirty="0">
              <a:solidFill>
                <a:schemeClr val="tx1"/>
              </a:solidFill>
              <a:latin typeface="Consolas" charset="0"/>
              <a:ea typeface="Consolas" charset="0"/>
              <a:cs typeface="Consolas" charset="0"/>
            </a:endParaRPr>
          </a:p>
          <a:p>
            <a:r>
              <a:rPr lang="en-US" sz="1000" dirty="0">
                <a:solidFill>
                  <a:schemeClr val="tx1"/>
                </a:solidFill>
                <a:latin typeface="Consolas" charset="0"/>
                <a:ea typeface="Consolas" charset="0"/>
                <a:cs typeface="Consolas" charset="0"/>
              </a:rPr>
              <a:t>Code Generation: false</a:t>
            </a:r>
          </a:p>
          <a:p>
            <a:r>
              <a:rPr lang="en-US" sz="1000" dirty="0">
                <a:solidFill>
                  <a:schemeClr val="tx1"/>
                </a:solidFill>
                <a:latin typeface="Consolas" charset="0"/>
                <a:ea typeface="Consolas" charset="0"/>
                <a:cs typeface="Consolas" charset="0"/>
              </a:rPr>
              <a:t>== RDD ==</a:t>
            </a:r>
          </a:p>
          <a:p>
            <a:endParaRPr lang="en-US" sz="1000" dirty="0">
              <a:solidFill>
                <a:schemeClr val="tx1"/>
              </a:solidFill>
              <a:latin typeface="Consolas" charset="0"/>
              <a:ea typeface="Consolas" charset="0"/>
              <a:cs typeface="Consolas" charset="0"/>
            </a:endParaRPr>
          </a:p>
        </p:txBody>
      </p:sp>
    </p:spTree>
    <p:extLst>
      <p:ext uri="{BB962C8B-B14F-4D97-AF65-F5344CB8AC3E}">
        <p14:creationId xmlns:p14="http://schemas.microsoft.com/office/powerpoint/2010/main" val="16774046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Catalyst Internals</a:t>
            </a:r>
            <a:endParaRPr lang="en-US" dirty="0"/>
          </a:p>
        </p:txBody>
      </p:sp>
      <p:sp>
        <p:nvSpPr>
          <p:cNvPr id="5" name="TextBox 4"/>
          <p:cNvSpPr txBox="1"/>
          <p:nvPr/>
        </p:nvSpPr>
        <p:spPr>
          <a:xfrm>
            <a:off x="2443988" y="6261849"/>
            <a:ext cx="7848600" cy="615553"/>
          </a:xfrm>
          <a:prstGeom prst="rect">
            <a:avLst/>
          </a:prstGeom>
          <a:noFill/>
        </p:spPr>
        <p:txBody>
          <a:bodyPr wrap="square" lIns="121917" tIns="60958" rIns="121917" bIns="60958" rtlCol="0">
            <a:spAutoFit/>
          </a:bodyPr>
          <a:lstStyle/>
          <a:p>
            <a:r>
              <a:rPr lang="en-US" sz="1600" dirty="0">
                <a:hlinkClick r:id="rId3"/>
              </a:rPr>
              <a:t>https://databricks.com/blog/2015/04/13/deep-dive-into-spark-sqls-catalyst-optimizer.html</a:t>
            </a:r>
            <a:endParaRPr lang="en-US" sz="1600" dirty="0"/>
          </a:p>
          <a:p>
            <a:endParaRPr lang="en-US" sz="1600" dirty="0"/>
          </a:p>
        </p:txBody>
      </p:sp>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511603" y="1418166"/>
            <a:ext cx="9181005" cy="4843681"/>
          </a:xfrm>
          <a:prstGeom prst="rect">
            <a:avLst/>
          </a:prstGeom>
        </p:spPr>
      </p:pic>
    </p:spTree>
    <p:extLst>
      <p:ext uri="{BB962C8B-B14F-4D97-AF65-F5344CB8AC3E}">
        <p14:creationId xmlns:p14="http://schemas.microsoft.com/office/powerpoint/2010/main" val="27556814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4000" dirty="0"/>
              <a:t>DataFrame limitations</a:t>
            </a:r>
          </a:p>
        </p:txBody>
      </p:sp>
      <p:sp>
        <p:nvSpPr>
          <p:cNvPr id="5" name="Content Placeholder 2"/>
          <p:cNvSpPr>
            <a:spLocks noGrp="1"/>
          </p:cNvSpPr>
          <p:nvPr>
            <p:ph idx="1"/>
          </p:nvPr>
        </p:nvSpPr>
        <p:spPr>
          <a:xfrm>
            <a:off x="1004835" y="1418168"/>
            <a:ext cx="10664651" cy="4737943"/>
          </a:xfrm>
        </p:spPr>
        <p:txBody>
          <a:bodyPr>
            <a:noAutofit/>
          </a:bodyPr>
          <a:lstStyle/>
          <a:p>
            <a:pPr marL="457189" indent="-457189"/>
            <a:r>
              <a:rPr lang="en-US" sz="2900" dirty="0"/>
              <a:t>Catalyst does not automatically repartition </a:t>
            </a:r>
            <a:r>
              <a:rPr lang="en-US" sz="2900" dirty="0" err="1"/>
              <a:t>DataFrames</a:t>
            </a:r>
            <a:r>
              <a:rPr lang="en-US" sz="2900" dirty="0"/>
              <a:t> optimally</a:t>
            </a:r>
          </a:p>
          <a:p>
            <a:pPr marL="457189" indent="-457189"/>
            <a:endParaRPr lang="en-US" sz="2900" dirty="0">
              <a:solidFill>
                <a:schemeClr val="tx1"/>
              </a:solidFill>
              <a:latin typeface="Source Sans Pro Light" charset="0"/>
              <a:ea typeface="Source Sans Pro Light" charset="0"/>
              <a:cs typeface="Source Sans Pro Light" charset="0"/>
            </a:endParaRPr>
          </a:p>
          <a:p>
            <a:pPr marL="457189" indent="-457189"/>
            <a:r>
              <a:rPr lang="en-US" sz="2900" dirty="0">
                <a:solidFill>
                  <a:schemeClr val="tx1"/>
                </a:solidFill>
                <a:latin typeface="Source Sans Pro Light" charset="0"/>
                <a:ea typeface="Source Sans Pro Light" charset="0"/>
                <a:cs typeface="Source Sans Pro Light" charset="0"/>
              </a:rPr>
              <a:t>During a DF shuffle, Spark SQL will just use</a:t>
            </a:r>
          </a:p>
          <a:p>
            <a:pPr marL="1295368" lvl="1" indent="-457189"/>
            <a:r>
              <a:rPr lang="en-US" sz="2400" dirty="0" err="1">
                <a:latin typeface="Consolas"/>
                <a:ea typeface="Anonymous Pro" panose="02060609030202000504" pitchFamily="49" charset="0"/>
                <a:cs typeface="Consolas"/>
              </a:rPr>
              <a:t>spark.sql.shuffle.partitions</a:t>
            </a:r>
            <a:r>
              <a:rPr lang="en-US" sz="2400" dirty="0"/>
              <a:t> </a:t>
            </a:r>
          </a:p>
          <a:p>
            <a:pPr marL="1295368" lvl="1" indent="-457189"/>
            <a:r>
              <a:rPr lang="en-US" sz="2400" dirty="0"/>
              <a:t>to determine the number of partitions in the downstream RDD</a:t>
            </a:r>
          </a:p>
          <a:p>
            <a:pPr marL="457189" indent="-457189"/>
            <a:endParaRPr lang="en-US" sz="2900" dirty="0">
              <a:solidFill>
                <a:schemeClr val="tx1"/>
              </a:solidFill>
              <a:latin typeface="Source Sans Pro Light" charset="0"/>
              <a:ea typeface="Source Sans Pro Light" charset="0"/>
              <a:cs typeface="Source Sans Pro Light" charset="0"/>
            </a:endParaRPr>
          </a:p>
          <a:p>
            <a:pPr marL="457189" indent="-457189"/>
            <a:r>
              <a:rPr lang="en-US" sz="2900" dirty="0">
                <a:solidFill>
                  <a:schemeClr val="tx1"/>
                </a:solidFill>
                <a:latin typeface="Source Sans Pro Light" charset="0"/>
                <a:ea typeface="Source Sans Pro Light" charset="0"/>
                <a:cs typeface="Source Sans Pro Light" charset="0"/>
              </a:rPr>
              <a:t>All SQL configurations can be changed </a:t>
            </a:r>
          </a:p>
          <a:p>
            <a:pPr marL="1295368" lvl="1" indent="-457189"/>
            <a:r>
              <a:rPr lang="en-US" sz="2400" dirty="0">
                <a:solidFill>
                  <a:schemeClr val="tx1"/>
                </a:solidFill>
                <a:latin typeface="Source Sans Pro Light" charset="0"/>
                <a:ea typeface="Source Sans Pro Light" charset="0"/>
                <a:cs typeface="Source Sans Pro Light" charset="0"/>
              </a:rPr>
              <a:t>via </a:t>
            </a:r>
            <a:r>
              <a:rPr lang="en-US" sz="2400" dirty="0" err="1">
                <a:latin typeface="Consolas"/>
                <a:ea typeface="Anonymous Pro" panose="02060609030202000504" pitchFamily="49" charset="0"/>
                <a:cs typeface="Consolas"/>
              </a:rPr>
              <a:t>sqlContext.setConf</a:t>
            </a:r>
            <a:r>
              <a:rPr lang="en-US" sz="2400" dirty="0">
                <a:latin typeface="Consolas"/>
                <a:ea typeface="Anonymous Pro" panose="02060609030202000504" pitchFamily="49" charset="0"/>
                <a:cs typeface="Consolas"/>
              </a:rPr>
              <a:t>(key, value)</a:t>
            </a:r>
            <a:r>
              <a:rPr lang="en-US" sz="2400" dirty="0">
                <a:latin typeface="Consolas"/>
                <a:cs typeface="Consolas"/>
              </a:rPr>
              <a:t> </a:t>
            </a:r>
          </a:p>
          <a:p>
            <a:pPr marL="1295368" lvl="1" indent="-457189"/>
            <a:r>
              <a:rPr lang="en-US" sz="2400" dirty="0"/>
              <a:t>or in </a:t>
            </a:r>
            <a:r>
              <a:rPr lang="en-US" sz="2400" dirty="0" err="1"/>
              <a:t>Databricks</a:t>
            </a:r>
            <a:r>
              <a:rPr lang="en-US" sz="2400" dirty="0"/>
              <a:t>: </a:t>
            </a:r>
            <a:r>
              <a:rPr lang="en-US" sz="2400" dirty="0">
                <a:latin typeface="Consolas"/>
                <a:ea typeface="Anonymous Pro" panose="02060609030202000504" pitchFamily="49" charset="0"/>
                <a:cs typeface="Consolas"/>
              </a:rPr>
              <a:t>"%</a:t>
            </a:r>
            <a:r>
              <a:rPr lang="en-US" sz="2400" dirty="0" err="1">
                <a:latin typeface="Consolas"/>
                <a:ea typeface="Anonymous Pro" panose="02060609030202000504" pitchFamily="49" charset="0"/>
                <a:cs typeface="Consolas"/>
              </a:rPr>
              <a:t>sql</a:t>
            </a:r>
            <a:r>
              <a:rPr lang="en-US" sz="2400" dirty="0">
                <a:latin typeface="Consolas"/>
                <a:ea typeface="Anonymous Pro" panose="02060609030202000504" pitchFamily="49" charset="0"/>
                <a:cs typeface="Consolas"/>
              </a:rPr>
              <a:t> SET key=</a:t>
            </a:r>
            <a:r>
              <a:rPr lang="en-US" sz="2400" dirty="0" err="1">
                <a:latin typeface="Consolas"/>
                <a:ea typeface="Anonymous Pro" panose="02060609030202000504" pitchFamily="49" charset="0"/>
                <a:cs typeface="Consolas"/>
              </a:rPr>
              <a:t>val</a:t>
            </a:r>
            <a:r>
              <a:rPr lang="en-US" sz="2400" dirty="0">
                <a:latin typeface="Consolas"/>
                <a:ea typeface="Anonymous Pro" panose="02060609030202000504" pitchFamily="49" charset="0"/>
                <a:cs typeface="Consolas"/>
              </a:rPr>
              <a:t>"</a:t>
            </a:r>
            <a:r>
              <a:rPr lang="en-US" sz="2400" dirty="0">
                <a:latin typeface="Anonymous Pro" panose="02060609030202000504" pitchFamily="49" charset="0"/>
                <a:ea typeface="Anonymous Pro" panose="02060609030202000504" pitchFamily="49" charset="0"/>
              </a:rPr>
              <a:t> </a:t>
            </a:r>
            <a:endParaRPr lang="en-US" sz="2400" dirty="0">
              <a:solidFill>
                <a:schemeClr val="tx1"/>
              </a:solidFill>
              <a:latin typeface="Anonymous Pro" panose="02060609030202000504" pitchFamily="49" charset="0"/>
              <a:ea typeface="Anonymous Pro" panose="02060609030202000504" pitchFamily="49" charset="0"/>
              <a:cs typeface="Source Sans Pro Light" charset="0"/>
            </a:endParaRPr>
          </a:p>
        </p:txBody>
      </p:sp>
    </p:spTree>
    <p:extLst>
      <p:ext uri="{BB962C8B-B14F-4D97-AF65-F5344CB8AC3E}">
        <p14:creationId xmlns:p14="http://schemas.microsoft.com/office/powerpoint/2010/main" val="56582973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619141" y="1266840"/>
            <a:ext cx="3933825" cy="4629151"/>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4" tIns="45718" rIns="91424" bIns="45718" rtlCol="0" anchor="ctr"/>
          <a:lstStyle/>
          <a:p>
            <a:pPr algn="ctr"/>
            <a:endParaRPr lang="en-US" sz="2800">
              <a:solidFill>
                <a:srgbClr val="000000"/>
              </a:solidFill>
              <a:latin typeface="Source Sans Pro Light"/>
              <a:cs typeface="Source Sans Pro Light"/>
            </a:endParaRPr>
          </a:p>
        </p:txBody>
      </p:sp>
      <p:grpSp>
        <p:nvGrpSpPr>
          <p:cNvPr id="4" name="Group 3"/>
          <p:cNvGrpSpPr/>
          <p:nvPr/>
        </p:nvGrpSpPr>
        <p:grpSpPr>
          <a:xfrm>
            <a:off x="1493383" y="1438515"/>
            <a:ext cx="635419" cy="579107"/>
            <a:chOff x="1650225" y="1438516"/>
            <a:chExt cx="635419" cy="579107"/>
          </a:xfrm>
        </p:grpSpPr>
        <p:pic>
          <p:nvPicPr>
            <p:cNvPr id="31" name="Picture 3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50225" y="1439512"/>
              <a:ext cx="356267" cy="285015"/>
            </a:xfrm>
            <a:prstGeom prst="rect">
              <a:avLst/>
            </a:prstGeom>
          </p:spPr>
        </p:pic>
        <p:pic>
          <p:nvPicPr>
            <p:cNvPr id="32" name="Picture 3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50225" y="1730404"/>
              <a:ext cx="356267" cy="285015"/>
            </a:xfrm>
            <a:prstGeom prst="rect">
              <a:avLst/>
            </a:prstGeom>
          </p:spPr>
        </p:pic>
        <p:pic>
          <p:nvPicPr>
            <p:cNvPr id="33" name="Picture 3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19849" y="1438516"/>
              <a:ext cx="356267" cy="285015"/>
            </a:xfrm>
            <a:prstGeom prst="rect">
              <a:avLst/>
            </a:prstGeom>
          </p:spPr>
        </p:pic>
        <p:pic>
          <p:nvPicPr>
            <p:cNvPr id="34" name="Picture 3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29377" y="1732608"/>
              <a:ext cx="356267" cy="285015"/>
            </a:xfrm>
            <a:prstGeom prst="rect">
              <a:avLst/>
            </a:prstGeom>
          </p:spPr>
        </p:pic>
      </p:grpSp>
      <p:sp>
        <p:nvSpPr>
          <p:cNvPr id="35" name="TextBox 34"/>
          <p:cNvSpPr txBox="1"/>
          <p:nvPr/>
        </p:nvSpPr>
        <p:spPr>
          <a:xfrm>
            <a:off x="589078" y="1478500"/>
            <a:ext cx="1176421" cy="523216"/>
          </a:xfrm>
          <a:prstGeom prst="rect">
            <a:avLst/>
          </a:prstGeom>
          <a:noFill/>
        </p:spPr>
        <p:txBody>
          <a:bodyPr wrap="square" lIns="91424" tIns="45718" rIns="91424" bIns="45718" rtlCol="0">
            <a:spAutoFit/>
          </a:bodyPr>
          <a:lstStyle/>
          <a:p>
            <a:r>
              <a:rPr lang="en-US" sz="2800" b="1" dirty="0">
                <a:solidFill>
                  <a:srgbClr val="000000"/>
                </a:solidFill>
                <a:latin typeface="Source Sans Pro Light"/>
                <a:cs typeface="Source Sans Pro Light"/>
              </a:rPr>
              <a:t>CPUs:</a:t>
            </a:r>
          </a:p>
        </p:txBody>
      </p:sp>
      <p:pic>
        <p:nvPicPr>
          <p:cNvPr id="36" name="Picture 3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42893" y="3262028"/>
            <a:ext cx="1155091" cy="1155091"/>
          </a:xfrm>
          <a:prstGeom prst="rect">
            <a:avLst/>
          </a:prstGeom>
        </p:spPr>
      </p:pic>
      <p:pic>
        <p:nvPicPr>
          <p:cNvPr id="37" name="Picture 36"/>
          <p:cNvPicPr>
            <a:picLocks noChangeAspect="1"/>
          </p:cNvPicPr>
          <p:nvPr/>
        </p:nvPicPr>
        <p:blipFill>
          <a:blip r:embed="rId5"/>
          <a:stretch>
            <a:fillRect/>
          </a:stretch>
        </p:blipFill>
        <p:spPr>
          <a:xfrm>
            <a:off x="2594750" y="3309638"/>
            <a:ext cx="996592" cy="916865"/>
          </a:xfrm>
          <a:prstGeom prst="rect">
            <a:avLst/>
          </a:prstGeom>
        </p:spPr>
      </p:pic>
      <p:sp>
        <p:nvSpPr>
          <p:cNvPr id="38" name="Cloud 37"/>
          <p:cNvSpPr/>
          <p:nvPr/>
        </p:nvSpPr>
        <p:spPr>
          <a:xfrm>
            <a:off x="3037585" y="1396911"/>
            <a:ext cx="1344579" cy="92707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lIns="91424" tIns="45718" rIns="91424" bIns="45718" rtlCol="0" anchor="ctr"/>
          <a:lstStyle/>
          <a:p>
            <a:pPr algn="ctr"/>
            <a:endParaRPr lang="en-US" sz="2800">
              <a:solidFill>
                <a:srgbClr val="000000"/>
              </a:solidFill>
              <a:latin typeface="Source Sans Pro Light"/>
              <a:cs typeface="Source Sans Pro Light"/>
            </a:endParaRPr>
          </a:p>
        </p:txBody>
      </p:sp>
      <p:pic>
        <p:nvPicPr>
          <p:cNvPr id="39" name="Picture 38"/>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299630" y="1438515"/>
            <a:ext cx="820521" cy="820521"/>
          </a:xfrm>
          <a:prstGeom prst="rect">
            <a:avLst/>
          </a:prstGeom>
        </p:spPr>
      </p:pic>
      <p:cxnSp>
        <p:nvCxnSpPr>
          <p:cNvPr id="40" name="Straight Arrow Connector 39"/>
          <p:cNvCxnSpPr/>
          <p:nvPr/>
        </p:nvCxnSpPr>
        <p:spPr>
          <a:xfrm flipV="1">
            <a:off x="2097984" y="1723513"/>
            <a:ext cx="875785" cy="17"/>
          </a:xfrm>
          <a:prstGeom prst="straightConnector1">
            <a:avLst/>
          </a:prstGeom>
          <a:ln>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079814" y="1772853"/>
            <a:ext cx="1094917" cy="400105"/>
          </a:xfrm>
          <a:prstGeom prst="rect">
            <a:avLst/>
          </a:prstGeom>
          <a:noFill/>
        </p:spPr>
        <p:txBody>
          <a:bodyPr wrap="square" lIns="91424" tIns="45718" rIns="91424" bIns="45718" rtlCol="0">
            <a:spAutoFit/>
          </a:bodyPr>
          <a:lstStyle/>
          <a:p>
            <a:r>
              <a:rPr lang="en-US" sz="2000" b="1" dirty="0">
                <a:solidFill>
                  <a:srgbClr val="000000"/>
                </a:solidFill>
                <a:latin typeface="Source Sans Pro Light"/>
                <a:cs typeface="Source Sans Pro Light"/>
              </a:rPr>
              <a:t>10 GB/s</a:t>
            </a:r>
          </a:p>
        </p:txBody>
      </p:sp>
      <p:cxnSp>
        <p:nvCxnSpPr>
          <p:cNvPr id="42" name="Straight Arrow Connector 41"/>
          <p:cNvCxnSpPr/>
          <p:nvPr/>
        </p:nvCxnSpPr>
        <p:spPr>
          <a:xfrm flipH="1">
            <a:off x="1463483" y="2107178"/>
            <a:ext cx="315644" cy="1033253"/>
          </a:xfrm>
          <a:prstGeom prst="straightConnector1">
            <a:avLst/>
          </a:prstGeom>
          <a:ln>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1958597" y="2107178"/>
            <a:ext cx="907435" cy="1113817"/>
          </a:xfrm>
          <a:prstGeom prst="straightConnector1">
            <a:avLst/>
          </a:prstGeom>
          <a:ln>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36587" y="2484837"/>
            <a:ext cx="1375100" cy="400105"/>
          </a:xfrm>
          <a:prstGeom prst="rect">
            <a:avLst/>
          </a:prstGeom>
          <a:noFill/>
        </p:spPr>
        <p:txBody>
          <a:bodyPr wrap="square" lIns="91424" tIns="45718" rIns="91424" bIns="45718" rtlCol="0">
            <a:spAutoFit/>
          </a:bodyPr>
          <a:lstStyle/>
          <a:p>
            <a:r>
              <a:rPr lang="en-US" sz="2000" b="1" dirty="0">
                <a:solidFill>
                  <a:srgbClr val="000000"/>
                </a:solidFill>
                <a:latin typeface="Source Sans Pro Light"/>
                <a:cs typeface="Source Sans Pro Light"/>
              </a:rPr>
              <a:t>100 MB/s</a:t>
            </a:r>
          </a:p>
        </p:txBody>
      </p:sp>
      <p:sp>
        <p:nvSpPr>
          <p:cNvPr id="45" name="TextBox 44"/>
          <p:cNvSpPr txBox="1"/>
          <p:nvPr/>
        </p:nvSpPr>
        <p:spPr>
          <a:xfrm>
            <a:off x="2629719" y="4389067"/>
            <a:ext cx="1923247" cy="1323435"/>
          </a:xfrm>
          <a:prstGeom prst="rect">
            <a:avLst/>
          </a:prstGeom>
          <a:noFill/>
        </p:spPr>
        <p:txBody>
          <a:bodyPr wrap="square" lIns="91424" tIns="45718" rIns="91424" bIns="45718" rtlCol="0">
            <a:spAutoFit/>
          </a:bodyPr>
          <a:lstStyle/>
          <a:p>
            <a:r>
              <a:rPr lang="en-US" sz="2000" dirty="0">
                <a:solidFill>
                  <a:srgbClr val="000000"/>
                </a:solidFill>
                <a:latin typeface="Source Sans Pro Light"/>
                <a:cs typeface="Source Sans Pro Light"/>
              </a:rPr>
              <a:t>0.1 </a:t>
            </a:r>
            <a:r>
              <a:rPr lang="en-US" sz="2000" dirty="0" err="1">
                <a:solidFill>
                  <a:srgbClr val="000000"/>
                </a:solidFill>
                <a:latin typeface="Source Sans Pro Light"/>
                <a:cs typeface="Source Sans Pro Light"/>
              </a:rPr>
              <a:t>ms</a:t>
            </a:r>
            <a:r>
              <a:rPr lang="en-US" sz="2000" dirty="0">
                <a:solidFill>
                  <a:srgbClr val="000000"/>
                </a:solidFill>
                <a:latin typeface="Source Sans Pro Light"/>
                <a:cs typeface="Source Sans Pro Light"/>
              </a:rPr>
              <a:t> random access</a:t>
            </a:r>
          </a:p>
          <a:p>
            <a:endParaRPr lang="en-US" sz="2000" dirty="0">
              <a:solidFill>
                <a:srgbClr val="000000"/>
              </a:solidFill>
              <a:latin typeface="Source Sans Pro Light"/>
              <a:cs typeface="Source Sans Pro Light"/>
            </a:endParaRPr>
          </a:p>
          <a:p>
            <a:r>
              <a:rPr lang="en-US" sz="2000" dirty="0">
                <a:solidFill>
                  <a:srgbClr val="000000"/>
                </a:solidFill>
                <a:latin typeface="Source Sans Pro Light"/>
                <a:cs typeface="Source Sans Pro Light"/>
              </a:rPr>
              <a:t>$0.45 per GB</a:t>
            </a:r>
          </a:p>
        </p:txBody>
      </p:sp>
      <p:sp>
        <p:nvSpPr>
          <p:cNvPr id="46" name="TextBox 45"/>
          <p:cNvSpPr txBox="1"/>
          <p:nvPr/>
        </p:nvSpPr>
        <p:spPr>
          <a:xfrm>
            <a:off x="2653871" y="2549783"/>
            <a:ext cx="1417852" cy="400105"/>
          </a:xfrm>
          <a:prstGeom prst="rect">
            <a:avLst/>
          </a:prstGeom>
          <a:noFill/>
        </p:spPr>
        <p:txBody>
          <a:bodyPr wrap="square" lIns="91424" tIns="45718" rIns="91424" bIns="45718" rtlCol="0">
            <a:spAutoFit/>
          </a:bodyPr>
          <a:lstStyle/>
          <a:p>
            <a:r>
              <a:rPr lang="en-US" sz="2000" b="1" dirty="0">
                <a:solidFill>
                  <a:srgbClr val="000000"/>
                </a:solidFill>
                <a:latin typeface="Source Sans Pro Light"/>
                <a:cs typeface="Source Sans Pro Light"/>
              </a:rPr>
              <a:t>600 MB/s</a:t>
            </a:r>
          </a:p>
        </p:txBody>
      </p:sp>
      <p:sp>
        <p:nvSpPr>
          <p:cNvPr id="47" name="TextBox 46"/>
          <p:cNvSpPr txBox="1"/>
          <p:nvPr/>
        </p:nvSpPr>
        <p:spPr>
          <a:xfrm>
            <a:off x="704209" y="4382423"/>
            <a:ext cx="1925511" cy="1323435"/>
          </a:xfrm>
          <a:prstGeom prst="rect">
            <a:avLst/>
          </a:prstGeom>
          <a:noFill/>
        </p:spPr>
        <p:txBody>
          <a:bodyPr wrap="square" lIns="91424" tIns="45718" rIns="91424" bIns="45718" rtlCol="0">
            <a:spAutoFit/>
          </a:bodyPr>
          <a:lstStyle/>
          <a:p>
            <a:r>
              <a:rPr lang="en-US" sz="2000" dirty="0">
                <a:solidFill>
                  <a:srgbClr val="000000"/>
                </a:solidFill>
                <a:latin typeface="Source Sans Pro Light"/>
                <a:cs typeface="Source Sans Pro Light"/>
              </a:rPr>
              <a:t>3-12 </a:t>
            </a:r>
            <a:r>
              <a:rPr lang="en-US" sz="2000" dirty="0" err="1">
                <a:solidFill>
                  <a:srgbClr val="000000"/>
                </a:solidFill>
                <a:latin typeface="Source Sans Pro Light"/>
                <a:cs typeface="Source Sans Pro Light"/>
              </a:rPr>
              <a:t>ms</a:t>
            </a:r>
            <a:r>
              <a:rPr lang="en-US" sz="2000" dirty="0">
                <a:solidFill>
                  <a:srgbClr val="000000"/>
                </a:solidFill>
                <a:latin typeface="Source Sans Pro Light"/>
                <a:cs typeface="Source Sans Pro Light"/>
              </a:rPr>
              <a:t> random access</a:t>
            </a:r>
          </a:p>
          <a:p>
            <a:endParaRPr lang="en-US" sz="2000" dirty="0">
              <a:solidFill>
                <a:srgbClr val="000000"/>
              </a:solidFill>
              <a:latin typeface="Source Sans Pro Light"/>
              <a:cs typeface="Source Sans Pro Light"/>
            </a:endParaRPr>
          </a:p>
          <a:p>
            <a:r>
              <a:rPr lang="en-US" sz="2000" dirty="0">
                <a:solidFill>
                  <a:srgbClr val="000000"/>
                </a:solidFill>
                <a:latin typeface="Source Sans Pro Light"/>
                <a:cs typeface="Source Sans Pro Light"/>
              </a:rPr>
              <a:t>$0.05 per GB</a:t>
            </a:r>
          </a:p>
        </p:txBody>
      </p:sp>
      <p:cxnSp>
        <p:nvCxnSpPr>
          <p:cNvPr id="48" name="Straight Arrow Connector 47"/>
          <p:cNvCxnSpPr>
            <a:stCxn id="33" idx="3"/>
          </p:cNvCxnSpPr>
          <p:nvPr/>
        </p:nvCxnSpPr>
        <p:spPr>
          <a:xfrm flipV="1">
            <a:off x="2119274" y="1317968"/>
            <a:ext cx="3872628" cy="263055"/>
          </a:xfrm>
          <a:prstGeom prst="straightConnector1">
            <a:avLst/>
          </a:prstGeom>
          <a:ln>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184320" y="743603"/>
            <a:ext cx="2205789" cy="400105"/>
          </a:xfrm>
          <a:prstGeom prst="rect">
            <a:avLst/>
          </a:prstGeom>
          <a:noFill/>
        </p:spPr>
        <p:txBody>
          <a:bodyPr wrap="square" lIns="91424" tIns="45718" rIns="91424" bIns="45718" rtlCol="0">
            <a:spAutoFit/>
          </a:bodyPr>
          <a:lstStyle/>
          <a:p>
            <a:r>
              <a:rPr lang="en-US" sz="2000" b="1" dirty="0">
                <a:solidFill>
                  <a:srgbClr val="000000"/>
                </a:solidFill>
                <a:latin typeface="Source Sans Pro Light"/>
                <a:cs typeface="Source Sans Pro Light"/>
              </a:rPr>
              <a:t>1 Gb/s or 125 MB/s</a:t>
            </a:r>
          </a:p>
        </p:txBody>
      </p:sp>
      <p:pic>
        <p:nvPicPr>
          <p:cNvPr id="50" name="Picture 49"/>
          <p:cNvPicPr>
            <a:picLocks noChangeAspect="1"/>
          </p:cNvPicPr>
          <p:nvPr/>
        </p:nvPicPr>
        <p:blipFill>
          <a:blip r:embed="rId7"/>
          <a:stretch>
            <a:fillRect/>
          </a:stretch>
        </p:blipFill>
        <p:spPr>
          <a:xfrm>
            <a:off x="6210088" y="903311"/>
            <a:ext cx="2896661" cy="1028700"/>
          </a:xfrm>
          <a:prstGeom prst="rect">
            <a:avLst/>
          </a:prstGeom>
        </p:spPr>
      </p:pic>
      <p:sp>
        <p:nvSpPr>
          <p:cNvPr id="51" name="TextBox 50"/>
          <p:cNvSpPr txBox="1"/>
          <p:nvPr/>
        </p:nvSpPr>
        <p:spPr>
          <a:xfrm>
            <a:off x="4806472" y="1416869"/>
            <a:ext cx="1094917" cy="400105"/>
          </a:xfrm>
          <a:prstGeom prst="rect">
            <a:avLst/>
          </a:prstGeom>
          <a:noFill/>
        </p:spPr>
        <p:txBody>
          <a:bodyPr wrap="square" lIns="91424" tIns="45718" rIns="91424" bIns="45718" rtlCol="0">
            <a:spAutoFit/>
          </a:bodyPr>
          <a:lstStyle/>
          <a:p>
            <a:r>
              <a:rPr lang="en-US" sz="2000" dirty="0">
                <a:solidFill>
                  <a:srgbClr val="000000"/>
                </a:solidFill>
                <a:latin typeface="Source Sans Pro Light"/>
                <a:cs typeface="Source Sans Pro Light"/>
              </a:rPr>
              <a:t>Network</a:t>
            </a:r>
          </a:p>
        </p:txBody>
      </p:sp>
      <p:cxnSp>
        <p:nvCxnSpPr>
          <p:cNvPr id="52" name="Straight Arrow Connector 51"/>
          <p:cNvCxnSpPr/>
          <p:nvPr/>
        </p:nvCxnSpPr>
        <p:spPr>
          <a:xfrm flipH="1">
            <a:off x="6858534" y="1461035"/>
            <a:ext cx="9167" cy="2201607"/>
          </a:xfrm>
          <a:prstGeom prst="straightConnector1">
            <a:avLst/>
          </a:prstGeom>
          <a:ln>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53" name="Picture 52"/>
          <p:cNvPicPr>
            <a:picLocks noChangeAspect="1"/>
          </p:cNvPicPr>
          <p:nvPr/>
        </p:nvPicPr>
        <p:blipFill>
          <a:blip r:embed="rId8"/>
          <a:stretch>
            <a:fillRect/>
          </a:stretch>
        </p:blipFill>
        <p:spPr>
          <a:xfrm>
            <a:off x="9987668" y="467964"/>
            <a:ext cx="1552429" cy="551319"/>
          </a:xfrm>
          <a:prstGeom prst="rect">
            <a:avLst/>
          </a:prstGeom>
        </p:spPr>
      </p:pic>
      <p:cxnSp>
        <p:nvCxnSpPr>
          <p:cNvPr id="54" name="Straight Arrow Connector 53"/>
          <p:cNvCxnSpPr/>
          <p:nvPr/>
        </p:nvCxnSpPr>
        <p:spPr>
          <a:xfrm flipV="1">
            <a:off x="7921693" y="655944"/>
            <a:ext cx="2142191" cy="494735"/>
          </a:xfrm>
          <a:prstGeom prst="straightConnector1">
            <a:avLst/>
          </a:prstGeom>
          <a:ln>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8733992" y="319185"/>
            <a:ext cx="1094917" cy="400105"/>
          </a:xfrm>
          <a:prstGeom prst="rect">
            <a:avLst/>
          </a:prstGeom>
          <a:noFill/>
        </p:spPr>
        <p:txBody>
          <a:bodyPr wrap="square" lIns="91424" tIns="45718" rIns="91424" bIns="45718" rtlCol="0">
            <a:spAutoFit/>
          </a:bodyPr>
          <a:lstStyle/>
          <a:p>
            <a:r>
              <a:rPr lang="en-US" sz="2000" b="1" dirty="0">
                <a:solidFill>
                  <a:srgbClr val="000000"/>
                </a:solidFill>
                <a:latin typeface="Source Sans Pro Light"/>
                <a:cs typeface="Source Sans Pro Light"/>
              </a:rPr>
              <a:t>0.1 Gb/s</a:t>
            </a:r>
          </a:p>
        </p:txBody>
      </p:sp>
      <p:sp>
        <p:nvSpPr>
          <p:cNvPr id="56" name="TextBox 55"/>
          <p:cNvSpPr txBox="1"/>
          <p:nvPr/>
        </p:nvSpPr>
        <p:spPr>
          <a:xfrm>
            <a:off x="9106416" y="832095"/>
            <a:ext cx="1094917" cy="1015659"/>
          </a:xfrm>
          <a:prstGeom prst="rect">
            <a:avLst/>
          </a:prstGeom>
          <a:noFill/>
        </p:spPr>
        <p:txBody>
          <a:bodyPr wrap="square" lIns="91424" tIns="45718" rIns="91424" bIns="45718" rtlCol="0">
            <a:spAutoFit/>
          </a:bodyPr>
          <a:lstStyle/>
          <a:p>
            <a:r>
              <a:rPr lang="en-US" sz="2000" dirty="0">
                <a:solidFill>
                  <a:srgbClr val="000000"/>
                </a:solidFill>
                <a:latin typeface="Source Sans Pro Light"/>
                <a:cs typeface="Source Sans Pro Light"/>
              </a:rPr>
              <a:t>Nodes in another rack</a:t>
            </a:r>
          </a:p>
        </p:txBody>
      </p:sp>
      <p:sp>
        <p:nvSpPr>
          <p:cNvPr id="57" name="TextBox 56"/>
          <p:cNvSpPr txBox="1"/>
          <p:nvPr/>
        </p:nvSpPr>
        <p:spPr>
          <a:xfrm>
            <a:off x="6968660" y="2346386"/>
            <a:ext cx="1094917" cy="1015659"/>
          </a:xfrm>
          <a:prstGeom prst="rect">
            <a:avLst/>
          </a:prstGeom>
          <a:noFill/>
        </p:spPr>
        <p:txBody>
          <a:bodyPr wrap="square" lIns="91424" tIns="45718" rIns="91424" bIns="45718" rtlCol="0">
            <a:spAutoFit/>
          </a:bodyPr>
          <a:lstStyle/>
          <a:p>
            <a:r>
              <a:rPr lang="en-US" sz="2000" dirty="0">
                <a:solidFill>
                  <a:srgbClr val="000000"/>
                </a:solidFill>
                <a:latin typeface="Source Sans Pro Light"/>
                <a:cs typeface="Source Sans Pro Light"/>
              </a:rPr>
              <a:t>Nodes in same rack</a:t>
            </a:r>
          </a:p>
        </p:txBody>
      </p:sp>
      <p:sp>
        <p:nvSpPr>
          <p:cNvPr id="58" name="TextBox 57"/>
          <p:cNvSpPr txBox="1"/>
          <p:nvPr/>
        </p:nvSpPr>
        <p:spPr>
          <a:xfrm>
            <a:off x="4732436" y="2418361"/>
            <a:ext cx="2185753" cy="400105"/>
          </a:xfrm>
          <a:prstGeom prst="rect">
            <a:avLst/>
          </a:prstGeom>
          <a:noFill/>
        </p:spPr>
        <p:txBody>
          <a:bodyPr wrap="square" lIns="91424" tIns="45718" rIns="91424" bIns="45718" rtlCol="0">
            <a:spAutoFit/>
          </a:bodyPr>
          <a:lstStyle/>
          <a:p>
            <a:r>
              <a:rPr lang="en-US" sz="2000" b="1" dirty="0">
                <a:solidFill>
                  <a:srgbClr val="000000"/>
                </a:solidFill>
                <a:latin typeface="Source Sans Pro Light"/>
                <a:cs typeface="Source Sans Pro Light"/>
              </a:rPr>
              <a:t>1 Gb/s or 125 MB/s</a:t>
            </a:r>
          </a:p>
        </p:txBody>
      </p:sp>
      <p:sp>
        <p:nvSpPr>
          <p:cNvPr id="59" name="Rectangle 58"/>
          <p:cNvSpPr/>
          <p:nvPr/>
        </p:nvSpPr>
        <p:spPr>
          <a:xfrm>
            <a:off x="6170272" y="3782491"/>
            <a:ext cx="1394829" cy="1608823"/>
          </a:xfrm>
          <a:prstGeom prst="rect">
            <a:avLst/>
          </a:prstGeom>
          <a:solidFill>
            <a:srgbClr val="FFFFFF"/>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4" tIns="45718" rIns="91424" bIns="45718" rtlCol="0" anchor="ctr"/>
          <a:lstStyle/>
          <a:p>
            <a:pPr algn="ctr"/>
            <a:endParaRPr lang="en-US" sz="2800">
              <a:solidFill>
                <a:srgbClr val="000000"/>
              </a:solidFill>
              <a:latin typeface="Source Sans Pro Light"/>
              <a:cs typeface="Source Sans Pro Light"/>
            </a:endParaRPr>
          </a:p>
        </p:txBody>
      </p:sp>
      <p:sp>
        <p:nvSpPr>
          <p:cNvPr id="60" name="Rectangle 59"/>
          <p:cNvSpPr/>
          <p:nvPr/>
        </p:nvSpPr>
        <p:spPr>
          <a:xfrm>
            <a:off x="6322672" y="3934892"/>
            <a:ext cx="1394829" cy="1608823"/>
          </a:xfrm>
          <a:prstGeom prst="rect">
            <a:avLst/>
          </a:prstGeom>
          <a:solidFill>
            <a:srgbClr val="FFFFFF"/>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4" tIns="45718" rIns="91424" bIns="45718" rtlCol="0" anchor="ctr"/>
          <a:lstStyle/>
          <a:p>
            <a:pPr algn="ctr"/>
            <a:endParaRPr lang="en-US" sz="2800">
              <a:solidFill>
                <a:srgbClr val="000000"/>
              </a:solidFill>
              <a:latin typeface="Source Sans Pro Light"/>
              <a:cs typeface="Source Sans Pro Light"/>
            </a:endParaRPr>
          </a:p>
        </p:txBody>
      </p:sp>
      <p:sp>
        <p:nvSpPr>
          <p:cNvPr id="61" name="Rectangle 60"/>
          <p:cNvSpPr/>
          <p:nvPr/>
        </p:nvSpPr>
        <p:spPr>
          <a:xfrm>
            <a:off x="6475072" y="4087292"/>
            <a:ext cx="1394829" cy="1608823"/>
          </a:xfrm>
          <a:prstGeom prst="rect">
            <a:avLst/>
          </a:prstGeom>
          <a:solidFill>
            <a:srgbClr val="FFFFFF"/>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4" tIns="45718" rIns="91424" bIns="45718" rtlCol="0" anchor="ctr"/>
          <a:lstStyle/>
          <a:p>
            <a:pPr algn="ctr"/>
            <a:endParaRPr lang="en-US" sz="2800">
              <a:solidFill>
                <a:srgbClr val="000000"/>
              </a:solidFill>
              <a:latin typeface="Source Sans Pro Light"/>
              <a:cs typeface="Source Sans Pro Light"/>
            </a:endParaRPr>
          </a:p>
        </p:txBody>
      </p:sp>
      <p:sp>
        <p:nvSpPr>
          <p:cNvPr id="62" name="Rectangle 61"/>
          <p:cNvSpPr/>
          <p:nvPr/>
        </p:nvSpPr>
        <p:spPr>
          <a:xfrm>
            <a:off x="6627472" y="4239692"/>
            <a:ext cx="1394829" cy="1608823"/>
          </a:xfrm>
          <a:prstGeom prst="rect">
            <a:avLst/>
          </a:prstGeom>
          <a:solidFill>
            <a:srgbClr val="FFFFFF"/>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4" tIns="45718" rIns="91424" bIns="45718" rtlCol="0" anchor="ctr"/>
          <a:lstStyle/>
          <a:p>
            <a:pPr algn="ctr"/>
            <a:endParaRPr lang="en-US" sz="2800">
              <a:solidFill>
                <a:srgbClr val="000000"/>
              </a:solidFill>
              <a:latin typeface="Source Sans Pro Light"/>
              <a:cs typeface="Source Sans Pro Light"/>
            </a:endParaRPr>
          </a:p>
        </p:txBody>
      </p:sp>
      <p:sp>
        <p:nvSpPr>
          <p:cNvPr id="63" name="Rectangle 62"/>
          <p:cNvSpPr/>
          <p:nvPr/>
        </p:nvSpPr>
        <p:spPr>
          <a:xfrm>
            <a:off x="6779872" y="4392092"/>
            <a:ext cx="1394829" cy="1608823"/>
          </a:xfrm>
          <a:prstGeom prst="rect">
            <a:avLst/>
          </a:prstGeom>
          <a:solidFill>
            <a:srgbClr val="FFFFFF"/>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4" tIns="45718" rIns="91424" bIns="45718" rtlCol="0" anchor="ctr"/>
          <a:lstStyle/>
          <a:p>
            <a:pPr algn="ctr"/>
            <a:endParaRPr lang="en-US" sz="2800">
              <a:solidFill>
                <a:srgbClr val="000000"/>
              </a:solidFill>
              <a:latin typeface="Source Sans Pro Light"/>
              <a:cs typeface="Source Sans Pro Light"/>
            </a:endParaRPr>
          </a:p>
        </p:txBody>
      </p:sp>
    </p:spTree>
    <p:extLst>
      <p:ext uri="{BB962C8B-B14F-4D97-AF65-F5344CB8AC3E}">
        <p14:creationId xmlns:p14="http://schemas.microsoft.com/office/powerpoint/2010/main" val="39839183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Integration</a:t>
            </a:r>
            <a:endParaRPr lang="en-US" dirty="0"/>
          </a:p>
        </p:txBody>
      </p:sp>
      <p:sp>
        <p:nvSpPr>
          <p:cNvPr id="3" name="Content Placeholder 2"/>
          <p:cNvSpPr>
            <a:spLocks noGrp="1"/>
          </p:cNvSpPr>
          <p:nvPr>
            <p:ph idx="1"/>
          </p:nvPr>
        </p:nvSpPr>
        <p:spPr>
          <a:xfrm>
            <a:off x="964642" y="1630678"/>
            <a:ext cx="10477081" cy="4525433"/>
          </a:xfrm>
        </p:spPr>
        <p:txBody>
          <a:bodyPr>
            <a:noAutofit/>
          </a:bodyPr>
          <a:lstStyle/>
          <a:p>
            <a:r>
              <a:rPr lang="en-US" dirty="0"/>
              <a:t>Spark 1.2 introduced a new package called </a:t>
            </a:r>
            <a:r>
              <a:rPr lang="en-US" dirty="0" err="1">
                <a:latin typeface="Consolas" charset="0"/>
                <a:ea typeface="Consolas" charset="0"/>
                <a:cs typeface="Consolas" charset="0"/>
              </a:rPr>
              <a:t>spark.ml</a:t>
            </a:r>
            <a:r>
              <a:rPr lang="en-US" dirty="0"/>
              <a:t>, which aims to provide a uniform set of high-level APIs that help users create and tune practical machine learning pipelines</a:t>
            </a:r>
            <a:r>
              <a:rPr lang="en-US" dirty="0" smtClean="0"/>
              <a:t>.</a:t>
            </a:r>
          </a:p>
          <a:p>
            <a:endParaRPr lang="en-US" dirty="0" smtClean="0"/>
          </a:p>
          <a:p>
            <a:r>
              <a:rPr lang="en-US" dirty="0" smtClean="0"/>
              <a:t>Spark </a:t>
            </a:r>
            <a:r>
              <a:rPr lang="en-US" dirty="0"/>
              <a:t>ML standardizes APIs for machine learning algorithms to make it easier to combine multiple algorithms into a single </a:t>
            </a:r>
            <a:r>
              <a:rPr lang="en-US" i="1" dirty="0"/>
              <a:t>pipeline</a:t>
            </a:r>
            <a:r>
              <a:rPr lang="en-US" dirty="0"/>
              <a:t>, or </a:t>
            </a:r>
            <a:r>
              <a:rPr lang="en-US" i="1" dirty="0"/>
              <a:t>workflow</a:t>
            </a:r>
            <a:r>
              <a:rPr lang="en-US" dirty="0"/>
              <a:t>. </a:t>
            </a:r>
          </a:p>
        </p:txBody>
      </p:sp>
    </p:spTree>
    <p:extLst>
      <p:ext uri="{BB962C8B-B14F-4D97-AF65-F5344CB8AC3E}">
        <p14:creationId xmlns:p14="http://schemas.microsoft.com/office/powerpoint/2010/main" val="31523343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Integration</a:t>
            </a:r>
            <a:endParaRPr lang="en-US" dirty="0"/>
          </a:p>
        </p:txBody>
      </p:sp>
      <p:sp>
        <p:nvSpPr>
          <p:cNvPr id="3" name="Content Placeholder 2"/>
          <p:cNvSpPr>
            <a:spLocks noGrp="1"/>
          </p:cNvSpPr>
          <p:nvPr>
            <p:ph idx="1"/>
          </p:nvPr>
        </p:nvSpPr>
        <p:spPr>
          <a:xfrm>
            <a:off x="1987290" y="1630678"/>
            <a:ext cx="8351924" cy="4525433"/>
          </a:xfrm>
        </p:spPr>
        <p:txBody>
          <a:bodyPr>
            <a:noAutofit/>
          </a:bodyPr>
          <a:lstStyle/>
          <a:p>
            <a:r>
              <a:rPr lang="en-US" dirty="0" smtClean="0"/>
              <a:t>Spark </a:t>
            </a:r>
            <a:r>
              <a:rPr lang="en-US" dirty="0"/>
              <a:t>ML uses </a:t>
            </a:r>
            <a:r>
              <a:rPr lang="en-US" dirty="0" err="1" smtClean="0"/>
              <a:t>DataFrames</a:t>
            </a:r>
            <a:r>
              <a:rPr lang="en-US" dirty="0" smtClean="0"/>
              <a:t> as </a:t>
            </a:r>
            <a:r>
              <a:rPr lang="en-US" dirty="0"/>
              <a:t>a dataset which can hold a variety of data types. </a:t>
            </a:r>
            <a:endParaRPr lang="en-US" dirty="0" smtClean="0"/>
          </a:p>
          <a:p>
            <a:pPr indent="-6351"/>
            <a:endParaRPr lang="en-US" dirty="0" smtClean="0"/>
          </a:p>
          <a:p>
            <a:pPr indent="-6351"/>
            <a:r>
              <a:rPr lang="en-US" dirty="0" smtClean="0"/>
              <a:t>For instance, </a:t>
            </a:r>
            <a:r>
              <a:rPr lang="en-US" dirty="0"/>
              <a:t>a dataset could have different columns storing text, feature vectors, true labels, and predictions.</a:t>
            </a:r>
          </a:p>
          <a:p>
            <a:endParaRPr lang="en-US" dirty="0"/>
          </a:p>
        </p:txBody>
      </p:sp>
    </p:spTree>
    <p:extLst>
      <p:ext uri="{BB962C8B-B14F-4D97-AF65-F5344CB8AC3E}">
        <p14:creationId xmlns:p14="http://schemas.microsoft.com/office/powerpoint/2010/main" val="12664727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hands-on with </a:t>
            </a:r>
            <a:r>
              <a:rPr lang="en-US" dirty="0" err="1" smtClean="0"/>
              <a:t>DataFrames</a:t>
            </a:r>
            <a:endParaRPr lang="en-US" dirty="0"/>
          </a:p>
        </p:txBody>
      </p:sp>
      <p:sp>
        <p:nvSpPr>
          <p:cNvPr id="3" name="Content Placeholder 2"/>
          <p:cNvSpPr>
            <a:spLocks noGrp="1"/>
          </p:cNvSpPr>
          <p:nvPr>
            <p:ph idx="1"/>
          </p:nvPr>
        </p:nvSpPr>
        <p:spPr>
          <a:xfrm>
            <a:off x="339680" y="1197736"/>
            <a:ext cx="11413939" cy="5078200"/>
          </a:xfrm>
        </p:spPr>
        <p:txBody>
          <a:bodyPr>
            <a:normAutofit fontScale="92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In the </a:t>
            </a:r>
            <a:r>
              <a:rPr lang="en-US" dirty="0" err="1" smtClean="0"/>
              <a:t>Databricks</a:t>
            </a:r>
            <a:r>
              <a:rPr lang="en-US" dirty="0" smtClean="0"/>
              <a:t> shard, look in</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	Workspace &gt; Labs &gt; </a:t>
            </a:r>
            <a:r>
              <a:rPr lang="en-US" dirty="0" err="1" smtClean="0"/>
              <a:t>sql</a:t>
            </a:r>
            <a:r>
              <a:rPr lang="en-US" dirty="0" smtClean="0"/>
              <a:t>-and-</a:t>
            </a:r>
            <a:r>
              <a:rPr lang="en-US" dirty="0" err="1" smtClean="0"/>
              <a:t>dataframes</a:t>
            </a: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In there, you'll find a </a:t>
            </a:r>
            <a:r>
              <a:rPr lang="en-US" dirty="0" smtClean="0">
                <a:latin typeface="Consolas" charset="0"/>
                <a:ea typeface="Consolas" charset="0"/>
                <a:cs typeface="Consolas" charset="0"/>
              </a:rPr>
              <a:t>lab01</a:t>
            </a:r>
            <a:r>
              <a:rPr lang="en-US" dirty="0" smtClean="0"/>
              <a:t> folder, with Python and Scala folders beneath it.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defTabSz="914400" fontAlgn="auto">
              <a:spcBef>
                <a:spcPts val="0"/>
              </a:spcBef>
              <a:spcAft>
                <a:spcPts val="0"/>
              </a:spcAft>
              <a:buSzTx/>
            </a:pPr>
            <a:r>
              <a:rPr lang="en-US" dirty="0" smtClean="0"/>
              <a:t>Open </a:t>
            </a:r>
            <a:r>
              <a:rPr lang="en-US" dirty="0" smtClean="0"/>
              <a:t>the </a:t>
            </a:r>
            <a:r>
              <a:rPr lang="en-US" dirty="0" smtClean="0"/>
              <a:t>notebook </a:t>
            </a:r>
            <a:r>
              <a:rPr lang="en-US" dirty="0" smtClean="0"/>
              <a:t>underneath the cloned folder</a:t>
            </a:r>
          </a:p>
          <a:p>
            <a:pPr defTabSz="914400" fontAlgn="auto">
              <a:spcBef>
                <a:spcPts val="0"/>
              </a:spcBef>
              <a:spcAft>
                <a:spcPts val="0"/>
              </a:spcAft>
              <a:buSzTx/>
            </a:pPr>
            <a:r>
              <a:rPr lang="en-US" dirty="0" smtClean="0"/>
              <a:t>Attach the notebook to your cluster</a:t>
            </a:r>
          </a:p>
          <a:p>
            <a:pPr defTabSz="914400" fontAlgn="auto">
              <a:spcBef>
                <a:spcPts val="0"/>
              </a:spcBef>
              <a:spcAft>
                <a:spcPts val="0"/>
              </a:spcAft>
              <a:buSzTx/>
            </a:pPr>
            <a:r>
              <a:rPr lang="en-US" dirty="0" smtClean="0"/>
              <a:t>Follow the instructions in the notebook</a:t>
            </a:r>
          </a:p>
          <a:p>
            <a:pPr defTabSz="914400" fontAlgn="auto">
              <a:spcBef>
                <a:spcPts val="0"/>
              </a:spcBef>
              <a:spcAft>
                <a:spcPts val="0"/>
              </a:spcAft>
              <a:buSzTx/>
            </a:pPr>
            <a:endParaRPr lang="en-US" dirty="0"/>
          </a:p>
          <a:p>
            <a:pPr marL="0" indent="0" defTabSz="914400" fontAlgn="auto">
              <a:spcBef>
                <a:spcPts val="0"/>
              </a:spcBef>
              <a:spcAft>
                <a:spcPts val="0"/>
              </a:spcAft>
              <a:buSzTx/>
              <a:buNone/>
            </a:pPr>
            <a:r>
              <a:rPr lang="en-US" dirty="0" smtClean="0"/>
              <a:t>If you have problems with any of the exercises, consult the Solutions notebook in the cloned folder.</a:t>
            </a:r>
          </a:p>
        </p:txBody>
      </p:sp>
    </p:spTree>
    <p:extLst>
      <p:ext uri="{BB962C8B-B14F-4D97-AF65-F5344CB8AC3E}">
        <p14:creationId xmlns:p14="http://schemas.microsoft.com/office/powerpoint/2010/main" val="12383541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ctrTitle"/>
          </p:nvPr>
        </p:nvSpPr>
        <p:spPr>
          <a:xfrm>
            <a:off x="1981201" y="2554817"/>
            <a:ext cx="8185151" cy="1665816"/>
          </a:xfrm>
        </p:spPr>
        <p:txBody>
          <a:bodyPr/>
          <a:lstStyle/>
          <a:p>
            <a:pPr algn="ctr"/>
            <a:r>
              <a:rPr lang="en-US" dirty="0" smtClean="0">
                <a:cs typeface="Newslab Thin"/>
              </a:rPr>
              <a:t>End of </a:t>
            </a:r>
            <a:r>
              <a:rPr lang="en-US" dirty="0" err="1" smtClean="0">
                <a:cs typeface="Newslab Thin"/>
              </a:rPr>
              <a:t>DataFrames</a:t>
            </a:r>
            <a:r>
              <a:rPr lang="en-US" dirty="0" smtClean="0">
                <a:cs typeface="Newslab Thin"/>
              </a:rPr>
              <a:t> and Spark SQL</a:t>
            </a:r>
            <a:endParaRPr lang="en-US" dirty="0">
              <a:cs typeface="Newslab Thin"/>
            </a:endParaRPr>
          </a:p>
        </p:txBody>
      </p:sp>
    </p:spTree>
    <p:extLst>
      <p:ext uri="{BB962C8B-B14F-4D97-AF65-F5344CB8AC3E}">
        <p14:creationId xmlns:p14="http://schemas.microsoft.com/office/powerpoint/2010/main" val="1804281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40742" y="2078366"/>
            <a:ext cx="11251258" cy="2484228"/>
          </a:xfrm>
        </p:spPr>
        <p:txBody>
          <a:bodyPr/>
          <a:lstStyle/>
          <a:p>
            <a:r>
              <a:rPr lang="en-US" sz="6000" dirty="0"/>
              <a:t>App </a:t>
            </a:r>
            <a:r>
              <a:rPr lang="en-US" sz="4400" dirty="0" smtClean="0">
                <a:latin typeface="Wingdings"/>
                <a:ea typeface="Wingdings"/>
                <a:cs typeface="Wingdings"/>
                <a:sym typeface="Wingdings"/>
              </a:rPr>
              <a:t></a:t>
            </a:r>
            <a:r>
              <a:rPr lang="en-US" sz="4400" dirty="0" smtClean="0"/>
              <a:t> </a:t>
            </a:r>
            <a:r>
              <a:rPr lang="en-US" sz="6000" dirty="0"/>
              <a:t>Jobs </a:t>
            </a:r>
            <a:r>
              <a:rPr lang="en-US" sz="4400" dirty="0">
                <a:latin typeface="Wingdings"/>
                <a:ea typeface="Wingdings"/>
                <a:cs typeface="Wingdings"/>
                <a:sym typeface="Wingdings"/>
              </a:rPr>
              <a:t></a:t>
            </a:r>
            <a:r>
              <a:rPr lang="en-US" sz="6000" dirty="0"/>
              <a:t> </a:t>
            </a:r>
            <a:r>
              <a:rPr lang="en-US" sz="6000" dirty="0" smtClean="0"/>
              <a:t>Stages </a:t>
            </a:r>
            <a:r>
              <a:rPr lang="en-US" sz="4400" dirty="0">
                <a:latin typeface="Wingdings"/>
                <a:ea typeface="Wingdings"/>
                <a:cs typeface="Wingdings"/>
                <a:sym typeface="Wingdings"/>
              </a:rPr>
              <a:t></a:t>
            </a:r>
            <a:r>
              <a:rPr lang="en-US" sz="4400" dirty="0"/>
              <a:t> </a:t>
            </a:r>
            <a:r>
              <a:rPr lang="en-US" sz="4400" dirty="0" smtClean="0"/>
              <a:t> </a:t>
            </a:r>
            <a:r>
              <a:rPr lang="en-US" sz="6000" dirty="0" smtClean="0"/>
              <a:t>Tasks</a:t>
            </a:r>
            <a:r>
              <a:rPr lang="en-US" sz="6000" dirty="0"/>
              <a:t/>
            </a:r>
            <a:br>
              <a:rPr lang="en-US" sz="6000" dirty="0"/>
            </a:br>
            <a:endParaRPr lang="en-US" sz="6000" dirty="0"/>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80759" y="3699937"/>
            <a:ext cx="2767889" cy="1840647"/>
          </a:xfrm>
          <a:prstGeom prst="rect">
            <a:avLst/>
          </a:prstGeom>
        </p:spPr>
      </p:pic>
      <p:sp>
        <p:nvSpPr>
          <p:cNvPr id="7" name="TextBox 6"/>
          <p:cNvSpPr txBox="1"/>
          <p:nvPr/>
        </p:nvSpPr>
        <p:spPr>
          <a:xfrm>
            <a:off x="5047547" y="4076980"/>
            <a:ext cx="1522940" cy="1323439"/>
          </a:xfrm>
          <a:prstGeom prst="rect">
            <a:avLst/>
          </a:prstGeom>
          <a:noFill/>
        </p:spPr>
        <p:txBody>
          <a:bodyPr wrap="square" rtlCol="0">
            <a:spAutoFit/>
          </a:bodyPr>
          <a:lstStyle/>
          <a:p>
            <a:pPr algn="ctr"/>
            <a:r>
              <a:rPr lang="en-US" sz="8000" dirty="0">
                <a:latin typeface="Consolas"/>
                <a:ea typeface="Anonymous Pro" panose="02060609030202000504" pitchFamily="49" charset="0"/>
                <a:cs typeface="Consolas"/>
              </a:rPr>
              <a:t>?</a:t>
            </a:r>
          </a:p>
        </p:txBody>
      </p:sp>
      <p:sp>
        <p:nvSpPr>
          <p:cNvPr id="10" name="Subtitle 9"/>
          <p:cNvSpPr>
            <a:spLocks noGrp="1"/>
          </p:cNvSpPr>
          <p:nvPr>
            <p:ph type="subTitle" idx="1"/>
          </p:nvPr>
        </p:nvSpPr>
        <p:spPr/>
        <p:txBody>
          <a:bodyPr/>
          <a:lstStyle/>
          <a:p>
            <a:endParaRPr lang="en-US"/>
          </a:p>
        </p:txBody>
      </p:sp>
      <p:sp>
        <p:nvSpPr>
          <p:cNvPr id="11" name="Text Placeholder 10"/>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9572783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http://www.icone-png.com/png/14/14141.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261729" y="1786303"/>
            <a:ext cx="1445883" cy="1445883"/>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p:cNvSpPr txBox="1"/>
          <p:nvPr/>
        </p:nvSpPr>
        <p:spPr>
          <a:xfrm>
            <a:off x="0" y="4002544"/>
            <a:ext cx="12192000" cy="1384995"/>
          </a:xfrm>
          <a:prstGeom prst="rect">
            <a:avLst/>
          </a:prstGeom>
          <a:noFill/>
        </p:spPr>
        <p:txBody>
          <a:bodyPr wrap="square" rtlCol="0">
            <a:spAutoFit/>
          </a:bodyPr>
          <a:lstStyle/>
          <a:p>
            <a:r>
              <a:rPr lang="en-US" sz="2800" dirty="0" smtClean="0">
                <a:solidFill>
                  <a:srgbClr val="0000FF"/>
                </a:solidFill>
                <a:latin typeface="Source Sans Pro Light"/>
                <a:cs typeface="Source Sans Pro Light"/>
              </a:rPr>
              <a:t>    “The key to tuning Spark apps is a sound grasp of Spark’s internal mechanisms”</a:t>
            </a:r>
          </a:p>
          <a:p>
            <a:r>
              <a:rPr lang="en-US" sz="2800" dirty="0">
                <a:solidFill>
                  <a:srgbClr val="0000FF"/>
                </a:solidFill>
                <a:latin typeface="Source Sans Pro Light"/>
                <a:cs typeface="Source Sans Pro Light"/>
              </a:rPr>
              <a:t>	</a:t>
            </a:r>
            <a:r>
              <a:rPr lang="en-US" sz="2800" dirty="0" smtClean="0">
                <a:solidFill>
                  <a:srgbClr val="0000FF"/>
                </a:solidFill>
                <a:latin typeface="Source Sans Pro Light"/>
                <a:cs typeface="Source Sans Pro Light"/>
              </a:rPr>
              <a:t>		</a:t>
            </a:r>
          </a:p>
          <a:p>
            <a:r>
              <a:rPr lang="en-US" sz="2800" dirty="0">
                <a:solidFill>
                  <a:srgbClr val="0000FF"/>
                </a:solidFill>
                <a:latin typeface="Source Sans Pro Light"/>
                <a:cs typeface="Source Sans Pro Light"/>
              </a:rPr>
              <a:t>	</a:t>
            </a:r>
            <a:r>
              <a:rPr lang="en-US" sz="2800" dirty="0" smtClean="0">
                <a:solidFill>
                  <a:srgbClr val="0000FF"/>
                </a:solidFill>
                <a:latin typeface="Source Sans Pro Light"/>
                <a:cs typeface="Source Sans Pro Light"/>
              </a:rPr>
              <a:t>																		</a:t>
            </a:r>
            <a:r>
              <a:rPr lang="en-US" sz="2000" dirty="0" smtClean="0">
                <a:solidFill>
                  <a:srgbClr val="0000FF"/>
                </a:solidFill>
                <a:latin typeface="Source Sans Pro Light"/>
                <a:cs typeface="Source Sans Pro Light"/>
              </a:rPr>
              <a:t>- Patrick Wendell, </a:t>
            </a:r>
            <a:r>
              <a:rPr lang="en-US" sz="2000" dirty="0" err="1" smtClean="0">
                <a:solidFill>
                  <a:srgbClr val="0000FF"/>
                </a:solidFill>
                <a:latin typeface="Source Sans Pro Light"/>
                <a:cs typeface="Source Sans Pro Light"/>
              </a:rPr>
              <a:t>Databricks</a:t>
            </a:r>
            <a:r>
              <a:rPr lang="en-US" sz="2000" dirty="0" smtClean="0">
                <a:solidFill>
                  <a:srgbClr val="0000FF"/>
                </a:solidFill>
                <a:latin typeface="Source Sans Pro Light"/>
                <a:cs typeface="Source Sans Pro Light"/>
              </a:rPr>
              <a:t> Founder, Spark Committer, Spark PMC</a:t>
            </a:r>
            <a:endParaRPr lang="en-US" sz="2800" dirty="0">
              <a:solidFill>
                <a:srgbClr val="0000FF"/>
              </a:solidFill>
              <a:latin typeface="Source Sans Pro Light"/>
              <a:cs typeface="Source Sans Pro Light"/>
            </a:endParaRPr>
          </a:p>
        </p:txBody>
      </p:sp>
    </p:spTree>
    <p:extLst>
      <p:ext uri="{BB962C8B-B14F-4D97-AF65-F5344CB8AC3E}">
        <p14:creationId xmlns:p14="http://schemas.microsoft.com/office/powerpoint/2010/main" val="2756522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Terminology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Job: The work </a:t>
            </a:r>
            <a:r>
              <a:rPr lang="en-US" dirty="0"/>
              <a:t>required to compute </a:t>
            </a:r>
            <a:r>
              <a:rPr lang="en-US" dirty="0" smtClean="0"/>
              <a:t>an RDD</a:t>
            </a:r>
            <a:endParaRPr lang="en-US" dirty="0"/>
          </a:p>
          <a:p>
            <a:endParaRPr lang="en-US" dirty="0"/>
          </a:p>
          <a:p>
            <a:r>
              <a:rPr lang="en-US" dirty="0" smtClean="0"/>
              <a:t>Stage: </a:t>
            </a:r>
            <a:r>
              <a:rPr lang="en-US" dirty="0"/>
              <a:t>A wave of work within a job, corresponding to one or more pipelined </a:t>
            </a:r>
            <a:r>
              <a:rPr lang="en-US" dirty="0" smtClean="0"/>
              <a:t>RDD’s</a:t>
            </a:r>
            <a:endParaRPr lang="en-US" dirty="0"/>
          </a:p>
          <a:p>
            <a:endParaRPr lang="en-US" dirty="0"/>
          </a:p>
          <a:p>
            <a:r>
              <a:rPr lang="en-US" dirty="0"/>
              <a:t>Tasks: A unit of work within a stage, corresponding to one RDD </a:t>
            </a:r>
            <a:r>
              <a:rPr lang="en-US" dirty="0" smtClean="0"/>
              <a:t>partition</a:t>
            </a:r>
            <a:endParaRPr lang="en-US" dirty="0"/>
          </a:p>
          <a:p>
            <a:endParaRPr lang="en-US" dirty="0"/>
          </a:p>
          <a:p>
            <a:r>
              <a:rPr lang="en-US" dirty="0"/>
              <a:t>Shuffle: The transfer of data between </a:t>
            </a:r>
            <a:r>
              <a:rPr lang="en-US" dirty="0" smtClean="0"/>
              <a:t>stages</a:t>
            </a:r>
            <a:endParaRPr lang="en-US" dirty="0"/>
          </a:p>
          <a:p>
            <a:endParaRPr lang="en-US" dirty="0"/>
          </a:p>
        </p:txBody>
      </p:sp>
    </p:spTree>
    <p:extLst>
      <p:ext uri="{BB962C8B-B14F-4D97-AF65-F5344CB8AC3E}">
        <p14:creationId xmlns:p14="http://schemas.microsoft.com/office/powerpoint/2010/main" val="11254210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Narrow vs. Wide Dependencies</a:t>
            </a:r>
            <a:endParaRPr lang="en-US" dirty="0"/>
          </a:p>
        </p:txBody>
      </p:sp>
      <p:pic>
        <p:nvPicPr>
          <p:cNvPr id="4" name="Picture 3"/>
          <p:cNvPicPr>
            <a:picLocks noChangeAspect="1"/>
          </p:cNvPicPr>
          <p:nvPr/>
        </p:nvPicPr>
        <p:blipFill>
          <a:blip r:embed="rId3"/>
          <a:stretch>
            <a:fillRect/>
          </a:stretch>
        </p:blipFill>
        <p:spPr>
          <a:xfrm>
            <a:off x="1804083" y="1196111"/>
            <a:ext cx="10171428" cy="5504762"/>
          </a:xfrm>
          <a:prstGeom prst="rect">
            <a:avLst/>
          </a:prstGeom>
        </p:spPr>
      </p:pic>
    </p:spTree>
    <p:extLst>
      <p:ext uri="{BB962C8B-B14F-4D97-AF65-F5344CB8AC3E}">
        <p14:creationId xmlns:p14="http://schemas.microsoft.com/office/powerpoint/2010/main" val="20217548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960259" y="3154794"/>
            <a:ext cx="5982781" cy="2759799"/>
          </a:xfrm>
          <a:prstGeom prst="rect">
            <a:avLst/>
          </a:prstGeom>
          <a:ln>
            <a:solidFill>
              <a:srgbClr val="000000"/>
            </a:solidFill>
          </a:ln>
        </p:spPr>
      </p:pic>
      <p:sp>
        <p:nvSpPr>
          <p:cNvPr id="7" name="Right Arrow 6"/>
          <p:cNvSpPr/>
          <p:nvPr/>
        </p:nvSpPr>
        <p:spPr>
          <a:xfrm>
            <a:off x="4596509" y="4118914"/>
            <a:ext cx="777281" cy="635068"/>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t>
            </a:r>
            <a:endParaRPr lang="en-US" dirty="0"/>
          </a:p>
        </p:txBody>
      </p:sp>
      <p:sp>
        <p:nvSpPr>
          <p:cNvPr id="2" name="TextBox 1"/>
          <p:cNvSpPr txBox="1"/>
          <p:nvPr/>
        </p:nvSpPr>
        <p:spPr>
          <a:xfrm>
            <a:off x="905446" y="1519356"/>
            <a:ext cx="11043139" cy="1200329"/>
          </a:xfrm>
          <a:prstGeom prst="rect">
            <a:avLst/>
          </a:prstGeom>
          <a:noFill/>
        </p:spPr>
        <p:txBody>
          <a:bodyPr wrap="square" rtlCol="0">
            <a:spAutoFit/>
          </a:bodyPr>
          <a:lstStyle/>
          <a:p>
            <a:r>
              <a:rPr lang="en-US" sz="2400" dirty="0">
                <a:latin typeface="Source Sans Pro"/>
                <a:cs typeface="Source Sans Pro"/>
              </a:rPr>
              <a:t>How does a user program get translated into units of physical </a:t>
            </a:r>
            <a:r>
              <a:rPr lang="en-US" sz="2400" dirty="0" smtClean="0">
                <a:latin typeface="Source Sans Pro"/>
                <a:cs typeface="Source Sans Pro"/>
              </a:rPr>
              <a:t>execution?</a:t>
            </a:r>
          </a:p>
          <a:p>
            <a:endParaRPr lang="en-US" sz="2400" dirty="0">
              <a:latin typeface="Source Sans Pro"/>
              <a:cs typeface="Source Sans Pro"/>
            </a:endParaRPr>
          </a:p>
          <a:p>
            <a:r>
              <a:rPr lang="en-US" sz="2400" dirty="0" smtClean="0">
                <a:latin typeface="Source Sans Pro"/>
                <a:cs typeface="Source Sans Pro"/>
              </a:rPr>
              <a:t>                                 application &gt;&gt; jobs &gt;&gt; stages &gt;&gt; tasks</a:t>
            </a:r>
            <a:endParaRPr lang="en-US" sz="2400" dirty="0">
              <a:latin typeface="Source Sans Pro"/>
              <a:cs typeface="Source Sans Pro"/>
            </a:endParaRPr>
          </a:p>
        </p:txBody>
      </p:sp>
      <p:sp>
        <p:nvSpPr>
          <p:cNvPr id="6" name="Title 1"/>
          <p:cNvSpPr>
            <a:spLocks noGrp="1"/>
          </p:cNvSpPr>
          <p:nvPr>
            <p:ph type="title"/>
          </p:nvPr>
        </p:nvSpPr>
        <p:spPr>
          <a:xfrm>
            <a:off x="339681" y="275167"/>
            <a:ext cx="11413939" cy="1143000"/>
          </a:xfrm>
        </p:spPr>
        <p:txBody>
          <a:bodyPr/>
          <a:lstStyle/>
          <a:p>
            <a:r>
              <a:rPr lang="en-US" dirty="0" smtClean="0"/>
              <a:t>Planning Physical Execution</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368" y="2949675"/>
            <a:ext cx="3648021" cy="3355230"/>
          </a:xfrm>
          <a:prstGeom prst="rect">
            <a:avLst/>
          </a:prstGeom>
        </p:spPr>
      </p:pic>
    </p:spTree>
    <p:extLst>
      <p:ext uri="{BB962C8B-B14F-4D97-AF65-F5344CB8AC3E}">
        <p14:creationId xmlns:p14="http://schemas.microsoft.com/office/powerpoint/2010/main" val="1810910791"/>
      </p:ext>
    </p:extLst>
  </p:cSld>
  <p:clrMapOvr>
    <a:masterClrMapping/>
  </p:clrMapOvr>
  <p:transition>
    <p:push dir="u"/>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Process</a:t>
            </a:r>
            <a:endParaRPr lang="en-US" dirty="0"/>
          </a:p>
        </p:txBody>
      </p:sp>
      <p:sp>
        <p:nvSpPr>
          <p:cNvPr id="3" name="Rounded Rectangle 2"/>
          <p:cNvSpPr/>
          <p:nvPr/>
        </p:nvSpPr>
        <p:spPr>
          <a:xfrm>
            <a:off x="588499" y="2230496"/>
            <a:ext cx="3376127" cy="2973994"/>
          </a:xfrm>
          <a:prstGeom prst="roundRect">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chemeClr val="tx1"/>
                </a:solidFill>
                <a:latin typeface="Source Sans Pro Light"/>
                <a:cs typeface="Source Sans Pro Light"/>
              </a:rPr>
              <a:t>Spark Application</a:t>
            </a:r>
          </a:p>
          <a:p>
            <a:pPr algn="ctr"/>
            <a:endParaRPr lang="en-US" sz="3200" dirty="0" smtClean="0">
              <a:solidFill>
                <a:schemeClr val="tx1"/>
              </a:solidFill>
              <a:latin typeface="Source Sans Pro Light"/>
              <a:cs typeface="Source Sans Pro Light"/>
            </a:endParaRPr>
          </a:p>
          <a:p>
            <a:pPr algn="ctr"/>
            <a:r>
              <a:rPr lang="en-US" sz="3200" dirty="0">
                <a:solidFill>
                  <a:schemeClr val="tx1"/>
                </a:solidFill>
                <a:latin typeface="Source Sans Pro Light"/>
                <a:cs typeface="Source Sans Pro Light"/>
              </a:rPr>
              <a:t> </a:t>
            </a:r>
            <a:r>
              <a:rPr lang="en-US" sz="3200" dirty="0" smtClean="0">
                <a:solidFill>
                  <a:schemeClr val="tx1"/>
                </a:solidFill>
                <a:latin typeface="Source Sans Pro Light"/>
                <a:cs typeface="Source Sans Pro Light"/>
              </a:rPr>
              <a:t>                         …</a:t>
            </a:r>
            <a:endParaRPr lang="en-US" sz="3200" dirty="0">
              <a:solidFill>
                <a:schemeClr val="tx1"/>
              </a:solidFill>
              <a:latin typeface="Source Sans Pro Light"/>
              <a:cs typeface="Source Sans Pro Light"/>
            </a:endParaRPr>
          </a:p>
          <a:p>
            <a:pPr algn="ctr"/>
            <a:endParaRPr lang="en-US" sz="3200" dirty="0">
              <a:solidFill>
                <a:schemeClr val="tx1"/>
              </a:solidFill>
              <a:latin typeface="Source Sans Pro Light"/>
              <a:cs typeface="Source Sans Pro Light"/>
            </a:endParaRPr>
          </a:p>
        </p:txBody>
      </p:sp>
      <p:sp>
        <p:nvSpPr>
          <p:cNvPr id="5" name="Rounded Rectangle 4"/>
          <p:cNvSpPr/>
          <p:nvPr/>
        </p:nvSpPr>
        <p:spPr>
          <a:xfrm>
            <a:off x="805315" y="3779451"/>
            <a:ext cx="1022130" cy="1068779"/>
          </a:xfrm>
          <a:prstGeom prst="roundRect">
            <a:avLst/>
          </a:prstGeom>
          <a:solidFill>
            <a:srgbClr val="FFFFFF"/>
          </a:solidFill>
          <a:ln w="38100" cmpd="sng">
            <a:solidFill>
              <a:srgbClr val="2B2B2B"/>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solidFill>
                  <a:srgbClr val="000000"/>
                </a:solidFill>
                <a:latin typeface="Source Sans Pro Light"/>
                <a:cs typeface="Source Sans Pro Light"/>
              </a:rPr>
              <a:t>Job</a:t>
            </a:r>
            <a:endParaRPr lang="en-US" sz="3600" dirty="0">
              <a:solidFill>
                <a:srgbClr val="000000"/>
              </a:solidFill>
              <a:latin typeface="Source Sans Pro Light"/>
              <a:cs typeface="Source Sans Pro Light"/>
            </a:endParaRPr>
          </a:p>
        </p:txBody>
      </p:sp>
      <p:sp>
        <p:nvSpPr>
          <p:cNvPr id="6" name="Rounded Rectangle 5"/>
          <p:cNvSpPr/>
          <p:nvPr/>
        </p:nvSpPr>
        <p:spPr>
          <a:xfrm>
            <a:off x="1979857" y="3792441"/>
            <a:ext cx="1022130" cy="1068779"/>
          </a:xfrm>
          <a:prstGeom prst="roundRect">
            <a:avLst/>
          </a:prstGeom>
          <a:solidFill>
            <a:srgbClr val="FFFFFF"/>
          </a:solid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solidFill>
                  <a:srgbClr val="000000"/>
                </a:solidFill>
                <a:latin typeface="Source Sans Pro Light"/>
                <a:cs typeface="Source Sans Pro Light"/>
              </a:rPr>
              <a:t>Job</a:t>
            </a:r>
            <a:endParaRPr lang="en-US" sz="3600" dirty="0">
              <a:solidFill>
                <a:srgbClr val="000000"/>
              </a:solidFill>
              <a:latin typeface="Source Sans Pro Light"/>
              <a:cs typeface="Source Sans Pro Light"/>
            </a:endParaRPr>
          </a:p>
        </p:txBody>
      </p:sp>
      <p:cxnSp>
        <p:nvCxnSpPr>
          <p:cNvPr id="8" name="Straight Arrow Connector 7"/>
          <p:cNvCxnSpPr/>
          <p:nvPr/>
        </p:nvCxnSpPr>
        <p:spPr>
          <a:xfrm flipH="1">
            <a:off x="3097364" y="3392212"/>
            <a:ext cx="1688064" cy="604093"/>
          </a:xfrm>
          <a:prstGeom prst="straightConnector1">
            <a:avLst/>
          </a:prstGeom>
          <a:ln w="38100" cmpd="sng">
            <a:solidFill>
              <a:srgbClr val="2B2B2B"/>
            </a:solidFill>
            <a:tailEnd type="arrow"/>
          </a:ln>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4800915" y="2679692"/>
            <a:ext cx="2121695" cy="1347591"/>
          </a:xfrm>
          <a:prstGeom prst="ellipse">
            <a:avLst/>
          </a:prstGeom>
          <a:solidFill>
            <a:srgbClr val="FFFFFF"/>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000000"/>
                </a:solidFill>
                <a:latin typeface="Source Sans Pro Light"/>
                <a:cs typeface="Source Sans Pro Light"/>
              </a:rPr>
              <a:t>Kicked off by Action</a:t>
            </a:r>
            <a:endParaRPr lang="en-US" sz="2800" dirty="0">
              <a:solidFill>
                <a:srgbClr val="000000"/>
              </a:solidFill>
              <a:latin typeface="Source Sans Pro Light"/>
              <a:cs typeface="Source Sans Pro Light"/>
            </a:endParaRPr>
          </a:p>
        </p:txBody>
      </p:sp>
      <p:sp>
        <p:nvSpPr>
          <p:cNvPr id="11" name="Rounded Rectangle 10"/>
          <p:cNvSpPr/>
          <p:nvPr/>
        </p:nvSpPr>
        <p:spPr>
          <a:xfrm>
            <a:off x="5389414" y="4275117"/>
            <a:ext cx="1176998" cy="604092"/>
          </a:xfrm>
          <a:prstGeom prst="roundRect">
            <a:avLst/>
          </a:prstGeom>
          <a:solidFill>
            <a:srgbClr val="FFFFFF"/>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000000"/>
                </a:solidFill>
                <a:latin typeface="Source Sans Pro Light"/>
                <a:cs typeface="Source Sans Pro Light"/>
              </a:rPr>
              <a:t>Stages</a:t>
            </a:r>
            <a:endParaRPr lang="en-US" sz="2400" dirty="0">
              <a:solidFill>
                <a:srgbClr val="000000"/>
              </a:solidFill>
              <a:latin typeface="Source Sans Pro Light"/>
              <a:cs typeface="Source Sans Pro Light"/>
            </a:endParaRPr>
          </a:p>
        </p:txBody>
      </p:sp>
      <p:sp>
        <p:nvSpPr>
          <p:cNvPr id="12" name="Rounded Rectangle 11"/>
          <p:cNvSpPr/>
          <p:nvPr/>
        </p:nvSpPr>
        <p:spPr>
          <a:xfrm>
            <a:off x="7988732" y="4257132"/>
            <a:ext cx="1176998" cy="604092"/>
          </a:xfrm>
          <a:prstGeom prst="roundRect">
            <a:avLst/>
          </a:prstGeom>
          <a:solidFill>
            <a:srgbClr val="FFFFFF"/>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000000"/>
                </a:solidFill>
                <a:latin typeface="Source Sans Pro Light"/>
                <a:cs typeface="Source Sans Pro Light"/>
              </a:rPr>
              <a:t>Stages</a:t>
            </a:r>
            <a:endParaRPr lang="en-US" sz="2400" dirty="0">
              <a:solidFill>
                <a:srgbClr val="000000"/>
              </a:solidFill>
              <a:latin typeface="Source Sans Pro Light"/>
              <a:cs typeface="Source Sans Pro Light"/>
            </a:endParaRPr>
          </a:p>
        </p:txBody>
      </p:sp>
      <p:sp>
        <p:nvSpPr>
          <p:cNvPr id="13" name="Rounded Rectangle 12"/>
          <p:cNvSpPr/>
          <p:nvPr/>
        </p:nvSpPr>
        <p:spPr>
          <a:xfrm>
            <a:off x="6685371" y="4270125"/>
            <a:ext cx="1176998" cy="604092"/>
          </a:xfrm>
          <a:prstGeom prst="roundRect">
            <a:avLst/>
          </a:prstGeom>
          <a:solidFill>
            <a:srgbClr val="FFFFFF"/>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000000"/>
                </a:solidFill>
                <a:latin typeface="Source Sans Pro Light"/>
                <a:cs typeface="Source Sans Pro Light"/>
              </a:rPr>
              <a:t>Stages</a:t>
            </a:r>
            <a:endParaRPr lang="en-US" sz="2400" dirty="0">
              <a:solidFill>
                <a:srgbClr val="000000"/>
              </a:solidFill>
              <a:latin typeface="Source Sans Pro Light"/>
              <a:cs typeface="Source Sans Pro Light"/>
            </a:endParaRPr>
          </a:p>
        </p:txBody>
      </p:sp>
      <p:sp>
        <p:nvSpPr>
          <p:cNvPr id="14" name="Rounded Rectangle 13"/>
          <p:cNvSpPr/>
          <p:nvPr/>
        </p:nvSpPr>
        <p:spPr>
          <a:xfrm>
            <a:off x="5402431" y="5000647"/>
            <a:ext cx="1176998" cy="604092"/>
          </a:xfrm>
          <a:prstGeom prst="roundRect">
            <a:avLst/>
          </a:prstGeom>
          <a:solidFill>
            <a:srgbClr val="FFFFFF"/>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000000"/>
                </a:solidFill>
                <a:latin typeface="Source Sans Pro Light"/>
                <a:cs typeface="Source Sans Pro Light"/>
              </a:rPr>
              <a:t>Stages</a:t>
            </a:r>
            <a:endParaRPr lang="en-US" sz="2400" dirty="0">
              <a:solidFill>
                <a:srgbClr val="000000"/>
              </a:solidFill>
              <a:latin typeface="Source Sans Pro Light"/>
              <a:cs typeface="Source Sans Pro Light"/>
            </a:endParaRPr>
          </a:p>
        </p:txBody>
      </p:sp>
      <p:sp>
        <p:nvSpPr>
          <p:cNvPr id="15" name="Rounded Rectangle 14"/>
          <p:cNvSpPr/>
          <p:nvPr/>
        </p:nvSpPr>
        <p:spPr>
          <a:xfrm>
            <a:off x="5402433" y="5728639"/>
            <a:ext cx="1176998" cy="604092"/>
          </a:xfrm>
          <a:prstGeom prst="roundRect">
            <a:avLst/>
          </a:prstGeom>
          <a:solidFill>
            <a:srgbClr val="FFFFFF"/>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000000"/>
                </a:solidFill>
                <a:latin typeface="Source Sans Pro Light"/>
                <a:cs typeface="Source Sans Pro Light"/>
              </a:rPr>
              <a:t>Stages</a:t>
            </a:r>
            <a:endParaRPr lang="en-US" sz="2400" dirty="0">
              <a:solidFill>
                <a:srgbClr val="000000"/>
              </a:solidFill>
              <a:latin typeface="Source Sans Pro Light"/>
              <a:cs typeface="Source Sans Pro Light"/>
            </a:endParaRPr>
          </a:p>
        </p:txBody>
      </p:sp>
      <p:cxnSp>
        <p:nvCxnSpPr>
          <p:cNvPr id="17" name="Straight Arrow Connector 16"/>
          <p:cNvCxnSpPr/>
          <p:nvPr/>
        </p:nvCxnSpPr>
        <p:spPr>
          <a:xfrm>
            <a:off x="7681463" y="5343896"/>
            <a:ext cx="2988957" cy="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8564212" y="5250949"/>
            <a:ext cx="1130155" cy="646331"/>
          </a:xfrm>
          <a:prstGeom prst="rect">
            <a:avLst/>
          </a:prstGeom>
          <a:noFill/>
        </p:spPr>
        <p:txBody>
          <a:bodyPr wrap="none" rtlCol="0">
            <a:spAutoFit/>
          </a:bodyPr>
          <a:lstStyle/>
          <a:p>
            <a:r>
              <a:rPr lang="en-US" sz="3600" dirty="0" smtClean="0">
                <a:solidFill>
                  <a:schemeClr val="accent4"/>
                </a:solidFill>
                <a:latin typeface="Source Sans Pro Light"/>
                <a:cs typeface="Source Sans Pro Light"/>
              </a:rPr>
              <a:t>Time</a:t>
            </a:r>
            <a:endParaRPr lang="en-US" sz="3600" dirty="0">
              <a:solidFill>
                <a:schemeClr val="accent4"/>
              </a:solidFill>
              <a:latin typeface="Source Sans Pro Light"/>
              <a:cs typeface="Source Sans Pro Light"/>
            </a:endParaRPr>
          </a:p>
        </p:txBody>
      </p:sp>
      <p:cxnSp>
        <p:nvCxnSpPr>
          <p:cNvPr id="19" name="Straight Arrow Connector 18"/>
          <p:cNvCxnSpPr>
            <a:stCxn id="6" idx="3"/>
            <a:endCxn id="11" idx="1"/>
          </p:cNvCxnSpPr>
          <p:nvPr/>
        </p:nvCxnSpPr>
        <p:spPr>
          <a:xfrm>
            <a:off x="3001987" y="4326831"/>
            <a:ext cx="2387427" cy="250332"/>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6" idx="3"/>
            <a:endCxn id="14" idx="1"/>
          </p:cNvCxnSpPr>
          <p:nvPr/>
        </p:nvCxnSpPr>
        <p:spPr>
          <a:xfrm>
            <a:off x="3001987" y="4326831"/>
            <a:ext cx="2400444" cy="975862"/>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423667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Shape 854"/>
          <p:cNvSpPr txBox="1">
            <a:spLocks noGrp="1"/>
          </p:cNvSpPr>
          <p:nvPr>
            <p:ph type="title"/>
          </p:nvPr>
        </p:nvSpPr>
        <p:spPr/>
        <p:txBody>
          <a:bodyPr/>
          <a:lstStyle/>
          <a:p>
            <a:r>
              <a:rPr lang="en-US" dirty="0" smtClean="0"/>
              <a:t>Opportunity</a:t>
            </a:r>
            <a:endParaRPr lang="en" dirty="0"/>
          </a:p>
        </p:txBody>
      </p:sp>
      <p:sp>
        <p:nvSpPr>
          <p:cNvPr id="855" name="Shape 855"/>
          <p:cNvSpPr txBox="1">
            <a:spLocks noGrp="1"/>
          </p:cNvSpPr>
          <p:nvPr>
            <p:ph type="body" idx="1"/>
          </p:nvPr>
        </p:nvSpPr>
        <p:spPr>
          <a:xfrm>
            <a:off x="203216" y="1498600"/>
            <a:ext cx="11452737" cy="4673600"/>
          </a:xfrm>
        </p:spPr>
        <p:txBody>
          <a:bodyPr>
            <a:normAutofit/>
          </a:bodyPr>
          <a:lstStyle/>
          <a:p>
            <a:r>
              <a:rPr lang="en" sz="2800" dirty="0"/>
              <a:t>Keep more data </a:t>
            </a:r>
            <a:r>
              <a:rPr lang="en-US" sz="2800" dirty="0"/>
              <a:t/>
            </a:r>
            <a:br>
              <a:rPr lang="en-US" sz="2800" dirty="0"/>
            </a:br>
            <a:r>
              <a:rPr lang="en" sz="2800" b="1" i="1" dirty="0">
                <a:solidFill>
                  <a:srgbClr val="0000FF"/>
                </a:solidFill>
              </a:rPr>
              <a:t>in-memory</a:t>
            </a:r>
            <a:endParaRPr lang="en" sz="2800" dirty="0"/>
          </a:p>
          <a:p>
            <a:endParaRPr lang="en-US" sz="2800" dirty="0"/>
          </a:p>
          <a:p>
            <a:r>
              <a:rPr lang="en-US" sz="2800" dirty="0"/>
              <a:t>N</a:t>
            </a:r>
            <a:r>
              <a:rPr lang="en" sz="2800" dirty="0"/>
              <a:t>ew distributed </a:t>
            </a:r>
            <a:r>
              <a:rPr lang="en-US" sz="2800" dirty="0"/>
              <a:t/>
            </a:r>
            <a:br>
              <a:rPr lang="en-US" sz="2800" dirty="0"/>
            </a:br>
            <a:r>
              <a:rPr lang="en" sz="2800" dirty="0"/>
              <a:t>execution </a:t>
            </a:r>
            <a:r>
              <a:rPr lang="en-US" sz="2800" dirty="0"/>
              <a:t>environment</a:t>
            </a:r>
          </a:p>
          <a:p>
            <a:endParaRPr lang="en-US" sz="2800" dirty="0"/>
          </a:p>
          <a:p>
            <a:r>
              <a:rPr lang="en-US" sz="2800" dirty="0"/>
              <a:t>Bindings for:</a:t>
            </a:r>
          </a:p>
          <a:p>
            <a:pPr lvl="1"/>
            <a:r>
              <a:rPr lang="en-US" sz="2300" dirty="0"/>
              <a:t>Python, Java, </a:t>
            </a:r>
            <a:r>
              <a:rPr lang="en-US" sz="2300" u="sng" dirty="0"/>
              <a:t>Scala</a:t>
            </a:r>
            <a:r>
              <a:rPr lang="en-US" sz="2300" dirty="0"/>
              <a:t>, R</a:t>
            </a:r>
          </a:p>
          <a:p>
            <a:endParaRPr lang="en" sz="2800" dirty="0"/>
          </a:p>
          <a:p>
            <a:endParaRPr lang="en" sz="2800" dirty="0"/>
          </a:p>
        </p:txBody>
      </p:sp>
      <p:pic>
        <p:nvPicPr>
          <p:cNvPr id="8" name="Shape 856"/>
          <p:cNvPicPr preferRelativeResize="0"/>
          <p:nvPr/>
        </p:nvPicPr>
        <p:blipFill>
          <a:blip r:embed="rId3">
            <a:alphaModFix/>
          </a:blip>
          <a:stretch>
            <a:fillRect/>
          </a:stretch>
        </p:blipFill>
        <p:spPr>
          <a:xfrm>
            <a:off x="9443824" y="176100"/>
            <a:ext cx="2438400" cy="1270000"/>
          </a:xfrm>
          <a:prstGeom prst="rect">
            <a:avLst/>
          </a:prstGeom>
          <a:noFill/>
          <a:ln>
            <a:noFill/>
          </a:ln>
        </p:spPr>
      </p:pic>
      <p:sp>
        <p:nvSpPr>
          <p:cNvPr id="2" name="TextBox 1"/>
          <p:cNvSpPr txBox="1"/>
          <p:nvPr/>
        </p:nvSpPr>
        <p:spPr>
          <a:xfrm>
            <a:off x="4555182" y="6376778"/>
            <a:ext cx="7107029" cy="446254"/>
          </a:xfrm>
          <a:prstGeom prst="rect">
            <a:avLst/>
          </a:prstGeom>
          <a:noFill/>
        </p:spPr>
        <p:txBody>
          <a:bodyPr wrap="none" lIns="121898" tIns="60949" rIns="121898" bIns="60949" rtlCol="0">
            <a:spAutoFit/>
          </a:bodyPr>
          <a:lstStyle/>
          <a:p>
            <a:r>
              <a:rPr lang="en-US" sz="2100" dirty="0">
                <a:latin typeface="Gill Sans Light"/>
                <a:cs typeface="Gill Sans Light"/>
                <a:hlinkClick r:id="rId4"/>
              </a:rPr>
              <a:t>http://people.csail.mit.edu/matei/papers/2010/hotcloud_spark.pdf</a:t>
            </a:r>
            <a:r>
              <a:rPr lang="en-US" sz="2100" dirty="0">
                <a:latin typeface="Gill Sans Light"/>
                <a:cs typeface="Gill Sans Light"/>
              </a:rPr>
              <a:t> </a:t>
            </a:r>
          </a:p>
        </p:txBody>
      </p:sp>
      <p:sp>
        <p:nvSpPr>
          <p:cNvPr id="6" name="Rectangle 5"/>
          <p:cNvSpPr/>
          <p:nvPr/>
        </p:nvSpPr>
        <p:spPr>
          <a:xfrm>
            <a:off x="4019087" y="4744840"/>
            <a:ext cx="7924800" cy="1524000"/>
          </a:xfrm>
          <a:prstGeom prst="rect">
            <a:avLst/>
          </a:prstGeom>
          <a:solidFill>
            <a:srgbClr val="3366FF"/>
          </a:solidFill>
          <a:ln>
            <a:solidFill>
              <a:srgbClr val="3366FF"/>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lIns="121898" tIns="60949" rIns="121898" bIns="60949" rtlCol="0" anchor="ctr"/>
          <a:lstStyle/>
          <a:p>
            <a:pPr algn="ctr"/>
            <a:r>
              <a:rPr lang="en-US" sz="4300" dirty="0">
                <a:solidFill>
                  <a:schemeClr val="bg1"/>
                </a:solidFill>
                <a:latin typeface="Source Sans Pro Light"/>
                <a:cs typeface="Source Sans Pro Light"/>
              </a:rPr>
              <a:t>Apache Spark</a:t>
            </a:r>
          </a:p>
        </p:txBody>
      </p:sp>
      <p:sp>
        <p:nvSpPr>
          <p:cNvPr id="7" name="Rectangle 6"/>
          <p:cNvSpPr/>
          <p:nvPr/>
        </p:nvSpPr>
        <p:spPr>
          <a:xfrm>
            <a:off x="6051087" y="1595259"/>
            <a:ext cx="1828800" cy="2934025"/>
          </a:xfrm>
          <a:prstGeom prst="rect">
            <a:avLst/>
          </a:prstGeom>
          <a:solidFill>
            <a:srgbClr val="0000FF"/>
          </a:solidFill>
          <a:ln>
            <a:solidFill>
              <a:srgbClr val="0000FF"/>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lIns="121898" tIns="60949" rIns="121898" bIns="60949" rtlCol="0" anchor="ctr"/>
          <a:lstStyle/>
          <a:p>
            <a:pPr algn="ctr"/>
            <a:endParaRPr lang="en-US" sz="3200" dirty="0">
              <a:solidFill>
                <a:srgbClr val="FFFFFF"/>
              </a:solidFill>
              <a:latin typeface="Source Sans Pro Light"/>
              <a:cs typeface="Source Sans Pro Light"/>
            </a:endParaRPr>
          </a:p>
        </p:txBody>
      </p:sp>
      <p:sp>
        <p:nvSpPr>
          <p:cNvPr id="9" name="Rectangle 8"/>
          <p:cNvSpPr/>
          <p:nvPr/>
        </p:nvSpPr>
        <p:spPr>
          <a:xfrm>
            <a:off x="4019087" y="1595259"/>
            <a:ext cx="1828800" cy="2934025"/>
          </a:xfrm>
          <a:prstGeom prst="rect">
            <a:avLst/>
          </a:prstGeom>
          <a:solidFill>
            <a:srgbClr val="0000FF"/>
          </a:solidFill>
          <a:ln>
            <a:solidFill>
              <a:srgbClr val="0000FF"/>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lIns="121898" tIns="60949" rIns="121898" bIns="60949" rtlCol="0" anchor="ctr"/>
          <a:lstStyle/>
          <a:p>
            <a:pPr algn="ctr"/>
            <a:r>
              <a:rPr lang="en-US" sz="3600" dirty="0">
                <a:solidFill>
                  <a:srgbClr val="FFFFFF"/>
                </a:solidFill>
                <a:latin typeface="Source Sans Pro Light"/>
                <a:cs typeface="Source Sans Pro Light"/>
              </a:rPr>
              <a:t>Spark SQL</a:t>
            </a:r>
          </a:p>
        </p:txBody>
      </p:sp>
      <p:sp>
        <p:nvSpPr>
          <p:cNvPr id="10" name="Rectangle 9"/>
          <p:cNvSpPr/>
          <p:nvPr/>
        </p:nvSpPr>
        <p:spPr>
          <a:xfrm>
            <a:off x="8083087" y="1595240"/>
            <a:ext cx="1828800" cy="2946400"/>
          </a:xfrm>
          <a:prstGeom prst="rect">
            <a:avLst/>
          </a:prstGeom>
          <a:solidFill>
            <a:srgbClr val="0000FF"/>
          </a:solidFill>
          <a:ln>
            <a:solidFill>
              <a:srgbClr val="0000FF"/>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lIns="121898" tIns="60949" rIns="121898" bIns="60949" rtlCol="0" anchor="ctr"/>
          <a:lstStyle/>
          <a:p>
            <a:pPr algn="ctr"/>
            <a:r>
              <a:rPr lang="en-US" sz="3600" dirty="0">
                <a:solidFill>
                  <a:srgbClr val="FFFFFF"/>
                </a:solidFill>
                <a:latin typeface="Source Sans Pro Light"/>
                <a:cs typeface="Source Sans Pro Light"/>
              </a:rPr>
              <a:t>ML/</a:t>
            </a:r>
            <a:r>
              <a:rPr lang="en-US" sz="3600" dirty="0" err="1">
                <a:solidFill>
                  <a:srgbClr val="FFFFFF"/>
                </a:solidFill>
                <a:latin typeface="Source Sans Pro Light"/>
                <a:cs typeface="Source Sans Pro Light"/>
              </a:rPr>
              <a:t>MLLib</a:t>
            </a:r>
            <a:r>
              <a:rPr lang="en-US" sz="3600" dirty="0">
                <a:solidFill>
                  <a:srgbClr val="FFFFFF"/>
                </a:solidFill>
                <a:latin typeface="Source Sans Pro Light"/>
                <a:cs typeface="Source Sans Pro Light"/>
              </a:rPr>
              <a:t> </a:t>
            </a:r>
            <a:r>
              <a:rPr lang="en-US" sz="3200" dirty="0">
                <a:solidFill>
                  <a:srgbClr val="FFFFFF"/>
                </a:solidFill>
                <a:latin typeface="Source Sans Pro Light"/>
                <a:cs typeface="Source Sans Pro Light"/>
              </a:rPr>
              <a:t>(machine learning)</a:t>
            </a:r>
            <a:endParaRPr lang="en-US" sz="3600" dirty="0">
              <a:solidFill>
                <a:srgbClr val="FFFFFF"/>
              </a:solidFill>
              <a:latin typeface="Source Sans Pro Light"/>
              <a:cs typeface="Source Sans Pro Light"/>
            </a:endParaRPr>
          </a:p>
        </p:txBody>
      </p:sp>
      <p:sp>
        <p:nvSpPr>
          <p:cNvPr id="11" name="Rectangle 10"/>
          <p:cNvSpPr/>
          <p:nvPr/>
        </p:nvSpPr>
        <p:spPr>
          <a:xfrm>
            <a:off x="10115087" y="1595259"/>
            <a:ext cx="1828800" cy="2934025"/>
          </a:xfrm>
          <a:prstGeom prst="rect">
            <a:avLst/>
          </a:prstGeom>
          <a:solidFill>
            <a:srgbClr val="0000FF"/>
          </a:solidFill>
          <a:ln>
            <a:solidFill>
              <a:srgbClr val="0000FF"/>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lIns="121898" tIns="60949" rIns="121898" bIns="60949" rtlCol="0" anchor="ctr"/>
          <a:lstStyle/>
          <a:p>
            <a:pPr algn="ctr"/>
            <a:r>
              <a:rPr lang="en-US" sz="3600" dirty="0" err="1">
                <a:solidFill>
                  <a:srgbClr val="FFFFFF"/>
                </a:solidFill>
                <a:latin typeface="Source Sans Pro Light"/>
                <a:cs typeface="Source Sans Pro Light"/>
              </a:rPr>
              <a:t>GraphX</a:t>
            </a:r>
            <a:r>
              <a:rPr lang="en-US" sz="3600" dirty="0">
                <a:solidFill>
                  <a:srgbClr val="FFFFFF"/>
                </a:solidFill>
                <a:latin typeface="Source Sans Pro Light"/>
                <a:cs typeface="Source Sans Pro Light"/>
              </a:rPr>
              <a:t> (graph)</a:t>
            </a:r>
          </a:p>
        </p:txBody>
      </p:sp>
      <p:sp>
        <p:nvSpPr>
          <p:cNvPr id="3" name="TextBox 2"/>
          <p:cNvSpPr txBox="1"/>
          <p:nvPr/>
        </p:nvSpPr>
        <p:spPr>
          <a:xfrm>
            <a:off x="6005885" y="2554062"/>
            <a:ext cx="1915909" cy="1369606"/>
          </a:xfrm>
          <a:prstGeom prst="rect">
            <a:avLst/>
          </a:prstGeom>
          <a:noFill/>
        </p:spPr>
        <p:txBody>
          <a:bodyPr wrap="none" rtlCol="0">
            <a:spAutoFit/>
          </a:bodyPr>
          <a:lstStyle/>
          <a:p>
            <a:pPr algn="ctr"/>
            <a:r>
              <a:rPr lang="en-US" sz="3200" dirty="0">
                <a:solidFill>
                  <a:srgbClr val="FFFFFF"/>
                </a:solidFill>
                <a:latin typeface="Source Sans Pro Light"/>
                <a:cs typeface="Source Sans Pro Light"/>
              </a:rPr>
              <a:t>Spark </a:t>
            </a:r>
            <a:r>
              <a:rPr lang="en-US" sz="3200" dirty="0" smtClean="0">
                <a:solidFill>
                  <a:srgbClr val="FFFFFF"/>
                </a:solidFill>
                <a:latin typeface="Source Sans Pro Light"/>
                <a:cs typeface="Source Sans Pro Light"/>
              </a:rPr>
              <a:t/>
            </a:r>
            <a:br>
              <a:rPr lang="en-US" sz="3200" dirty="0" smtClean="0">
                <a:solidFill>
                  <a:srgbClr val="FFFFFF"/>
                </a:solidFill>
                <a:latin typeface="Source Sans Pro Light"/>
                <a:cs typeface="Source Sans Pro Light"/>
              </a:rPr>
            </a:br>
            <a:r>
              <a:rPr lang="en-US" sz="3200" dirty="0" smtClean="0">
                <a:solidFill>
                  <a:srgbClr val="FFFFFF"/>
                </a:solidFill>
                <a:latin typeface="Source Sans Pro Light"/>
                <a:cs typeface="Source Sans Pro Light"/>
              </a:rPr>
              <a:t>Streaming</a:t>
            </a:r>
            <a:endParaRPr lang="en-US" sz="3200" dirty="0">
              <a:solidFill>
                <a:srgbClr val="FFFFFF"/>
              </a:solidFill>
              <a:latin typeface="Source Sans Pro Light"/>
              <a:cs typeface="Source Sans Pro Light"/>
            </a:endParaRPr>
          </a:p>
          <a:p>
            <a:endParaRPr lang="en-US" sz="1800" dirty="0"/>
          </a:p>
        </p:txBody>
      </p:sp>
    </p:spTree>
    <p:extLst>
      <p:ext uri="{BB962C8B-B14F-4D97-AF65-F5344CB8AC3E}">
        <p14:creationId xmlns:p14="http://schemas.microsoft.com/office/powerpoint/2010/main" val="3631185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Process</a:t>
            </a:r>
            <a:endParaRPr lang="en-US" dirty="0"/>
          </a:p>
        </p:txBody>
      </p:sp>
      <p:cxnSp>
        <p:nvCxnSpPr>
          <p:cNvPr id="4" name="Straight Arrow Connector 3"/>
          <p:cNvCxnSpPr/>
          <p:nvPr/>
        </p:nvCxnSpPr>
        <p:spPr>
          <a:xfrm>
            <a:off x="4866689" y="3708426"/>
            <a:ext cx="692365" cy="11009"/>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3875170" y="2398786"/>
            <a:ext cx="630784" cy="444642"/>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3850571" y="2440599"/>
            <a:ext cx="663164" cy="811815"/>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858370" y="2488549"/>
            <a:ext cx="646901" cy="1214731"/>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883112" y="2909175"/>
            <a:ext cx="692365" cy="11009"/>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884646" y="3313045"/>
            <a:ext cx="692365" cy="11009"/>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3806087" y="3335210"/>
            <a:ext cx="715647" cy="329663"/>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66861" y="2185902"/>
            <a:ext cx="988960" cy="400887"/>
          </a:xfrm>
          <a:prstGeom prst="rect">
            <a:avLst/>
          </a:prstGeom>
          <a:solidFill>
            <a:schemeClr val="accent1">
              <a:lumMod val="60000"/>
              <a:lumOff val="4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latin typeface="Source Sans Pro Light"/>
              <a:cs typeface="Source Sans Pro Light"/>
            </a:endParaRPr>
          </a:p>
        </p:txBody>
      </p:sp>
      <p:sp>
        <p:nvSpPr>
          <p:cNvPr id="13" name="Rectangle 12"/>
          <p:cNvSpPr/>
          <p:nvPr/>
        </p:nvSpPr>
        <p:spPr>
          <a:xfrm>
            <a:off x="1641945" y="2185902"/>
            <a:ext cx="988960" cy="400887"/>
          </a:xfrm>
          <a:prstGeom prst="rect">
            <a:avLst/>
          </a:prstGeom>
          <a:solidFill>
            <a:schemeClr val="accent1">
              <a:lumMod val="60000"/>
              <a:lumOff val="4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latin typeface="Source Sans Pro Light"/>
              <a:cs typeface="Source Sans Pro Light"/>
            </a:endParaRPr>
          </a:p>
        </p:txBody>
      </p:sp>
      <p:sp>
        <p:nvSpPr>
          <p:cNvPr id="14" name="Rectangle 13"/>
          <p:cNvSpPr/>
          <p:nvPr/>
        </p:nvSpPr>
        <p:spPr>
          <a:xfrm>
            <a:off x="1042005" y="2945896"/>
            <a:ext cx="988960" cy="400887"/>
          </a:xfrm>
          <a:prstGeom prst="rect">
            <a:avLst/>
          </a:prstGeom>
          <a:solidFill>
            <a:schemeClr val="accent1">
              <a:lumMod val="60000"/>
              <a:lumOff val="4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latin typeface="Source Sans Pro Light"/>
              <a:cs typeface="Source Sans Pro Light"/>
            </a:endParaRPr>
          </a:p>
        </p:txBody>
      </p:sp>
      <p:sp>
        <p:nvSpPr>
          <p:cNvPr id="15" name="Rectangle 14"/>
          <p:cNvSpPr/>
          <p:nvPr/>
        </p:nvSpPr>
        <p:spPr>
          <a:xfrm>
            <a:off x="1042005" y="3705891"/>
            <a:ext cx="988960" cy="400887"/>
          </a:xfrm>
          <a:prstGeom prst="rect">
            <a:avLst/>
          </a:prstGeom>
          <a:solidFill>
            <a:schemeClr val="accent1">
              <a:lumMod val="60000"/>
              <a:lumOff val="4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latin typeface="Source Sans Pro Light"/>
              <a:cs typeface="Source Sans Pro Light"/>
            </a:endParaRPr>
          </a:p>
        </p:txBody>
      </p:sp>
      <p:cxnSp>
        <p:nvCxnSpPr>
          <p:cNvPr id="16" name="Straight Arrow Connector 15"/>
          <p:cNvCxnSpPr>
            <a:stCxn id="12" idx="2"/>
            <a:endCxn id="14" idx="0"/>
          </p:cNvCxnSpPr>
          <p:nvPr/>
        </p:nvCxnSpPr>
        <p:spPr>
          <a:xfrm>
            <a:off x="961341" y="2586789"/>
            <a:ext cx="575144" cy="359107"/>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14" idx="0"/>
          </p:cNvCxnSpPr>
          <p:nvPr/>
        </p:nvCxnSpPr>
        <p:spPr>
          <a:xfrm flipH="1">
            <a:off x="1536485" y="2586788"/>
            <a:ext cx="560288" cy="359108"/>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4" idx="2"/>
            <a:endCxn id="15" idx="0"/>
          </p:cNvCxnSpPr>
          <p:nvPr/>
        </p:nvCxnSpPr>
        <p:spPr>
          <a:xfrm>
            <a:off x="1536485" y="3346783"/>
            <a:ext cx="0" cy="359108"/>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3280419" y="2185902"/>
            <a:ext cx="721895" cy="1027561"/>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ource Sans Pro Light"/>
              <a:cs typeface="Source Sans Pro Light"/>
            </a:endParaRPr>
          </a:p>
        </p:txBody>
      </p:sp>
      <p:sp>
        <p:nvSpPr>
          <p:cNvPr id="20" name="Rounded Rectangle 19"/>
          <p:cNvSpPr/>
          <p:nvPr/>
        </p:nvSpPr>
        <p:spPr>
          <a:xfrm>
            <a:off x="3410097" y="2325189"/>
            <a:ext cx="470262" cy="261599"/>
          </a:xfrm>
          <a:prstGeom prst="roundRect">
            <a:avLst/>
          </a:prstGeom>
          <a:solidFill>
            <a:schemeClr val="accent3">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ource Sans Pro Light"/>
              <a:cs typeface="Source Sans Pro Light"/>
            </a:endParaRPr>
          </a:p>
        </p:txBody>
      </p:sp>
      <p:sp>
        <p:nvSpPr>
          <p:cNvPr id="21" name="Rounded Rectangle 20"/>
          <p:cNvSpPr/>
          <p:nvPr/>
        </p:nvSpPr>
        <p:spPr>
          <a:xfrm>
            <a:off x="3406235" y="2766342"/>
            <a:ext cx="470262" cy="261599"/>
          </a:xfrm>
          <a:prstGeom prst="roundRect">
            <a:avLst/>
          </a:prstGeom>
          <a:solidFill>
            <a:schemeClr val="accent3">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ource Sans Pro Light"/>
              <a:cs typeface="Source Sans Pro Light"/>
            </a:endParaRPr>
          </a:p>
        </p:txBody>
      </p:sp>
      <p:sp>
        <p:nvSpPr>
          <p:cNvPr id="22" name="Rounded Rectangle 21"/>
          <p:cNvSpPr/>
          <p:nvPr/>
        </p:nvSpPr>
        <p:spPr>
          <a:xfrm>
            <a:off x="3280419" y="3346783"/>
            <a:ext cx="721895" cy="1027561"/>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ource Sans Pro Light"/>
              <a:cs typeface="Source Sans Pro Light"/>
            </a:endParaRPr>
          </a:p>
        </p:txBody>
      </p:sp>
      <p:sp>
        <p:nvSpPr>
          <p:cNvPr id="23" name="Rounded Rectangle 22"/>
          <p:cNvSpPr/>
          <p:nvPr/>
        </p:nvSpPr>
        <p:spPr>
          <a:xfrm>
            <a:off x="3410097" y="3486070"/>
            <a:ext cx="470262" cy="261599"/>
          </a:xfrm>
          <a:prstGeom prst="roundRect">
            <a:avLst/>
          </a:prstGeom>
          <a:solidFill>
            <a:schemeClr val="accent3">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ource Sans Pro Light"/>
              <a:cs typeface="Source Sans Pro Light"/>
            </a:endParaRPr>
          </a:p>
        </p:txBody>
      </p:sp>
      <p:sp>
        <p:nvSpPr>
          <p:cNvPr id="24" name="Rounded Rectangle 23"/>
          <p:cNvSpPr/>
          <p:nvPr/>
        </p:nvSpPr>
        <p:spPr>
          <a:xfrm>
            <a:off x="3406235" y="3927223"/>
            <a:ext cx="470262" cy="261599"/>
          </a:xfrm>
          <a:prstGeom prst="roundRect">
            <a:avLst/>
          </a:prstGeom>
          <a:solidFill>
            <a:schemeClr val="accent3">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ource Sans Pro Light"/>
              <a:cs typeface="Source Sans Pro Light"/>
            </a:endParaRPr>
          </a:p>
        </p:txBody>
      </p:sp>
      <p:sp>
        <p:nvSpPr>
          <p:cNvPr id="25" name="Rounded Rectangle 24"/>
          <p:cNvSpPr/>
          <p:nvPr/>
        </p:nvSpPr>
        <p:spPr>
          <a:xfrm>
            <a:off x="4439463" y="2650098"/>
            <a:ext cx="721895" cy="1376412"/>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ource Sans Pro Light"/>
              <a:cs typeface="Source Sans Pro Light"/>
            </a:endParaRPr>
          </a:p>
        </p:txBody>
      </p:sp>
      <p:sp>
        <p:nvSpPr>
          <p:cNvPr id="26" name="Rounded Rectangle 25"/>
          <p:cNvSpPr/>
          <p:nvPr/>
        </p:nvSpPr>
        <p:spPr>
          <a:xfrm>
            <a:off x="4569141" y="2789384"/>
            <a:ext cx="470262" cy="261599"/>
          </a:xfrm>
          <a:prstGeom prst="roundRect">
            <a:avLst/>
          </a:prstGeom>
          <a:solidFill>
            <a:schemeClr val="accent3">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ource Sans Pro Light"/>
              <a:cs typeface="Source Sans Pro Light"/>
            </a:endParaRPr>
          </a:p>
        </p:txBody>
      </p:sp>
      <p:sp>
        <p:nvSpPr>
          <p:cNvPr id="27" name="Rounded Rectangle 26"/>
          <p:cNvSpPr/>
          <p:nvPr/>
        </p:nvSpPr>
        <p:spPr>
          <a:xfrm>
            <a:off x="4565279" y="3195701"/>
            <a:ext cx="470262" cy="261599"/>
          </a:xfrm>
          <a:prstGeom prst="roundRect">
            <a:avLst/>
          </a:prstGeom>
          <a:solidFill>
            <a:schemeClr val="accent3">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ource Sans Pro Light"/>
              <a:cs typeface="Source Sans Pro Light"/>
            </a:endParaRPr>
          </a:p>
        </p:txBody>
      </p:sp>
      <p:sp>
        <p:nvSpPr>
          <p:cNvPr id="28" name="Rounded Rectangle 27"/>
          <p:cNvSpPr/>
          <p:nvPr/>
        </p:nvSpPr>
        <p:spPr>
          <a:xfrm>
            <a:off x="4565279" y="3596587"/>
            <a:ext cx="470262" cy="261599"/>
          </a:xfrm>
          <a:prstGeom prst="roundRect">
            <a:avLst/>
          </a:prstGeom>
          <a:solidFill>
            <a:schemeClr val="accent3">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ource Sans Pro Light"/>
              <a:cs typeface="Source Sans Pro Light"/>
            </a:endParaRPr>
          </a:p>
        </p:txBody>
      </p:sp>
      <p:sp>
        <p:nvSpPr>
          <p:cNvPr id="29" name="Rounded Rectangle 28"/>
          <p:cNvSpPr/>
          <p:nvPr/>
        </p:nvSpPr>
        <p:spPr>
          <a:xfrm>
            <a:off x="5506762" y="2650097"/>
            <a:ext cx="721895" cy="1376413"/>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ource Sans Pro Light"/>
              <a:cs typeface="Source Sans Pro Light"/>
            </a:endParaRPr>
          </a:p>
        </p:txBody>
      </p:sp>
      <p:sp>
        <p:nvSpPr>
          <p:cNvPr id="30" name="Rounded Rectangle 29"/>
          <p:cNvSpPr/>
          <p:nvPr/>
        </p:nvSpPr>
        <p:spPr>
          <a:xfrm>
            <a:off x="5636440" y="2789384"/>
            <a:ext cx="470262" cy="261599"/>
          </a:xfrm>
          <a:prstGeom prst="roundRect">
            <a:avLst/>
          </a:prstGeom>
          <a:solidFill>
            <a:schemeClr val="accent3">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ource Sans Pro Light"/>
              <a:cs typeface="Source Sans Pro Light"/>
            </a:endParaRPr>
          </a:p>
        </p:txBody>
      </p:sp>
      <p:sp>
        <p:nvSpPr>
          <p:cNvPr id="31" name="Rounded Rectangle 30"/>
          <p:cNvSpPr/>
          <p:nvPr/>
        </p:nvSpPr>
        <p:spPr>
          <a:xfrm>
            <a:off x="5632578" y="3195701"/>
            <a:ext cx="470262" cy="261599"/>
          </a:xfrm>
          <a:prstGeom prst="roundRect">
            <a:avLst/>
          </a:prstGeom>
          <a:solidFill>
            <a:schemeClr val="accent3">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ource Sans Pro Light"/>
              <a:cs typeface="Source Sans Pro Light"/>
            </a:endParaRPr>
          </a:p>
        </p:txBody>
      </p:sp>
      <p:sp>
        <p:nvSpPr>
          <p:cNvPr id="32" name="Rounded Rectangle 31"/>
          <p:cNvSpPr/>
          <p:nvPr/>
        </p:nvSpPr>
        <p:spPr>
          <a:xfrm>
            <a:off x="5632578" y="3596587"/>
            <a:ext cx="470262" cy="261599"/>
          </a:xfrm>
          <a:prstGeom prst="roundRect">
            <a:avLst/>
          </a:prstGeom>
          <a:solidFill>
            <a:schemeClr val="accent3">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ource Sans Pro Light"/>
              <a:cs typeface="Source Sans Pro Light"/>
            </a:endParaRPr>
          </a:p>
        </p:txBody>
      </p:sp>
      <p:cxnSp>
        <p:nvCxnSpPr>
          <p:cNvPr id="33" name="Straight Arrow Connector 32"/>
          <p:cNvCxnSpPr/>
          <p:nvPr/>
        </p:nvCxnSpPr>
        <p:spPr>
          <a:xfrm flipV="1">
            <a:off x="3875170" y="3789482"/>
            <a:ext cx="630784" cy="292146"/>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3875170" y="2864598"/>
            <a:ext cx="646597" cy="52631"/>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3876092" y="2894815"/>
            <a:ext cx="580789" cy="417362"/>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3863806" y="2958838"/>
            <a:ext cx="578982" cy="811864"/>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7" name="Rounded Rectangle 36"/>
          <p:cNvSpPr/>
          <p:nvPr/>
        </p:nvSpPr>
        <p:spPr>
          <a:xfrm>
            <a:off x="7035386" y="2637721"/>
            <a:ext cx="1504569" cy="1509438"/>
          </a:xfrm>
          <a:prstGeom prst="roundRect">
            <a:avLst/>
          </a:prstGeom>
          <a:solidFill>
            <a:srgbClr val="E96C4A"/>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Source Sans Pro Light"/>
                <a:cs typeface="Source Sans Pro Light"/>
              </a:rPr>
              <a:t>Task Scheduler</a:t>
            </a:r>
          </a:p>
          <a:p>
            <a:pPr algn="ctr"/>
            <a:endParaRPr lang="en-US" sz="2000" dirty="0">
              <a:latin typeface="Source Sans Pro Light"/>
              <a:cs typeface="Source Sans Pro Light"/>
            </a:endParaRPr>
          </a:p>
          <a:p>
            <a:pPr algn="ctr"/>
            <a:endParaRPr lang="en-US" sz="2000" dirty="0">
              <a:latin typeface="Source Sans Pro Light"/>
              <a:cs typeface="Source Sans Pro Light"/>
            </a:endParaRPr>
          </a:p>
        </p:txBody>
      </p:sp>
      <p:cxnSp>
        <p:nvCxnSpPr>
          <p:cNvPr id="38" name="Straight Arrow Connector 37"/>
          <p:cNvCxnSpPr/>
          <p:nvPr/>
        </p:nvCxnSpPr>
        <p:spPr>
          <a:xfrm>
            <a:off x="6711437" y="3499271"/>
            <a:ext cx="2020656" cy="7217"/>
          </a:xfrm>
          <a:prstGeom prst="straightConnector1">
            <a:avLst/>
          </a:prstGeom>
          <a:ln>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6658272" y="3770702"/>
            <a:ext cx="2054194" cy="9188"/>
          </a:xfrm>
          <a:prstGeom prst="straightConnector1">
            <a:avLst/>
          </a:prstGeom>
          <a:ln>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9292554" y="2554484"/>
            <a:ext cx="2372498" cy="1846757"/>
          </a:xfrm>
          <a:prstGeom prst="rect">
            <a:avLst/>
          </a:prstGeom>
          <a:ln>
            <a:solidFill>
              <a:schemeClr val="tx2">
                <a:lumMod val="9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latin typeface="Source Sans Pro Light"/>
              <a:cs typeface="Source Sans Pro Light"/>
            </a:endParaRPr>
          </a:p>
        </p:txBody>
      </p:sp>
      <p:sp>
        <p:nvSpPr>
          <p:cNvPr id="41" name="Rectangle 40"/>
          <p:cNvSpPr/>
          <p:nvPr/>
        </p:nvSpPr>
        <p:spPr>
          <a:xfrm>
            <a:off x="9498500" y="2702765"/>
            <a:ext cx="1952368" cy="617838"/>
          </a:xfrm>
          <a:prstGeom prst="rect">
            <a:avLst/>
          </a:prstGeom>
          <a:solidFill>
            <a:schemeClr val="tx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latin typeface="Source Sans Pro Light"/>
                <a:cs typeface="Source Sans Pro Light"/>
              </a:rPr>
              <a:t>Task threads</a:t>
            </a:r>
            <a:endParaRPr lang="en-US" sz="2400" dirty="0">
              <a:solidFill>
                <a:schemeClr val="bg1"/>
              </a:solidFill>
              <a:latin typeface="Source Sans Pro Light"/>
              <a:cs typeface="Source Sans Pro Light"/>
            </a:endParaRPr>
          </a:p>
        </p:txBody>
      </p:sp>
      <p:sp>
        <p:nvSpPr>
          <p:cNvPr id="42" name="Rectangle 41"/>
          <p:cNvSpPr/>
          <p:nvPr/>
        </p:nvSpPr>
        <p:spPr>
          <a:xfrm>
            <a:off x="9498500" y="3499270"/>
            <a:ext cx="1952368" cy="757667"/>
          </a:xfrm>
          <a:prstGeom prst="rect">
            <a:avLst/>
          </a:prstGeom>
          <a:solidFill>
            <a:schemeClr val="tx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latin typeface="Source Sans Pro Light"/>
                <a:cs typeface="Source Sans Pro Light"/>
              </a:rPr>
              <a:t>Block manager</a:t>
            </a:r>
            <a:endParaRPr lang="en-US" sz="2400" dirty="0">
              <a:solidFill>
                <a:schemeClr val="bg1"/>
              </a:solidFill>
              <a:latin typeface="Source Sans Pro Light"/>
              <a:cs typeface="Source Sans Pro Light"/>
            </a:endParaRPr>
          </a:p>
        </p:txBody>
      </p:sp>
      <p:sp>
        <p:nvSpPr>
          <p:cNvPr id="43" name="TextBox 42"/>
          <p:cNvSpPr txBox="1"/>
          <p:nvPr/>
        </p:nvSpPr>
        <p:spPr>
          <a:xfrm>
            <a:off x="317520" y="1370155"/>
            <a:ext cx="2357730" cy="523220"/>
          </a:xfrm>
          <a:prstGeom prst="rect">
            <a:avLst/>
          </a:prstGeom>
          <a:noFill/>
        </p:spPr>
        <p:txBody>
          <a:bodyPr wrap="square" rtlCol="0">
            <a:spAutoFit/>
          </a:bodyPr>
          <a:lstStyle/>
          <a:p>
            <a:r>
              <a:rPr lang="en-US" sz="2800" dirty="0" smtClean="0">
                <a:solidFill>
                  <a:srgbClr val="0000FF"/>
                </a:solidFill>
                <a:latin typeface="Source Sans Pro Light"/>
                <a:cs typeface="Source Sans Pro Light"/>
              </a:rPr>
              <a:t>RDD Objects</a:t>
            </a:r>
            <a:endParaRPr lang="en-US" sz="2800" dirty="0">
              <a:solidFill>
                <a:srgbClr val="0000FF"/>
              </a:solidFill>
              <a:latin typeface="Source Sans Pro Light"/>
              <a:cs typeface="Source Sans Pro Light"/>
            </a:endParaRPr>
          </a:p>
        </p:txBody>
      </p:sp>
      <p:sp>
        <p:nvSpPr>
          <p:cNvPr id="44" name="TextBox 43"/>
          <p:cNvSpPr txBox="1"/>
          <p:nvPr/>
        </p:nvSpPr>
        <p:spPr>
          <a:xfrm>
            <a:off x="3362813" y="1371828"/>
            <a:ext cx="2680939" cy="523220"/>
          </a:xfrm>
          <a:prstGeom prst="rect">
            <a:avLst/>
          </a:prstGeom>
          <a:noFill/>
        </p:spPr>
        <p:txBody>
          <a:bodyPr wrap="square" rtlCol="0">
            <a:spAutoFit/>
          </a:bodyPr>
          <a:lstStyle/>
          <a:p>
            <a:r>
              <a:rPr lang="en-US" sz="2800" dirty="0" smtClean="0">
                <a:solidFill>
                  <a:srgbClr val="0000FF"/>
                </a:solidFill>
                <a:latin typeface="Source Sans Pro Light"/>
                <a:cs typeface="Source Sans Pro Light"/>
              </a:rPr>
              <a:t>DAG Scheduler</a:t>
            </a:r>
            <a:endParaRPr lang="en-US" sz="2800" dirty="0">
              <a:solidFill>
                <a:srgbClr val="0000FF"/>
              </a:solidFill>
              <a:latin typeface="Source Sans Pro Light"/>
              <a:cs typeface="Source Sans Pro Light"/>
            </a:endParaRPr>
          </a:p>
        </p:txBody>
      </p:sp>
      <p:sp>
        <p:nvSpPr>
          <p:cNvPr id="45" name="TextBox 44"/>
          <p:cNvSpPr txBox="1"/>
          <p:nvPr/>
        </p:nvSpPr>
        <p:spPr>
          <a:xfrm>
            <a:off x="6552433" y="1371828"/>
            <a:ext cx="2597881" cy="523220"/>
          </a:xfrm>
          <a:prstGeom prst="rect">
            <a:avLst/>
          </a:prstGeom>
          <a:noFill/>
        </p:spPr>
        <p:txBody>
          <a:bodyPr wrap="square" rtlCol="0">
            <a:spAutoFit/>
          </a:bodyPr>
          <a:lstStyle/>
          <a:p>
            <a:r>
              <a:rPr lang="en-US" sz="2800" dirty="0" smtClean="0">
                <a:solidFill>
                  <a:srgbClr val="0000FF"/>
                </a:solidFill>
                <a:latin typeface="Source Sans Pro Light"/>
                <a:cs typeface="Source Sans Pro Light"/>
              </a:rPr>
              <a:t>Task Scheduler</a:t>
            </a:r>
            <a:endParaRPr lang="en-US" sz="2800" dirty="0">
              <a:solidFill>
                <a:srgbClr val="0000FF"/>
              </a:solidFill>
              <a:latin typeface="Source Sans Pro Light"/>
              <a:cs typeface="Source Sans Pro Light"/>
            </a:endParaRPr>
          </a:p>
        </p:txBody>
      </p:sp>
      <p:sp>
        <p:nvSpPr>
          <p:cNvPr id="46" name="TextBox 45"/>
          <p:cNvSpPr txBox="1"/>
          <p:nvPr/>
        </p:nvSpPr>
        <p:spPr>
          <a:xfrm>
            <a:off x="9721347" y="1371827"/>
            <a:ext cx="1527463" cy="523220"/>
          </a:xfrm>
          <a:prstGeom prst="rect">
            <a:avLst/>
          </a:prstGeom>
          <a:noFill/>
        </p:spPr>
        <p:txBody>
          <a:bodyPr wrap="square" rtlCol="0">
            <a:spAutoFit/>
          </a:bodyPr>
          <a:lstStyle/>
          <a:p>
            <a:r>
              <a:rPr lang="en-US" sz="2800" dirty="0" smtClean="0">
                <a:solidFill>
                  <a:srgbClr val="0000FF"/>
                </a:solidFill>
                <a:latin typeface="Source Sans Pro Light"/>
                <a:cs typeface="Source Sans Pro Light"/>
              </a:rPr>
              <a:t>Executor</a:t>
            </a:r>
            <a:endParaRPr lang="en-US" sz="2800" dirty="0">
              <a:solidFill>
                <a:srgbClr val="0000FF"/>
              </a:solidFill>
              <a:latin typeface="Source Sans Pro Light"/>
              <a:cs typeface="Source Sans Pro Light"/>
            </a:endParaRPr>
          </a:p>
        </p:txBody>
      </p:sp>
      <p:cxnSp>
        <p:nvCxnSpPr>
          <p:cNvPr id="47" name="Straight Connector 46"/>
          <p:cNvCxnSpPr/>
          <p:nvPr/>
        </p:nvCxnSpPr>
        <p:spPr>
          <a:xfrm>
            <a:off x="2965860" y="1642065"/>
            <a:ext cx="0" cy="384433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6488781" y="1642065"/>
            <a:ext cx="0" cy="384433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001609" y="1625962"/>
            <a:ext cx="0" cy="384433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50" name="Right Arrow 49"/>
          <p:cNvSpPr/>
          <p:nvPr/>
        </p:nvSpPr>
        <p:spPr>
          <a:xfrm>
            <a:off x="2689768" y="3195701"/>
            <a:ext cx="542261" cy="290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ource Sans Pro Light"/>
              <a:cs typeface="Source Sans Pro Light"/>
            </a:endParaRPr>
          </a:p>
        </p:txBody>
      </p:sp>
      <p:sp>
        <p:nvSpPr>
          <p:cNvPr id="51" name="Right Arrow 50"/>
          <p:cNvSpPr/>
          <p:nvPr/>
        </p:nvSpPr>
        <p:spPr>
          <a:xfrm>
            <a:off x="6331151" y="3162748"/>
            <a:ext cx="542261" cy="290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ource Sans Pro Light"/>
              <a:cs typeface="Source Sans Pro Light"/>
            </a:endParaRPr>
          </a:p>
        </p:txBody>
      </p:sp>
      <p:sp>
        <p:nvSpPr>
          <p:cNvPr id="52" name="Right Arrow 51"/>
          <p:cNvSpPr/>
          <p:nvPr/>
        </p:nvSpPr>
        <p:spPr>
          <a:xfrm>
            <a:off x="8684278" y="3112553"/>
            <a:ext cx="542261" cy="290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ource Sans Pro Light"/>
              <a:cs typeface="Source Sans Pro Light"/>
            </a:endParaRPr>
          </a:p>
        </p:txBody>
      </p:sp>
      <p:sp>
        <p:nvSpPr>
          <p:cNvPr id="53" name="Right Arrow 52"/>
          <p:cNvSpPr/>
          <p:nvPr/>
        </p:nvSpPr>
        <p:spPr>
          <a:xfrm rot="18848812">
            <a:off x="289113" y="4208431"/>
            <a:ext cx="542261" cy="290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ource Sans Pro Light"/>
              <a:cs typeface="Source Sans Pro Light"/>
            </a:endParaRPr>
          </a:p>
        </p:txBody>
      </p:sp>
      <p:pic>
        <p:nvPicPr>
          <p:cNvPr id="54" name="Picture 5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2408" y="4747432"/>
            <a:ext cx="1201033" cy="375323"/>
          </a:xfrm>
          <a:prstGeom prst="rect">
            <a:avLst/>
          </a:prstGeom>
        </p:spPr>
      </p:pic>
      <p:sp>
        <p:nvSpPr>
          <p:cNvPr id="55" name="TextBox 54"/>
          <p:cNvSpPr txBox="1"/>
          <p:nvPr/>
        </p:nvSpPr>
        <p:spPr>
          <a:xfrm>
            <a:off x="789299" y="4293173"/>
            <a:ext cx="2458050" cy="1015663"/>
          </a:xfrm>
          <a:prstGeom prst="rect">
            <a:avLst/>
          </a:prstGeom>
          <a:noFill/>
        </p:spPr>
        <p:txBody>
          <a:bodyPr wrap="square" rtlCol="0">
            <a:spAutoFit/>
          </a:bodyPr>
          <a:lstStyle/>
          <a:p>
            <a:r>
              <a:rPr lang="en-US" sz="2000" dirty="0" smtClean="0">
                <a:latin typeface="Consolas"/>
                <a:ea typeface="Anonymous Pro" panose="02060609030202000504" pitchFamily="49" charset="0"/>
                <a:cs typeface="Consolas"/>
              </a:rPr>
              <a:t>Rdd1.</a:t>
            </a:r>
            <a:r>
              <a:rPr lang="en-US" sz="2000" dirty="0" smtClean="0">
                <a:solidFill>
                  <a:schemeClr val="accent4"/>
                </a:solidFill>
                <a:latin typeface="Consolas"/>
                <a:ea typeface="Anonymous Pro" panose="02060609030202000504" pitchFamily="49" charset="0"/>
                <a:cs typeface="Consolas"/>
              </a:rPr>
              <a:t>join(</a:t>
            </a:r>
            <a:r>
              <a:rPr lang="en-US" sz="2000" dirty="0" smtClean="0">
                <a:latin typeface="Consolas"/>
                <a:ea typeface="Anonymous Pro" panose="02060609030202000504" pitchFamily="49" charset="0"/>
                <a:cs typeface="Consolas"/>
              </a:rPr>
              <a:t>rdd2</a:t>
            </a:r>
            <a:r>
              <a:rPr lang="en-US" sz="2000" dirty="0" smtClean="0">
                <a:solidFill>
                  <a:schemeClr val="accent4"/>
                </a:solidFill>
                <a:latin typeface="Consolas"/>
                <a:ea typeface="Anonymous Pro" panose="02060609030202000504" pitchFamily="49" charset="0"/>
                <a:cs typeface="Consolas"/>
              </a:rPr>
              <a:t>)</a:t>
            </a:r>
          </a:p>
          <a:p>
            <a:r>
              <a:rPr lang="en-US" sz="2000" dirty="0">
                <a:latin typeface="Consolas"/>
                <a:ea typeface="Anonymous Pro" panose="02060609030202000504" pitchFamily="49" charset="0"/>
                <a:cs typeface="Consolas"/>
              </a:rPr>
              <a:t>	</a:t>
            </a:r>
            <a:r>
              <a:rPr lang="en-US" sz="2000" dirty="0" smtClean="0">
                <a:latin typeface="Consolas"/>
                <a:ea typeface="Anonymous Pro" panose="02060609030202000504" pitchFamily="49" charset="0"/>
                <a:cs typeface="Consolas"/>
              </a:rPr>
              <a:t>.</a:t>
            </a:r>
            <a:r>
              <a:rPr lang="en-US" sz="2000" dirty="0" err="1" smtClean="0">
                <a:solidFill>
                  <a:schemeClr val="accent4"/>
                </a:solidFill>
                <a:latin typeface="Consolas"/>
                <a:ea typeface="Anonymous Pro" panose="02060609030202000504" pitchFamily="49" charset="0"/>
                <a:cs typeface="Consolas"/>
              </a:rPr>
              <a:t>groupBy</a:t>
            </a:r>
            <a:r>
              <a:rPr lang="en-US" sz="2000" dirty="0" smtClean="0">
                <a:solidFill>
                  <a:schemeClr val="accent4"/>
                </a:solidFill>
                <a:latin typeface="Consolas"/>
                <a:ea typeface="Anonymous Pro" panose="02060609030202000504" pitchFamily="49" charset="0"/>
                <a:cs typeface="Consolas"/>
              </a:rPr>
              <a:t>(</a:t>
            </a:r>
            <a:r>
              <a:rPr lang="en-US" sz="2000" dirty="0" smtClean="0">
                <a:latin typeface="Consolas"/>
                <a:ea typeface="Anonymous Pro" panose="02060609030202000504" pitchFamily="49" charset="0"/>
                <a:cs typeface="Consolas"/>
              </a:rPr>
              <a:t>…</a:t>
            </a:r>
            <a:r>
              <a:rPr lang="en-US" sz="2000" dirty="0" smtClean="0">
                <a:solidFill>
                  <a:schemeClr val="accent4"/>
                </a:solidFill>
                <a:latin typeface="Consolas"/>
                <a:ea typeface="Anonymous Pro" panose="02060609030202000504" pitchFamily="49" charset="0"/>
                <a:cs typeface="Consolas"/>
              </a:rPr>
              <a:t>)</a:t>
            </a:r>
          </a:p>
          <a:p>
            <a:r>
              <a:rPr lang="en-US" sz="2000" dirty="0">
                <a:latin typeface="Consolas"/>
                <a:ea typeface="Anonymous Pro" panose="02060609030202000504" pitchFamily="49" charset="0"/>
                <a:cs typeface="Consolas"/>
              </a:rPr>
              <a:t>	</a:t>
            </a:r>
            <a:r>
              <a:rPr lang="en-US" sz="2000" dirty="0" smtClean="0">
                <a:latin typeface="Consolas"/>
                <a:ea typeface="Anonymous Pro" panose="02060609030202000504" pitchFamily="49" charset="0"/>
                <a:cs typeface="Consolas"/>
              </a:rPr>
              <a:t>.</a:t>
            </a:r>
            <a:r>
              <a:rPr lang="en-US" sz="2000" dirty="0" smtClean="0">
                <a:solidFill>
                  <a:schemeClr val="accent4"/>
                </a:solidFill>
                <a:latin typeface="Consolas"/>
                <a:ea typeface="Anonymous Pro" panose="02060609030202000504" pitchFamily="49" charset="0"/>
                <a:cs typeface="Consolas"/>
              </a:rPr>
              <a:t>filter(</a:t>
            </a:r>
            <a:r>
              <a:rPr lang="en-US" sz="2000" dirty="0" smtClean="0">
                <a:latin typeface="Consolas"/>
                <a:ea typeface="Anonymous Pro" panose="02060609030202000504" pitchFamily="49" charset="0"/>
                <a:cs typeface="Consolas"/>
              </a:rPr>
              <a:t>…</a:t>
            </a:r>
            <a:r>
              <a:rPr lang="en-US" sz="2000" dirty="0" smtClean="0">
                <a:solidFill>
                  <a:schemeClr val="accent4"/>
                </a:solidFill>
                <a:latin typeface="Consolas"/>
                <a:ea typeface="Anonymous Pro" panose="02060609030202000504" pitchFamily="49" charset="0"/>
                <a:cs typeface="Consolas"/>
              </a:rPr>
              <a:t>)</a:t>
            </a:r>
            <a:endParaRPr lang="en-US" sz="2000" dirty="0">
              <a:solidFill>
                <a:schemeClr val="accent4"/>
              </a:solidFill>
              <a:latin typeface="Consolas"/>
              <a:ea typeface="Anonymous Pro" panose="02060609030202000504" pitchFamily="49" charset="0"/>
              <a:cs typeface="Consolas"/>
            </a:endParaRPr>
          </a:p>
        </p:txBody>
      </p:sp>
      <p:sp>
        <p:nvSpPr>
          <p:cNvPr id="56" name="TextBox 55"/>
          <p:cNvSpPr txBox="1"/>
          <p:nvPr/>
        </p:nvSpPr>
        <p:spPr>
          <a:xfrm>
            <a:off x="267039" y="5548845"/>
            <a:ext cx="2935388" cy="461665"/>
          </a:xfrm>
          <a:prstGeom prst="rect">
            <a:avLst/>
          </a:prstGeom>
          <a:noFill/>
        </p:spPr>
        <p:txBody>
          <a:bodyPr wrap="square" rtlCol="0">
            <a:spAutoFit/>
          </a:bodyPr>
          <a:lstStyle/>
          <a:p>
            <a:r>
              <a:rPr lang="en-US" sz="2400" dirty="0" smtClean="0">
                <a:latin typeface="Source Sans Pro Light"/>
                <a:cs typeface="Source Sans Pro Light"/>
              </a:rPr>
              <a:t>- Build operator DAG</a:t>
            </a:r>
            <a:endParaRPr lang="en-US" sz="2400" dirty="0">
              <a:latin typeface="Source Sans Pro Light"/>
              <a:cs typeface="Source Sans Pro Light"/>
            </a:endParaRPr>
          </a:p>
        </p:txBody>
      </p:sp>
      <p:sp>
        <p:nvSpPr>
          <p:cNvPr id="57" name="TextBox 56"/>
          <p:cNvSpPr txBox="1"/>
          <p:nvPr/>
        </p:nvSpPr>
        <p:spPr>
          <a:xfrm>
            <a:off x="3499803" y="4606950"/>
            <a:ext cx="2617819" cy="1938992"/>
          </a:xfrm>
          <a:prstGeom prst="rect">
            <a:avLst/>
          </a:prstGeom>
          <a:noFill/>
        </p:spPr>
        <p:txBody>
          <a:bodyPr wrap="square" rtlCol="0">
            <a:spAutoFit/>
          </a:bodyPr>
          <a:lstStyle/>
          <a:p>
            <a:pPr marL="285750" indent="-285750">
              <a:buFontTx/>
              <a:buChar char="-"/>
            </a:pPr>
            <a:r>
              <a:rPr lang="en-US" sz="2400" dirty="0" smtClean="0">
                <a:latin typeface="Source Sans Pro Light"/>
                <a:cs typeface="Source Sans Pro Light"/>
              </a:rPr>
              <a:t>Split graph into </a:t>
            </a:r>
            <a:r>
              <a:rPr lang="en-US" sz="2400" i="1" dirty="0" smtClean="0">
                <a:latin typeface="Source Sans Pro Light"/>
                <a:cs typeface="Source Sans Pro Light"/>
              </a:rPr>
              <a:t>stages</a:t>
            </a:r>
            <a:r>
              <a:rPr lang="en-US" sz="2400" dirty="0" smtClean="0">
                <a:latin typeface="Source Sans Pro Light"/>
                <a:cs typeface="Source Sans Pro Light"/>
              </a:rPr>
              <a:t> of tasks</a:t>
            </a:r>
          </a:p>
          <a:p>
            <a:pPr marL="285750" indent="-285750">
              <a:buFontTx/>
              <a:buChar char="-"/>
            </a:pPr>
            <a:endParaRPr lang="en-US" sz="2400" dirty="0" smtClean="0">
              <a:latin typeface="Source Sans Pro Light"/>
              <a:cs typeface="Source Sans Pro Light"/>
            </a:endParaRPr>
          </a:p>
          <a:p>
            <a:pPr marL="285750" indent="-285750">
              <a:buFontTx/>
              <a:buChar char="-"/>
            </a:pPr>
            <a:r>
              <a:rPr lang="en-US" sz="2400" dirty="0" smtClean="0">
                <a:latin typeface="Source Sans Pro Light"/>
                <a:cs typeface="Source Sans Pro Light"/>
              </a:rPr>
              <a:t>Submit each stage as ready</a:t>
            </a:r>
            <a:endParaRPr lang="en-US" sz="2400" dirty="0">
              <a:latin typeface="Source Sans Pro Light"/>
              <a:cs typeface="Source Sans Pro Light"/>
            </a:endParaRPr>
          </a:p>
        </p:txBody>
      </p:sp>
      <p:sp>
        <p:nvSpPr>
          <p:cNvPr id="58" name="TextBox 57"/>
          <p:cNvSpPr txBox="1"/>
          <p:nvPr/>
        </p:nvSpPr>
        <p:spPr>
          <a:xfrm>
            <a:off x="9410906" y="4681994"/>
            <a:ext cx="2238242" cy="1569660"/>
          </a:xfrm>
          <a:prstGeom prst="rect">
            <a:avLst/>
          </a:prstGeom>
          <a:noFill/>
        </p:spPr>
        <p:txBody>
          <a:bodyPr wrap="square" rtlCol="0">
            <a:spAutoFit/>
          </a:bodyPr>
          <a:lstStyle/>
          <a:p>
            <a:pPr marL="285750" indent="-285750">
              <a:buFontTx/>
              <a:buChar char="-"/>
            </a:pPr>
            <a:r>
              <a:rPr lang="en-US" sz="2400" dirty="0" smtClean="0">
                <a:latin typeface="Source Sans Pro Light"/>
                <a:cs typeface="Source Sans Pro Light"/>
              </a:rPr>
              <a:t>Execute tasks</a:t>
            </a:r>
          </a:p>
          <a:p>
            <a:pPr marL="285750" indent="-285750">
              <a:buFontTx/>
              <a:buChar char="-"/>
            </a:pPr>
            <a:endParaRPr lang="en-US" sz="2400" dirty="0" smtClean="0">
              <a:latin typeface="Source Sans Pro Light"/>
              <a:cs typeface="Source Sans Pro Light"/>
            </a:endParaRPr>
          </a:p>
          <a:p>
            <a:pPr marL="285750" indent="-285750">
              <a:buFontTx/>
              <a:buChar char="-"/>
            </a:pPr>
            <a:r>
              <a:rPr lang="en-US" sz="2400" dirty="0" smtClean="0">
                <a:latin typeface="Source Sans Pro Light"/>
                <a:cs typeface="Source Sans Pro Light"/>
              </a:rPr>
              <a:t>Store and serve blocks</a:t>
            </a:r>
            <a:endParaRPr lang="en-US" sz="2400" dirty="0">
              <a:latin typeface="Source Sans Pro Light"/>
              <a:cs typeface="Source Sans Pro Light"/>
            </a:endParaRPr>
          </a:p>
        </p:txBody>
      </p:sp>
      <p:sp>
        <p:nvSpPr>
          <p:cNvPr id="59" name="TextBox 58"/>
          <p:cNvSpPr txBox="1"/>
          <p:nvPr/>
        </p:nvSpPr>
        <p:spPr>
          <a:xfrm>
            <a:off x="2482422" y="2714030"/>
            <a:ext cx="1003760" cy="584776"/>
          </a:xfrm>
          <a:prstGeom prst="rect">
            <a:avLst/>
          </a:prstGeom>
          <a:noFill/>
        </p:spPr>
        <p:txBody>
          <a:bodyPr wrap="square" rtlCol="0">
            <a:spAutoFit/>
          </a:bodyPr>
          <a:lstStyle/>
          <a:p>
            <a:r>
              <a:rPr lang="en-US" sz="3200" dirty="0" smtClean="0">
                <a:solidFill>
                  <a:schemeClr val="accent4"/>
                </a:solidFill>
                <a:latin typeface="Source Sans Pro Light"/>
                <a:cs typeface="Source Sans Pro Light"/>
              </a:rPr>
              <a:t>DAG</a:t>
            </a:r>
            <a:endParaRPr lang="en-US" sz="2800" dirty="0">
              <a:solidFill>
                <a:schemeClr val="accent4"/>
              </a:solidFill>
              <a:latin typeface="Source Sans Pro Light"/>
              <a:cs typeface="Source Sans Pro Light"/>
            </a:endParaRPr>
          </a:p>
        </p:txBody>
      </p:sp>
      <p:sp>
        <p:nvSpPr>
          <p:cNvPr id="60" name="TextBox 59"/>
          <p:cNvSpPr txBox="1"/>
          <p:nvPr/>
        </p:nvSpPr>
        <p:spPr>
          <a:xfrm>
            <a:off x="5864964" y="2067794"/>
            <a:ext cx="1611158" cy="584776"/>
          </a:xfrm>
          <a:prstGeom prst="rect">
            <a:avLst/>
          </a:prstGeom>
          <a:noFill/>
        </p:spPr>
        <p:txBody>
          <a:bodyPr wrap="square" rtlCol="0">
            <a:spAutoFit/>
          </a:bodyPr>
          <a:lstStyle/>
          <a:p>
            <a:r>
              <a:rPr lang="en-US" sz="3200" dirty="0" smtClean="0">
                <a:solidFill>
                  <a:schemeClr val="accent4"/>
                </a:solidFill>
                <a:latin typeface="Source Sans Pro Light"/>
                <a:cs typeface="Source Sans Pro Light"/>
              </a:rPr>
              <a:t>TaskSet</a:t>
            </a:r>
            <a:endParaRPr lang="en-US" sz="3200" dirty="0">
              <a:solidFill>
                <a:schemeClr val="accent4"/>
              </a:solidFill>
              <a:latin typeface="Source Sans Pro Light"/>
              <a:cs typeface="Source Sans Pro Light"/>
            </a:endParaRPr>
          </a:p>
        </p:txBody>
      </p:sp>
      <p:sp>
        <p:nvSpPr>
          <p:cNvPr id="61" name="TextBox 60"/>
          <p:cNvSpPr txBox="1"/>
          <p:nvPr/>
        </p:nvSpPr>
        <p:spPr>
          <a:xfrm>
            <a:off x="8519373" y="1996748"/>
            <a:ext cx="991756" cy="584776"/>
          </a:xfrm>
          <a:prstGeom prst="rect">
            <a:avLst/>
          </a:prstGeom>
          <a:noFill/>
        </p:spPr>
        <p:txBody>
          <a:bodyPr wrap="square" rtlCol="0">
            <a:spAutoFit/>
          </a:bodyPr>
          <a:lstStyle/>
          <a:p>
            <a:r>
              <a:rPr lang="en-US" sz="3200" dirty="0" smtClean="0">
                <a:solidFill>
                  <a:schemeClr val="accent4"/>
                </a:solidFill>
                <a:latin typeface="Source Sans Pro Light"/>
                <a:cs typeface="Source Sans Pro Light"/>
              </a:rPr>
              <a:t>Task</a:t>
            </a:r>
            <a:endParaRPr lang="en-US" sz="2800" dirty="0">
              <a:solidFill>
                <a:schemeClr val="accent4"/>
              </a:solidFill>
              <a:latin typeface="Source Sans Pro Light"/>
              <a:cs typeface="Source Sans Pro Light"/>
            </a:endParaRPr>
          </a:p>
        </p:txBody>
      </p:sp>
      <p:sp>
        <p:nvSpPr>
          <p:cNvPr id="62" name="TextBox 61"/>
          <p:cNvSpPr txBox="1"/>
          <p:nvPr/>
        </p:nvSpPr>
        <p:spPr>
          <a:xfrm>
            <a:off x="6629405" y="4622963"/>
            <a:ext cx="2549773" cy="1938992"/>
          </a:xfrm>
          <a:prstGeom prst="rect">
            <a:avLst/>
          </a:prstGeom>
          <a:noFill/>
        </p:spPr>
        <p:txBody>
          <a:bodyPr wrap="square" rtlCol="0">
            <a:spAutoFit/>
          </a:bodyPr>
          <a:lstStyle/>
          <a:p>
            <a:pPr marL="285750" indent="-285750">
              <a:buFontTx/>
              <a:buChar char="-"/>
            </a:pPr>
            <a:r>
              <a:rPr lang="en-US" sz="2400" dirty="0" smtClean="0">
                <a:latin typeface="Source Sans Pro Light"/>
                <a:cs typeface="Source Sans Pro Light"/>
              </a:rPr>
              <a:t>Launches individual tasks</a:t>
            </a:r>
          </a:p>
          <a:p>
            <a:pPr marL="285750" indent="-285750">
              <a:buFontTx/>
              <a:buChar char="-"/>
            </a:pPr>
            <a:endParaRPr lang="en-US" sz="2400" dirty="0" smtClean="0">
              <a:latin typeface="Source Sans Pro Light"/>
              <a:cs typeface="Source Sans Pro Light"/>
            </a:endParaRPr>
          </a:p>
          <a:p>
            <a:pPr marL="285750" indent="-285750">
              <a:buFontTx/>
              <a:buChar char="-"/>
            </a:pPr>
            <a:r>
              <a:rPr lang="en-US" sz="2400" dirty="0" smtClean="0">
                <a:latin typeface="Source Sans Pro Light"/>
                <a:cs typeface="Source Sans Pro Light"/>
              </a:rPr>
              <a:t>Retry failed or straggling tasks</a:t>
            </a:r>
            <a:endParaRPr lang="en-US" sz="2400" dirty="0">
              <a:latin typeface="Source Sans Pro Light"/>
              <a:cs typeface="Source Sans Pro Light"/>
            </a:endParaRPr>
          </a:p>
        </p:txBody>
      </p:sp>
    </p:spTree>
    <p:extLst>
      <p:ext uri="{BB962C8B-B14F-4D97-AF65-F5344CB8AC3E}">
        <p14:creationId xmlns:p14="http://schemas.microsoft.com/office/powerpoint/2010/main" val="38696434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46754" y="2179162"/>
            <a:ext cx="9805921" cy="3785652"/>
          </a:xfrm>
          <a:prstGeom prst="rect">
            <a:avLst/>
          </a:prstGeom>
          <a:noFill/>
        </p:spPr>
        <p:txBody>
          <a:bodyPr wrap="square" rtlCol="0">
            <a:spAutoFit/>
          </a:bodyPr>
          <a:lstStyle/>
          <a:p>
            <a:r>
              <a:rPr lang="en-US" sz="2400" dirty="0">
                <a:solidFill>
                  <a:schemeClr val="tx1">
                    <a:lumMod val="65000"/>
                  </a:schemeClr>
                </a:solidFill>
                <a:latin typeface="Consolas"/>
                <a:ea typeface="Anonymous Pro" panose="02060609030202000504" pitchFamily="49" charset="0"/>
                <a:cs typeface="Consolas"/>
              </a:rPr>
              <a:t>// Read input file</a:t>
            </a:r>
          </a:p>
          <a:p>
            <a:r>
              <a:rPr lang="en-US" sz="2400" dirty="0" err="1">
                <a:latin typeface="Consolas"/>
                <a:ea typeface="Anonymous Pro" panose="02060609030202000504" pitchFamily="49" charset="0"/>
                <a:cs typeface="Consolas"/>
              </a:rPr>
              <a:t>val</a:t>
            </a:r>
            <a:r>
              <a:rPr lang="en-US" sz="2400" dirty="0">
                <a:latin typeface="Consolas"/>
                <a:ea typeface="Anonymous Pro" panose="02060609030202000504" pitchFamily="49" charset="0"/>
                <a:cs typeface="Consolas"/>
              </a:rPr>
              <a:t> input = </a:t>
            </a:r>
            <a:r>
              <a:rPr lang="en-US" sz="2400" dirty="0" err="1">
                <a:latin typeface="Consolas"/>
                <a:ea typeface="Anonymous Pro" panose="02060609030202000504" pitchFamily="49" charset="0"/>
                <a:cs typeface="Consolas"/>
              </a:rPr>
              <a:t>sc.</a:t>
            </a:r>
            <a:r>
              <a:rPr lang="en-US" sz="2400" dirty="0" err="1">
                <a:solidFill>
                  <a:schemeClr val="accent1"/>
                </a:solidFill>
                <a:latin typeface="Consolas"/>
                <a:ea typeface="Anonymous Pro" panose="02060609030202000504" pitchFamily="49" charset="0"/>
                <a:cs typeface="Consolas"/>
              </a:rPr>
              <a:t>textFile</a:t>
            </a:r>
            <a:r>
              <a:rPr lang="en-US" sz="2400" dirty="0">
                <a:solidFill>
                  <a:schemeClr val="accent1"/>
                </a:solidFill>
                <a:latin typeface="Consolas"/>
                <a:ea typeface="Anonymous Pro" panose="02060609030202000504" pitchFamily="49" charset="0"/>
                <a:cs typeface="Consolas"/>
              </a:rPr>
              <a:t>(</a:t>
            </a:r>
            <a:r>
              <a:rPr lang="en-US" sz="2400" dirty="0">
                <a:latin typeface="Consolas"/>
                <a:ea typeface="Anonymous Pro" panose="02060609030202000504" pitchFamily="49" charset="0"/>
                <a:cs typeface="Consolas"/>
              </a:rPr>
              <a:t>"input.txt"</a:t>
            </a:r>
            <a:r>
              <a:rPr lang="en-US" sz="2400" dirty="0">
                <a:solidFill>
                  <a:schemeClr val="accent1"/>
                </a:solidFill>
                <a:latin typeface="Consolas"/>
                <a:ea typeface="Anonymous Pro" panose="02060609030202000504" pitchFamily="49" charset="0"/>
                <a:cs typeface="Consolas"/>
              </a:rPr>
              <a:t>)</a:t>
            </a:r>
          </a:p>
          <a:p>
            <a:endParaRPr lang="en-US" sz="2400" dirty="0">
              <a:latin typeface="Consolas"/>
              <a:ea typeface="Anonymous Pro" panose="02060609030202000504" pitchFamily="49" charset="0"/>
              <a:cs typeface="Consolas"/>
            </a:endParaRPr>
          </a:p>
          <a:p>
            <a:r>
              <a:rPr lang="en-US" sz="2400" dirty="0" err="1">
                <a:latin typeface="Consolas"/>
                <a:ea typeface="Anonymous Pro" panose="02060609030202000504" pitchFamily="49" charset="0"/>
                <a:cs typeface="Consolas"/>
              </a:rPr>
              <a:t>val</a:t>
            </a:r>
            <a:r>
              <a:rPr lang="en-US" sz="2400" dirty="0">
                <a:latin typeface="Consolas"/>
                <a:ea typeface="Anonymous Pro" panose="02060609030202000504" pitchFamily="49" charset="0"/>
                <a:cs typeface="Consolas"/>
              </a:rPr>
              <a:t> tokenized = input  </a:t>
            </a:r>
          </a:p>
          <a:p>
            <a:r>
              <a:rPr lang="en-US" sz="2400" dirty="0">
                <a:latin typeface="Consolas"/>
                <a:ea typeface="Anonymous Pro" panose="02060609030202000504" pitchFamily="49" charset="0"/>
                <a:cs typeface="Consolas"/>
              </a:rPr>
              <a:t>  .</a:t>
            </a:r>
            <a:r>
              <a:rPr lang="en-US" sz="2400" dirty="0">
                <a:solidFill>
                  <a:schemeClr val="accent1"/>
                </a:solidFill>
                <a:latin typeface="Consolas"/>
                <a:ea typeface="Anonymous Pro" panose="02060609030202000504" pitchFamily="49" charset="0"/>
                <a:cs typeface="Consolas"/>
              </a:rPr>
              <a:t>map(</a:t>
            </a:r>
            <a:r>
              <a:rPr lang="en-US" sz="2400" dirty="0">
                <a:latin typeface="Consolas"/>
                <a:ea typeface="Anonymous Pro" panose="02060609030202000504" pitchFamily="49" charset="0"/>
                <a:cs typeface="Consolas"/>
              </a:rPr>
              <a:t>line =&gt; </a:t>
            </a:r>
            <a:r>
              <a:rPr lang="en-US" sz="2400" dirty="0" err="1">
                <a:latin typeface="Consolas"/>
                <a:ea typeface="Anonymous Pro" panose="02060609030202000504" pitchFamily="49" charset="0"/>
                <a:cs typeface="Consolas"/>
              </a:rPr>
              <a:t>line.split</a:t>
            </a:r>
            <a:r>
              <a:rPr lang="en-US" sz="2400" dirty="0">
                <a:latin typeface="Consolas"/>
                <a:ea typeface="Anonymous Pro" panose="02060609030202000504" pitchFamily="49" charset="0"/>
                <a:cs typeface="Consolas"/>
              </a:rPr>
              <a:t>(" ")</a:t>
            </a:r>
            <a:r>
              <a:rPr lang="en-US" sz="2400" dirty="0">
                <a:solidFill>
                  <a:schemeClr val="accent1"/>
                </a:solidFill>
                <a:latin typeface="Consolas"/>
                <a:ea typeface="Anonymous Pro" panose="02060609030202000504" pitchFamily="49" charset="0"/>
                <a:cs typeface="Consolas"/>
              </a:rPr>
              <a:t>)</a:t>
            </a:r>
            <a:r>
              <a:rPr lang="en-US" sz="2400" dirty="0">
                <a:latin typeface="Consolas"/>
                <a:ea typeface="Anonymous Pro" panose="02060609030202000504" pitchFamily="49" charset="0"/>
                <a:cs typeface="Consolas"/>
              </a:rPr>
              <a:t> </a:t>
            </a:r>
          </a:p>
          <a:p>
            <a:r>
              <a:rPr lang="en-US" sz="2400" dirty="0">
                <a:latin typeface="Consolas"/>
                <a:ea typeface="Anonymous Pro" panose="02060609030202000504" pitchFamily="49" charset="0"/>
                <a:cs typeface="Consolas"/>
              </a:rPr>
              <a:t>  .</a:t>
            </a:r>
            <a:r>
              <a:rPr lang="en-US" sz="2400" dirty="0">
                <a:solidFill>
                  <a:schemeClr val="accent1"/>
                </a:solidFill>
                <a:latin typeface="Consolas"/>
                <a:ea typeface="Anonymous Pro" panose="02060609030202000504" pitchFamily="49" charset="0"/>
                <a:cs typeface="Consolas"/>
              </a:rPr>
              <a:t>filter(</a:t>
            </a:r>
            <a:r>
              <a:rPr lang="en-US" sz="2400" dirty="0">
                <a:latin typeface="Consolas"/>
                <a:ea typeface="Anonymous Pro" panose="02060609030202000504" pitchFamily="49" charset="0"/>
                <a:cs typeface="Consolas"/>
              </a:rPr>
              <a:t>words =&gt; </a:t>
            </a:r>
            <a:r>
              <a:rPr lang="en-US" sz="2400" dirty="0" err="1">
                <a:latin typeface="Consolas"/>
                <a:ea typeface="Anonymous Pro" panose="02060609030202000504" pitchFamily="49" charset="0"/>
                <a:cs typeface="Consolas"/>
              </a:rPr>
              <a:t>words.size</a:t>
            </a:r>
            <a:r>
              <a:rPr lang="en-US" sz="2400" dirty="0">
                <a:latin typeface="Consolas"/>
                <a:ea typeface="Anonymous Pro" panose="02060609030202000504" pitchFamily="49" charset="0"/>
                <a:cs typeface="Consolas"/>
              </a:rPr>
              <a:t> &gt; 0</a:t>
            </a:r>
            <a:r>
              <a:rPr lang="en-US" sz="2400" dirty="0">
                <a:solidFill>
                  <a:schemeClr val="accent1"/>
                </a:solidFill>
                <a:latin typeface="Consolas"/>
                <a:ea typeface="Anonymous Pro" panose="02060609030202000504" pitchFamily="49" charset="0"/>
                <a:cs typeface="Consolas"/>
              </a:rPr>
              <a:t>)</a:t>
            </a:r>
            <a:r>
              <a:rPr lang="en-US" sz="2400" dirty="0">
                <a:latin typeface="Consolas"/>
                <a:ea typeface="Anonymous Pro" panose="02060609030202000504" pitchFamily="49" charset="0"/>
                <a:cs typeface="Consolas"/>
              </a:rPr>
              <a:t> </a:t>
            </a:r>
            <a:r>
              <a:rPr lang="en-US" sz="2400" dirty="0">
                <a:solidFill>
                  <a:schemeClr val="tx1">
                    <a:lumMod val="65000"/>
                  </a:schemeClr>
                </a:solidFill>
                <a:latin typeface="Consolas"/>
                <a:ea typeface="Anonymous Pro" panose="02060609030202000504" pitchFamily="49" charset="0"/>
                <a:cs typeface="Consolas"/>
              </a:rPr>
              <a:t>// remove empty lines</a:t>
            </a:r>
          </a:p>
          <a:p>
            <a:endParaRPr lang="en-US" sz="2400" dirty="0">
              <a:latin typeface="Consolas"/>
              <a:ea typeface="Anonymous Pro" panose="02060609030202000504" pitchFamily="49" charset="0"/>
              <a:cs typeface="Consolas"/>
            </a:endParaRPr>
          </a:p>
          <a:p>
            <a:r>
              <a:rPr lang="en-US" sz="2400" dirty="0" err="1">
                <a:latin typeface="Consolas"/>
                <a:ea typeface="Anonymous Pro" panose="02060609030202000504" pitchFamily="49" charset="0"/>
                <a:cs typeface="Consolas"/>
              </a:rPr>
              <a:t>val</a:t>
            </a:r>
            <a:r>
              <a:rPr lang="en-US" sz="2400" dirty="0">
                <a:latin typeface="Consolas"/>
                <a:ea typeface="Anonymous Pro" panose="02060609030202000504" pitchFamily="49" charset="0"/>
                <a:cs typeface="Consolas"/>
              </a:rPr>
              <a:t> counts = tokenized </a:t>
            </a:r>
            <a:r>
              <a:rPr lang="en-US" sz="2400" dirty="0">
                <a:solidFill>
                  <a:schemeClr val="tx1">
                    <a:lumMod val="65000"/>
                  </a:schemeClr>
                </a:solidFill>
                <a:latin typeface="Consolas"/>
                <a:ea typeface="Anonymous Pro" panose="02060609030202000504" pitchFamily="49" charset="0"/>
                <a:cs typeface="Consolas"/>
              </a:rPr>
              <a:t>	// frequency of log levels</a:t>
            </a:r>
          </a:p>
          <a:p>
            <a:r>
              <a:rPr lang="en-US" sz="2400" dirty="0">
                <a:latin typeface="Consolas"/>
                <a:ea typeface="Anonymous Pro" panose="02060609030202000504" pitchFamily="49" charset="0"/>
                <a:cs typeface="Consolas"/>
              </a:rPr>
              <a:t>  .</a:t>
            </a:r>
            <a:r>
              <a:rPr lang="en-US" sz="2400" dirty="0">
                <a:solidFill>
                  <a:schemeClr val="accent1"/>
                </a:solidFill>
                <a:latin typeface="Consolas"/>
                <a:ea typeface="Anonymous Pro" panose="02060609030202000504" pitchFamily="49" charset="0"/>
                <a:cs typeface="Consolas"/>
              </a:rPr>
              <a:t>map(</a:t>
            </a:r>
            <a:r>
              <a:rPr lang="en-US" sz="2400" dirty="0">
                <a:latin typeface="Consolas"/>
                <a:ea typeface="Anonymous Pro" panose="02060609030202000504" pitchFamily="49" charset="0"/>
                <a:cs typeface="Consolas"/>
              </a:rPr>
              <a:t>words =&gt; (words(0), 1</a:t>
            </a:r>
            <a:r>
              <a:rPr lang="en-US" sz="2400" dirty="0" smtClean="0">
                <a:latin typeface="Consolas"/>
                <a:ea typeface="Anonymous Pro" panose="02060609030202000504" pitchFamily="49" charset="0"/>
                <a:cs typeface="Consolas"/>
              </a:rPr>
              <a:t>)</a:t>
            </a:r>
            <a:r>
              <a:rPr lang="en-US" sz="2400" dirty="0" smtClean="0">
                <a:solidFill>
                  <a:schemeClr val="accent1"/>
                </a:solidFill>
                <a:latin typeface="Consolas"/>
                <a:ea typeface="Anonymous Pro" panose="02060609030202000504" pitchFamily="49" charset="0"/>
                <a:cs typeface="Consolas"/>
              </a:rPr>
              <a:t>)</a:t>
            </a:r>
            <a:endParaRPr lang="en-US" sz="2400" dirty="0">
              <a:latin typeface="Consolas"/>
              <a:ea typeface="Anonymous Pro" panose="02060609030202000504" pitchFamily="49" charset="0"/>
              <a:cs typeface="Consolas"/>
            </a:endParaRPr>
          </a:p>
          <a:p>
            <a:r>
              <a:rPr lang="en-US" sz="2400" dirty="0">
                <a:latin typeface="Consolas"/>
                <a:ea typeface="Anonymous Pro" panose="02060609030202000504" pitchFamily="49" charset="0"/>
                <a:cs typeface="Consolas"/>
              </a:rPr>
              <a:t>  .</a:t>
            </a:r>
            <a:r>
              <a:rPr lang="en-US" sz="2400" dirty="0" err="1" smtClean="0">
                <a:solidFill>
                  <a:schemeClr val="accent1"/>
                </a:solidFill>
                <a:latin typeface="Consolas"/>
                <a:ea typeface="Anonymous Pro" panose="02060609030202000504" pitchFamily="49" charset="0"/>
                <a:cs typeface="Consolas"/>
              </a:rPr>
              <a:t>reduceByKey</a:t>
            </a:r>
            <a:r>
              <a:rPr lang="en-US" sz="2400" dirty="0">
                <a:solidFill>
                  <a:schemeClr val="accent1"/>
                </a:solidFill>
                <a:latin typeface="Consolas"/>
                <a:ea typeface="Anonymous Pro" panose="02060609030202000504" pitchFamily="49" charset="0"/>
                <a:cs typeface="Consolas"/>
              </a:rPr>
              <a:t>(</a:t>
            </a:r>
            <a:r>
              <a:rPr lang="en-US" sz="2400" dirty="0" smtClean="0">
                <a:latin typeface="Consolas"/>
                <a:ea typeface="Anonymous Pro" panose="02060609030202000504" pitchFamily="49" charset="0"/>
                <a:cs typeface="Consolas"/>
              </a:rPr>
              <a:t> </a:t>
            </a:r>
            <a:r>
              <a:rPr lang="en-US" sz="2400" dirty="0">
                <a:latin typeface="Consolas"/>
                <a:ea typeface="Anonymous Pro" panose="02060609030202000504" pitchFamily="49" charset="0"/>
                <a:cs typeface="Consolas"/>
              </a:rPr>
              <a:t>(a, b) =&gt; a + b, 2 </a:t>
            </a:r>
            <a:r>
              <a:rPr lang="en-US" sz="2400" dirty="0" smtClean="0">
                <a:solidFill>
                  <a:schemeClr val="accent1"/>
                </a:solidFill>
                <a:latin typeface="Consolas"/>
                <a:ea typeface="Anonymous Pro" panose="02060609030202000504" pitchFamily="49" charset="0"/>
                <a:cs typeface="Consolas"/>
              </a:rPr>
              <a:t>)</a:t>
            </a:r>
            <a:endParaRPr lang="en-US" sz="2400" dirty="0">
              <a:solidFill>
                <a:schemeClr val="accent1"/>
              </a:solidFill>
              <a:latin typeface="Consolas"/>
              <a:ea typeface="Anonymous Pro" panose="02060609030202000504" pitchFamily="49" charset="0"/>
              <a:cs typeface="Consolas"/>
            </a:endParaRPr>
          </a:p>
        </p:txBody>
      </p:sp>
      <p:sp>
        <p:nvSpPr>
          <p:cNvPr id="4" name="Rounded Rectangle 3"/>
          <p:cNvSpPr/>
          <p:nvPr/>
        </p:nvSpPr>
        <p:spPr>
          <a:xfrm>
            <a:off x="8069344" y="904973"/>
            <a:ext cx="3638747" cy="1583703"/>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172006" y="1064668"/>
            <a:ext cx="3350597" cy="1200329"/>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INFO Server started</a:t>
            </a:r>
          </a:p>
          <a:p>
            <a:r>
              <a:rPr lang="en-US" dirty="0">
                <a:latin typeface="Consolas" panose="020B0609020204030204" pitchFamily="49" charset="0"/>
                <a:cs typeface="Consolas" panose="020B0609020204030204" pitchFamily="49" charset="0"/>
              </a:rPr>
              <a:t>INFO Bound to port 8080</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WARN Cannot find </a:t>
            </a:r>
            <a:r>
              <a:rPr lang="en-US" dirty="0" err="1">
                <a:latin typeface="Consolas" panose="020B0609020204030204" pitchFamily="49" charset="0"/>
                <a:cs typeface="Consolas" panose="020B0609020204030204" pitchFamily="49" charset="0"/>
              </a:rPr>
              <a:t>srv.conf</a:t>
            </a:r>
            <a:endParaRPr lang="en-US" dirty="0">
              <a:latin typeface="Consolas" panose="020B0609020204030204" pitchFamily="49" charset="0"/>
              <a:cs typeface="Consolas" panose="020B0609020204030204" pitchFamily="49" charset="0"/>
            </a:endParaRPr>
          </a:p>
        </p:txBody>
      </p:sp>
      <p:pic>
        <p:nvPicPr>
          <p:cNvPr id="4098" name="Picture 2" descr="http://www.dooxsoft.com/asests/icons/log_file_128.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051484" y="1233338"/>
            <a:ext cx="945823" cy="945824"/>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TextBox 12"/>
          <p:cNvSpPr txBox="1"/>
          <p:nvPr/>
        </p:nvSpPr>
        <p:spPr>
          <a:xfrm>
            <a:off x="9374722" y="2537248"/>
            <a:ext cx="1522664" cy="384721"/>
          </a:xfrm>
          <a:prstGeom prst="rect">
            <a:avLst/>
          </a:prstGeom>
          <a:noFill/>
        </p:spPr>
        <p:txBody>
          <a:bodyPr wrap="square" rtlCol="0">
            <a:spAutoFit/>
          </a:bodyPr>
          <a:lstStyle/>
          <a:p>
            <a:r>
              <a:rPr lang="en-US" dirty="0" smtClean="0">
                <a:latin typeface="Source Sans Pro"/>
                <a:cs typeface="Source Sans Pro"/>
              </a:rPr>
              <a:t>input.txt</a:t>
            </a:r>
            <a:endParaRPr lang="en-US" dirty="0">
              <a:latin typeface="Source Sans Pro"/>
              <a:cs typeface="Source Sans Pro"/>
            </a:endParaRPr>
          </a:p>
        </p:txBody>
      </p:sp>
      <p:sp>
        <p:nvSpPr>
          <p:cNvPr id="8" name="Title 1"/>
          <p:cNvSpPr>
            <a:spLocks noGrp="1"/>
          </p:cNvSpPr>
          <p:nvPr>
            <p:ph type="title"/>
          </p:nvPr>
        </p:nvSpPr>
        <p:spPr>
          <a:xfrm>
            <a:off x="339681" y="275167"/>
            <a:ext cx="11413939" cy="1143000"/>
          </a:xfrm>
        </p:spPr>
        <p:txBody>
          <a:bodyPr/>
          <a:lstStyle/>
          <a:p>
            <a:r>
              <a:rPr lang="en-US" dirty="0" smtClean="0"/>
              <a:t>RDD API Example</a:t>
            </a:r>
            <a:endParaRPr lang="en-US" dirty="0"/>
          </a:p>
        </p:txBody>
      </p:sp>
    </p:spTree>
    <p:extLst>
      <p:ext uri="{BB962C8B-B14F-4D97-AF65-F5344CB8AC3E}">
        <p14:creationId xmlns:p14="http://schemas.microsoft.com/office/powerpoint/2010/main" val="1002242155"/>
      </p:ext>
    </p:extLst>
  </p:cSld>
  <p:clrMapOvr>
    <a:masterClrMapping/>
  </p:clrMapOvr>
  <p:transition>
    <p:push dir="u"/>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46754" y="2179162"/>
            <a:ext cx="10275242" cy="3785652"/>
          </a:xfrm>
          <a:prstGeom prst="rect">
            <a:avLst/>
          </a:prstGeom>
          <a:noFill/>
        </p:spPr>
        <p:txBody>
          <a:bodyPr wrap="square" rtlCol="0">
            <a:spAutoFit/>
          </a:bodyPr>
          <a:lstStyle/>
          <a:p>
            <a:r>
              <a:rPr lang="en-US" sz="2400" dirty="0">
                <a:solidFill>
                  <a:schemeClr val="tx1">
                    <a:lumMod val="65000"/>
                  </a:schemeClr>
                </a:solidFill>
                <a:latin typeface="Consolas"/>
                <a:ea typeface="Anonymous Pro" panose="02060609030202000504" pitchFamily="49" charset="0"/>
                <a:cs typeface="Consolas"/>
              </a:rPr>
              <a:t>// Read input file</a:t>
            </a:r>
          </a:p>
          <a:p>
            <a:r>
              <a:rPr lang="en-US" sz="2400" dirty="0" err="1">
                <a:latin typeface="Consolas"/>
                <a:ea typeface="Anonymous Pro" panose="02060609030202000504" pitchFamily="49" charset="0"/>
                <a:cs typeface="Consolas"/>
              </a:rPr>
              <a:t>val</a:t>
            </a:r>
            <a:r>
              <a:rPr lang="en-US" sz="2400" dirty="0">
                <a:latin typeface="Consolas"/>
                <a:ea typeface="Anonymous Pro" panose="02060609030202000504" pitchFamily="49" charset="0"/>
                <a:cs typeface="Consolas"/>
              </a:rPr>
              <a:t> input = </a:t>
            </a:r>
            <a:r>
              <a:rPr lang="en-US" sz="2400" dirty="0" err="1" smtClean="0">
                <a:latin typeface="Consolas"/>
                <a:ea typeface="Anonymous Pro" panose="02060609030202000504" pitchFamily="49" charset="0"/>
                <a:cs typeface="Consolas"/>
              </a:rPr>
              <a:t>sc.</a:t>
            </a:r>
            <a:r>
              <a:rPr lang="en-US" sz="2400" dirty="0" err="1" smtClean="0">
                <a:solidFill>
                  <a:schemeClr val="accent1"/>
                </a:solidFill>
                <a:latin typeface="Consolas"/>
                <a:ea typeface="Anonymous Pro" panose="02060609030202000504" pitchFamily="49" charset="0"/>
                <a:cs typeface="Consolas"/>
              </a:rPr>
              <a:t>textFile</a:t>
            </a:r>
            <a:r>
              <a:rPr lang="en-US" sz="2400" dirty="0" smtClean="0">
                <a:solidFill>
                  <a:schemeClr val="accent1"/>
                </a:solidFill>
                <a:latin typeface="Consolas"/>
                <a:ea typeface="Anonymous Pro" panose="02060609030202000504" pitchFamily="49" charset="0"/>
                <a:cs typeface="Consolas"/>
              </a:rPr>
              <a:t>(           )</a:t>
            </a:r>
            <a:endParaRPr lang="en-US" sz="2400" dirty="0">
              <a:solidFill>
                <a:schemeClr val="accent1"/>
              </a:solidFill>
              <a:latin typeface="Consolas"/>
              <a:ea typeface="Anonymous Pro" panose="02060609030202000504" pitchFamily="49" charset="0"/>
              <a:cs typeface="Consolas"/>
            </a:endParaRPr>
          </a:p>
          <a:p>
            <a:endParaRPr lang="en-US" sz="2400" dirty="0">
              <a:latin typeface="Consolas"/>
              <a:ea typeface="Anonymous Pro" panose="02060609030202000504" pitchFamily="49" charset="0"/>
              <a:cs typeface="Consolas"/>
            </a:endParaRPr>
          </a:p>
          <a:p>
            <a:r>
              <a:rPr lang="en-US" sz="2400" dirty="0" err="1">
                <a:latin typeface="Consolas"/>
                <a:ea typeface="Anonymous Pro" panose="02060609030202000504" pitchFamily="49" charset="0"/>
                <a:cs typeface="Consolas"/>
              </a:rPr>
              <a:t>val</a:t>
            </a:r>
            <a:r>
              <a:rPr lang="en-US" sz="2400" dirty="0">
                <a:latin typeface="Consolas"/>
                <a:ea typeface="Anonymous Pro" panose="02060609030202000504" pitchFamily="49" charset="0"/>
                <a:cs typeface="Consolas"/>
              </a:rPr>
              <a:t> tokenized = input  </a:t>
            </a:r>
          </a:p>
          <a:p>
            <a:r>
              <a:rPr lang="en-US" sz="2400" dirty="0">
                <a:latin typeface="Consolas"/>
                <a:ea typeface="Anonymous Pro" panose="02060609030202000504" pitchFamily="49" charset="0"/>
                <a:cs typeface="Consolas"/>
              </a:rPr>
              <a:t>  .</a:t>
            </a:r>
            <a:r>
              <a:rPr lang="en-US" sz="2400" dirty="0">
                <a:solidFill>
                  <a:schemeClr val="accent1"/>
                </a:solidFill>
                <a:latin typeface="Consolas"/>
                <a:ea typeface="Anonymous Pro" panose="02060609030202000504" pitchFamily="49" charset="0"/>
                <a:cs typeface="Consolas"/>
              </a:rPr>
              <a:t>map</a:t>
            </a:r>
            <a:r>
              <a:rPr lang="en-US" sz="2400" dirty="0" smtClean="0">
                <a:solidFill>
                  <a:schemeClr val="accent1"/>
                </a:solidFill>
                <a:latin typeface="Consolas"/>
                <a:ea typeface="Anonymous Pro" panose="02060609030202000504" pitchFamily="49" charset="0"/>
                <a:cs typeface="Consolas"/>
              </a:rPr>
              <a:t>(</a:t>
            </a:r>
            <a:r>
              <a:rPr lang="en-US" sz="2400" dirty="0" smtClean="0">
                <a:latin typeface="Consolas"/>
                <a:ea typeface="Anonymous Pro" panose="02060609030202000504" pitchFamily="49" charset="0"/>
                <a:cs typeface="Consolas"/>
              </a:rPr>
              <a:t>                       </a:t>
            </a:r>
            <a:r>
              <a:rPr lang="en-US" sz="2400" dirty="0" smtClean="0">
                <a:solidFill>
                  <a:schemeClr val="accent1"/>
                </a:solidFill>
                <a:latin typeface="Consolas"/>
                <a:ea typeface="Anonymous Pro" panose="02060609030202000504" pitchFamily="49" charset="0"/>
                <a:cs typeface="Consolas"/>
              </a:rPr>
              <a:t>)</a:t>
            </a:r>
            <a:r>
              <a:rPr lang="en-US" sz="2400" dirty="0" smtClean="0">
                <a:latin typeface="Consolas"/>
                <a:ea typeface="Anonymous Pro" panose="02060609030202000504" pitchFamily="49" charset="0"/>
                <a:cs typeface="Consolas"/>
              </a:rPr>
              <a:t> </a:t>
            </a:r>
            <a:endParaRPr lang="en-US" sz="2400" dirty="0">
              <a:latin typeface="Consolas"/>
              <a:ea typeface="Anonymous Pro" panose="02060609030202000504" pitchFamily="49" charset="0"/>
              <a:cs typeface="Consolas"/>
            </a:endParaRPr>
          </a:p>
          <a:p>
            <a:r>
              <a:rPr lang="en-US" sz="2400" dirty="0">
                <a:latin typeface="Consolas"/>
                <a:ea typeface="Anonymous Pro" panose="02060609030202000504" pitchFamily="49" charset="0"/>
                <a:cs typeface="Consolas"/>
              </a:rPr>
              <a:t>  .</a:t>
            </a:r>
            <a:r>
              <a:rPr lang="en-US" sz="2400" dirty="0">
                <a:solidFill>
                  <a:schemeClr val="accent1"/>
                </a:solidFill>
                <a:latin typeface="Consolas"/>
                <a:ea typeface="Anonymous Pro" panose="02060609030202000504" pitchFamily="49" charset="0"/>
                <a:cs typeface="Consolas"/>
              </a:rPr>
              <a:t>filter</a:t>
            </a:r>
            <a:r>
              <a:rPr lang="en-US" sz="2400" dirty="0" smtClean="0">
                <a:solidFill>
                  <a:schemeClr val="accent1"/>
                </a:solidFill>
                <a:latin typeface="Consolas"/>
                <a:ea typeface="Anonymous Pro" panose="02060609030202000504" pitchFamily="49" charset="0"/>
                <a:cs typeface="Consolas"/>
              </a:rPr>
              <a:t>(                       )</a:t>
            </a:r>
            <a:r>
              <a:rPr lang="en-US" sz="2400" dirty="0" smtClean="0">
                <a:latin typeface="Consolas"/>
                <a:ea typeface="Anonymous Pro" panose="02060609030202000504" pitchFamily="49" charset="0"/>
                <a:cs typeface="Consolas"/>
              </a:rPr>
              <a:t> </a:t>
            </a:r>
            <a:r>
              <a:rPr lang="en-US" sz="2400" dirty="0">
                <a:solidFill>
                  <a:schemeClr val="tx1">
                    <a:lumMod val="65000"/>
                  </a:schemeClr>
                </a:solidFill>
                <a:latin typeface="Consolas"/>
                <a:ea typeface="Anonymous Pro" panose="02060609030202000504" pitchFamily="49" charset="0"/>
                <a:cs typeface="Consolas"/>
              </a:rPr>
              <a:t>// remove empty lines</a:t>
            </a:r>
          </a:p>
          <a:p>
            <a:endParaRPr lang="en-US" sz="2400" dirty="0">
              <a:latin typeface="Consolas"/>
              <a:ea typeface="Anonymous Pro" panose="02060609030202000504" pitchFamily="49" charset="0"/>
              <a:cs typeface="Consolas"/>
            </a:endParaRPr>
          </a:p>
          <a:p>
            <a:r>
              <a:rPr lang="en-US" sz="2400" dirty="0" err="1">
                <a:latin typeface="Consolas"/>
                <a:ea typeface="Anonymous Pro" panose="02060609030202000504" pitchFamily="49" charset="0"/>
                <a:cs typeface="Consolas"/>
              </a:rPr>
              <a:t>val</a:t>
            </a:r>
            <a:r>
              <a:rPr lang="en-US" sz="2400" dirty="0">
                <a:latin typeface="Consolas"/>
                <a:ea typeface="Anonymous Pro" panose="02060609030202000504" pitchFamily="49" charset="0"/>
                <a:cs typeface="Consolas"/>
              </a:rPr>
              <a:t> counts = tokenized </a:t>
            </a:r>
            <a:r>
              <a:rPr lang="en-US" sz="2400" dirty="0">
                <a:solidFill>
                  <a:schemeClr val="tx1">
                    <a:lumMod val="65000"/>
                  </a:schemeClr>
                </a:solidFill>
                <a:latin typeface="Consolas"/>
                <a:ea typeface="Anonymous Pro" panose="02060609030202000504" pitchFamily="49" charset="0"/>
                <a:cs typeface="Consolas"/>
              </a:rPr>
              <a:t>	// frequency of log levels</a:t>
            </a:r>
          </a:p>
          <a:p>
            <a:r>
              <a:rPr lang="en-US" sz="2400" dirty="0">
                <a:latin typeface="Consolas"/>
                <a:ea typeface="Anonymous Pro" panose="02060609030202000504" pitchFamily="49" charset="0"/>
                <a:cs typeface="Consolas"/>
              </a:rPr>
              <a:t>  .</a:t>
            </a:r>
            <a:r>
              <a:rPr lang="en-US" sz="2400" dirty="0">
                <a:solidFill>
                  <a:schemeClr val="accent1"/>
                </a:solidFill>
                <a:latin typeface="Consolas"/>
                <a:ea typeface="Anonymous Pro" panose="02060609030202000504" pitchFamily="49" charset="0"/>
                <a:cs typeface="Consolas"/>
              </a:rPr>
              <a:t>map</a:t>
            </a:r>
            <a:r>
              <a:rPr lang="en-US" sz="2400" dirty="0" smtClean="0">
                <a:solidFill>
                  <a:schemeClr val="accent1"/>
                </a:solidFill>
                <a:latin typeface="Consolas"/>
                <a:ea typeface="Anonymous Pro" panose="02060609030202000504" pitchFamily="49" charset="0"/>
                <a:cs typeface="Consolas"/>
              </a:rPr>
              <a:t>(                      )</a:t>
            </a:r>
            <a:endParaRPr lang="en-US" sz="2400" dirty="0">
              <a:latin typeface="Consolas"/>
              <a:ea typeface="Anonymous Pro" panose="02060609030202000504" pitchFamily="49" charset="0"/>
              <a:cs typeface="Consolas"/>
            </a:endParaRPr>
          </a:p>
          <a:p>
            <a:r>
              <a:rPr lang="en-US" sz="2400" dirty="0">
                <a:latin typeface="Consolas"/>
                <a:ea typeface="Anonymous Pro" panose="02060609030202000504" pitchFamily="49" charset="0"/>
                <a:cs typeface="Consolas"/>
              </a:rPr>
              <a:t>  .</a:t>
            </a:r>
            <a:r>
              <a:rPr lang="en-US" sz="2400" dirty="0" err="1">
                <a:solidFill>
                  <a:schemeClr val="accent1"/>
                </a:solidFill>
                <a:latin typeface="Consolas"/>
                <a:ea typeface="Anonymous Pro" panose="02060609030202000504" pitchFamily="49" charset="0"/>
                <a:cs typeface="Consolas"/>
              </a:rPr>
              <a:t>reduceByKey</a:t>
            </a:r>
            <a:r>
              <a:rPr lang="en-US" sz="2400" dirty="0">
                <a:solidFill>
                  <a:schemeClr val="accent1"/>
                </a:solidFill>
                <a:latin typeface="Consolas"/>
                <a:ea typeface="Anonymous Pro" panose="02060609030202000504" pitchFamily="49" charset="0"/>
                <a:cs typeface="Consolas"/>
              </a:rPr>
              <a:t>{</a:t>
            </a:r>
            <a:r>
              <a:rPr lang="en-US" sz="2400" dirty="0">
                <a:latin typeface="Consolas"/>
                <a:ea typeface="Anonymous Pro" panose="02060609030202000504" pitchFamily="49" charset="0"/>
                <a:cs typeface="Consolas"/>
              </a:rPr>
              <a:t> </a:t>
            </a:r>
            <a:r>
              <a:rPr lang="en-US" sz="2400" dirty="0" smtClean="0">
                <a:latin typeface="Consolas"/>
                <a:ea typeface="Anonymous Pro" panose="02060609030202000504" pitchFamily="49" charset="0"/>
                <a:cs typeface="Consolas"/>
              </a:rPr>
              <a:t>                   </a:t>
            </a:r>
            <a:r>
              <a:rPr lang="en-US" sz="2400" dirty="0" smtClean="0">
                <a:solidFill>
                  <a:schemeClr val="accent1"/>
                </a:solidFill>
                <a:latin typeface="Consolas"/>
                <a:ea typeface="Anonymous Pro" panose="02060609030202000504" pitchFamily="49" charset="0"/>
                <a:cs typeface="Consolas"/>
              </a:rPr>
              <a:t>}</a:t>
            </a:r>
            <a:endParaRPr lang="en-US" sz="2400" dirty="0">
              <a:solidFill>
                <a:schemeClr val="accent1"/>
              </a:solidFill>
              <a:latin typeface="Consolas"/>
              <a:ea typeface="Anonymous Pro" panose="02060609030202000504" pitchFamily="49" charset="0"/>
              <a:cs typeface="Consolas"/>
            </a:endParaRPr>
          </a:p>
        </p:txBody>
      </p:sp>
      <p:sp>
        <p:nvSpPr>
          <p:cNvPr id="4" name="Title 1"/>
          <p:cNvSpPr>
            <a:spLocks noGrp="1"/>
          </p:cNvSpPr>
          <p:nvPr>
            <p:ph type="title"/>
          </p:nvPr>
        </p:nvSpPr>
        <p:spPr>
          <a:xfrm>
            <a:off x="339681" y="275167"/>
            <a:ext cx="11413939" cy="1143000"/>
          </a:xfrm>
        </p:spPr>
        <p:txBody>
          <a:bodyPr/>
          <a:lstStyle/>
          <a:p>
            <a:r>
              <a:rPr lang="en-US" dirty="0" smtClean="0"/>
              <a:t>RDD API Example</a:t>
            </a:r>
            <a:endParaRPr lang="en-US" dirty="0"/>
          </a:p>
        </p:txBody>
      </p:sp>
    </p:spTree>
    <p:extLst>
      <p:ext uri="{BB962C8B-B14F-4D97-AF65-F5344CB8AC3E}">
        <p14:creationId xmlns:p14="http://schemas.microsoft.com/office/powerpoint/2010/main" val="19881066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41022" y="1754956"/>
            <a:ext cx="8927183" cy="400110"/>
          </a:xfrm>
          <a:prstGeom prst="rect">
            <a:avLst/>
          </a:prstGeom>
          <a:noFill/>
        </p:spPr>
        <p:txBody>
          <a:bodyPr wrap="square" rtlCol="0">
            <a:spAutoFit/>
          </a:bodyPr>
          <a:lstStyle/>
          <a:p>
            <a:r>
              <a:rPr lang="en-US" sz="2000" dirty="0" err="1" smtClean="0">
                <a:latin typeface="Consolas"/>
                <a:ea typeface="Anonymous Pro" panose="02060609030202000504" pitchFamily="49" charset="0"/>
                <a:cs typeface="Consolas"/>
              </a:rPr>
              <a:t>sc.</a:t>
            </a:r>
            <a:r>
              <a:rPr lang="en-US" sz="2000" dirty="0" err="1" smtClean="0">
                <a:solidFill>
                  <a:schemeClr val="accent1"/>
                </a:solidFill>
                <a:latin typeface="Consolas"/>
                <a:ea typeface="Anonymous Pro" panose="02060609030202000504" pitchFamily="49" charset="0"/>
                <a:cs typeface="Consolas"/>
              </a:rPr>
              <a:t>textFile</a:t>
            </a:r>
            <a:r>
              <a:rPr lang="en-US" sz="2000" dirty="0" smtClean="0">
                <a:latin typeface="Consolas"/>
                <a:ea typeface="Anonymous Pro" panose="02060609030202000504" pitchFamily="49" charset="0"/>
                <a:cs typeface="Consolas"/>
              </a:rPr>
              <a:t>().</a:t>
            </a:r>
            <a:r>
              <a:rPr lang="en-US" sz="2000" dirty="0" smtClean="0">
                <a:solidFill>
                  <a:schemeClr val="accent1"/>
                </a:solidFill>
                <a:latin typeface="Consolas"/>
                <a:ea typeface="Anonymous Pro" panose="02060609030202000504" pitchFamily="49" charset="0"/>
                <a:cs typeface="Consolas"/>
              </a:rPr>
              <a:t>map</a:t>
            </a:r>
            <a:r>
              <a:rPr lang="en-US" sz="2000" dirty="0" smtClean="0">
                <a:latin typeface="Consolas"/>
                <a:ea typeface="Anonymous Pro" panose="02060609030202000504" pitchFamily="49" charset="0"/>
                <a:cs typeface="Consolas"/>
              </a:rPr>
              <a:t>().</a:t>
            </a:r>
            <a:r>
              <a:rPr lang="en-US" sz="2000" dirty="0">
                <a:solidFill>
                  <a:schemeClr val="accent1"/>
                </a:solidFill>
                <a:latin typeface="Consolas"/>
                <a:ea typeface="Anonymous Pro" panose="02060609030202000504" pitchFamily="49" charset="0"/>
                <a:cs typeface="Consolas"/>
              </a:rPr>
              <a:t>filter</a:t>
            </a:r>
            <a:r>
              <a:rPr lang="en-US" sz="2000" dirty="0" smtClean="0">
                <a:latin typeface="Consolas"/>
                <a:ea typeface="Anonymous Pro" panose="02060609030202000504" pitchFamily="49" charset="0"/>
                <a:cs typeface="Consolas"/>
              </a:rPr>
              <a:t>().</a:t>
            </a:r>
            <a:r>
              <a:rPr lang="en-US" sz="2000" dirty="0">
                <a:solidFill>
                  <a:schemeClr val="accent1"/>
                </a:solidFill>
                <a:latin typeface="Consolas"/>
                <a:ea typeface="Anonymous Pro" panose="02060609030202000504" pitchFamily="49" charset="0"/>
                <a:cs typeface="Consolas"/>
              </a:rPr>
              <a:t>map</a:t>
            </a:r>
            <a:r>
              <a:rPr lang="en-US" sz="2000" dirty="0" smtClean="0">
                <a:latin typeface="Consolas"/>
                <a:ea typeface="Anonymous Pro" panose="02060609030202000504" pitchFamily="49" charset="0"/>
                <a:cs typeface="Consolas"/>
              </a:rPr>
              <a:t>().</a:t>
            </a:r>
            <a:r>
              <a:rPr lang="en-US" sz="2000" dirty="0" err="1" smtClean="0">
                <a:solidFill>
                  <a:schemeClr val="accent1"/>
                </a:solidFill>
                <a:latin typeface="Consolas"/>
                <a:ea typeface="Anonymous Pro" panose="02060609030202000504" pitchFamily="49" charset="0"/>
                <a:cs typeface="Consolas"/>
              </a:rPr>
              <a:t>reduceByKey</a:t>
            </a:r>
            <a:r>
              <a:rPr lang="en-US" sz="2000" dirty="0" smtClean="0">
                <a:latin typeface="Consolas"/>
                <a:ea typeface="Anonymous Pro" panose="02060609030202000504" pitchFamily="49" charset="0"/>
                <a:cs typeface="Consolas"/>
              </a:rPr>
              <a:t>()</a:t>
            </a:r>
            <a:endParaRPr lang="en-US" sz="2000" dirty="0">
              <a:latin typeface="Consolas"/>
              <a:ea typeface="Anonymous Pro" panose="02060609030202000504" pitchFamily="49" charset="0"/>
              <a:cs typeface="Consolas"/>
            </a:endParaRPr>
          </a:p>
        </p:txBody>
      </p:sp>
      <p:sp>
        <p:nvSpPr>
          <p:cNvPr id="4" name="Title 1"/>
          <p:cNvSpPr>
            <a:spLocks noGrp="1"/>
          </p:cNvSpPr>
          <p:nvPr>
            <p:ph type="title"/>
          </p:nvPr>
        </p:nvSpPr>
        <p:spPr>
          <a:xfrm>
            <a:off x="339681" y="275167"/>
            <a:ext cx="11413939" cy="1143000"/>
          </a:xfrm>
        </p:spPr>
        <p:txBody>
          <a:bodyPr/>
          <a:lstStyle/>
          <a:p>
            <a:r>
              <a:rPr lang="en-US" dirty="0" smtClean="0"/>
              <a:t>Transformations</a:t>
            </a:r>
            <a:endParaRPr lang="en-US" dirty="0"/>
          </a:p>
        </p:txBody>
      </p:sp>
    </p:spTree>
    <p:extLst>
      <p:ext uri="{BB962C8B-B14F-4D97-AF65-F5344CB8AC3E}">
        <p14:creationId xmlns:p14="http://schemas.microsoft.com/office/powerpoint/2010/main" val="1485033485"/>
      </p:ext>
    </p:extLst>
  </p:cSld>
  <p:clrMapOvr>
    <a:masterClrMapping/>
  </p:clrMapOvr>
  <p:transition>
    <p:push dir="u"/>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250109" y="2456674"/>
            <a:ext cx="1387342" cy="2029443"/>
          </a:xfrm>
          <a:prstGeom prst="roundRect">
            <a:avLst/>
          </a:prstGeom>
          <a:noFill/>
          <a:ln w="19050" cmpd="sng">
            <a:solidFill>
              <a:srgbClr val="0F525B"/>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smtClean="0">
                <a:solidFill>
                  <a:srgbClr val="FE5224"/>
                </a:solidFill>
                <a:effectLst/>
                <a:latin typeface="Consolas" panose="020B0609020204030204" pitchFamily="49" charset="0"/>
                <a:cs typeface="Consolas" panose="020B0609020204030204" pitchFamily="49" charset="0"/>
              </a:rPr>
              <a:t>Mapped RDD</a:t>
            </a:r>
            <a:endParaRPr lang="en-US" sz="1400" dirty="0">
              <a:solidFill>
                <a:srgbClr val="FE5224"/>
              </a:solidFill>
              <a:effectLst/>
              <a:latin typeface="Consolas" panose="020B0609020204030204" pitchFamily="49" charset="0"/>
              <a:cs typeface="Consolas" panose="020B0609020204030204" pitchFamily="49" charset="0"/>
            </a:endParaRPr>
          </a:p>
        </p:txBody>
      </p:sp>
      <p:sp>
        <p:nvSpPr>
          <p:cNvPr id="5" name="Rounded Rectangle 4"/>
          <p:cNvSpPr/>
          <p:nvPr/>
        </p:nvSpPr>
        <p:spPr>
          <a:xfrm>
            <a:off x="3368045" y="2946804"/>
            <a:ext cx="1154669" cy="391584"/>
          </a:xfrm>
          <a:prstGeom prst="roundRect">
            <a:avLst/>
          </a:prstGeom>
          <a:noFill/>
          <a:ln w="19050" cmpd="sng">
            <a:solidFill>
              <a:srgbClr val="0F52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accent1">
                    <a:lumMod val="75000"/>
                  </a:schemeClr>
                </a:solidFill>
                <a:effectLst/>
                <a:latin typeface="Source Sans Pro"/>
                <a:cs typeface="Source Sans Pro"/>
              </a:rPr>
              <a:t>Partition 1</a:t>
            </a:r>
            <a:endParaRPr lang="en-US" sz="1600" dirty="0">
              <a:solidFill>
                <a:schemeClr val="accent1">
                  <a:lumMod val="75000"/>
                </a:schemeClr>
              </a:solidFill>
              <a:effectLst/>
              <a:latin typeface="Source Sans Pro"/>
              <a:cs typeface="Source Sans Pro"/>
            </a:endParaRPr>
          </a:p>
        </p:txBody>
      </p:sp>
      <p:sp>
        <p:nvSpPr>
          <p:cNvPr id="6" name="Rounded Rectangle 5"/>
          <p:cNvSpPr/>
          <p:nvPr/>
        </p:nvSpPr>
        <p:spPr>
          <a:xfrm>
            <a:off x="3368045" y="3459011"/>
            <a:ext cx="1154670" cy="391584"/>
          </a:xfrm>
          <a:prstGeom prst="roundRect">
            <a:avLst/>
          </a:prstGeom>
          <a:noFill/>
          <a:ln w="19050" cmpd="sng">
            <a:solidFill>
              <a:srgbClr val="0F52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accent1">
                    <a:lumMod val="75000"/>
                  </a:schemeClr>
                </a:solidFill>
                <a:effectLst/>
                <a:latin typeface="Source Sans Pro"/>
                <a:cs typeface="Source Sans Pro"/>
              </a:rPr>
              <a:t>Partition 2</a:t>
            </a:r>
            <a:endParaRPr lang="en-US" sz="1600" dirty="0">
              <a:solidFill>
                <a:schemeClr val="accent1">
                  <a:lumMod val="75000"/>
                </a:schemeClr>
              </a:solidFill>
              <a:effectLst/>
              <a:latin typeface="Source Sans Pro"/>
              <a:cs typeface="Source Sans Pro"/>
            </a:endParaRPr>
          </a:p>
        </p:txBody>
      </p:sp>
      <p:sp>
        <p:nvSpPr>
          <p:cNvPr id="7" name="Rounded Rectangle 6"/>
          <p:cNvSpPr/>
          <p:nvPr/>
        </p:nvSpPr>
        <p:spPr>
          <a:xfrm>
            <a:off x="3368045" y="3966110"/>
            <a:ext cx="1154670" cy="391584"/>
          </a:xfrm>
          <a:prstGeom prst="roundRect">
            <a:avLst/>
          </a:prstGeom>
          <a:noFill/>
          <a:ln w="19050" cmpd="sng">
            <a:solidFill>
              <a:srgbClr val="0F52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accent1">
                    <a:lumMod val="75000"/>
                  </a:schemeClr>
                </a:solidFill>
                <a:effectLst/>
                <a:latin typeface="Source Sans Pro"/>
                <a:cs typeface="Source Sans Pro"/>
              </a:rPr>
              <a:t>Partition 3</a:t>
            </a:r>
            <a:endParaRPr lang="en-US" sz="1600" dirty="0">
              <a:solidFill>
                <a:schemeClr val="accent1">
                  <a:lumMod val="75000"/>
                </a:schemeClr>
              </a:solidFill>
              <a:effectLst/>
              <a:latin typeface="Source Sans Pro"/>
              <a:cs typeface="Source Sans Pro"/>
            </a:endParaRPr>
          </a:p>
        </p:txBody>
      </p:sp>
      <p:sp>
        <p:nvSpPr>
          <p:cNvPr id="9" name="Rounded Rectangle 8"/>
          <p:cNvSpPr/>
          <p:nvPr/>
        </p:nvSpPr>
        <p:spPr>
          <a:xfrm>
            <a:off x="5358554" y="2456674"/>
            <a:ext cx="1387342" cy="2029443"/>
          </a:xfrm>
          <a:prstGeom prst="roundRect">
            <a:avLst/>
          </a:prstGeom>
          <a:noFill/>
          <a:ln w="19050" cmpd="sng">
            <a:solidFill>
              <a:srgbClr val="0F525B"/>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400" dirty="0">
              <a:solidFill>
                <a:schemeClr val="accent1">
                  <a:lumMod val="60000"/>
                  <a:lumOff val="40000"/>
                </a:schemeClr>
              </a:solidFill>
              <a:effectLst/>
              <a:latin typeface="Consolas" panose="020B0609020204030204" pitchFamily="49" charset="0"/>
              <a:cs typeface="Consolas" panose="020B0609020204030204" pitchFamily="49" charset="0"/>
            </a:endParaRPr>
          </a:p>
        </p:txBody>
      </p:sp>
      <p:sp>
        <p:nvSpPr>
          <p:cNvPr id="10" name="Rounded Rectangle 9"/>
          <p:cNvSpPr/>
          <p:nvPr/>
        </p:nvSpPr>
        <p:spPr>
          <a:xfrm>
            <a:off x="5476490" y="2946804"/>
            <a:ext cx="1154669" cy="391584"/>
          </a:xfrm>
          <a:prstGeom prst="roundRect">
            <a:avLst/>
          </a:prstGeom>
          <a:noFill/>
          <a:ln w="19050" cmpd="sng">
            <a:solidFill>
              <a:srgbClr val="0F52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accent1">
                    <a:lumMod val="75000"/>
                  </a:schemeClr>
                </a:solidFill>
                <a:effectLst/>
                <a:latin typeface="Source Sans Pro"/>
                <a:cs typeface="Source Sans Pro"/>
              </a:rPr>
              <a:t>Partition 1</a:t>
            </a:r>
            <a:endParaRPr lang="en-US" sz="1600" dirty="0">
              <a:solidFill>
                <a:schemeClr val="accent1">
                  <a:lumMod val="75000"/>
                </a:schemeClr>
              </a:solidFill>
              <a:effectLst/>
              <a:latin typeface="Source Sans Pro"/>
              <a:cs typeface="Source Sans Pro"/>
            </a:endParaRPr>
          </a:p>
        </p:txBody>
      </p:sp>
      <p:sp>
        <p:nvSpPr>
          <p:cNvPr id="11" name="Rounded Rectangle 10"/>
          <p:cNvSpPr/>
          <p:nvPr/>
        </p:nvSpPr>
        <p:spPr>
          <a:xfrm>
            <a:off x="5476490" y="3459011"/>
            <a:ext cx="1154670" cy="391584"/>
          </a:xfrm>
          <a:prstGeom prst="roundRect">
            <a:avLst/>
          </a:prstGeom>
          <a:noFill/>
          <a:ln w="19050" cmpd="sng">
            <a:solidFill>
              <a:srgbClr val="0F52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accent1">
                    <a:lumMod val="75000"/>
                  </a:schemeClr>
                </a:solidFill>
                <a:effectLst/>
                <a:latin typeface="Source Sans Pro"/>
                <a:cs typeface="Source Sans Pro"/>
              </a:rPr>
              <a:t>Partition 2</a:t>
            </a:r>
            <a:endParaRPr lang="en-US" sz="1600" dirty="0">
              <a:solidFill>
                <a:schemeClr val="accent1">
                  <a:lumMod val="75000"/>
                </a:schemeClr>
              </a:solidFill>
              <a:effectLst/>
              <a:latin typeface="Source Sans Pro"/>
              <a:cs typeface="Source Sans Pro"/>
            </a:endParaRPr>
          </a:p>
        </p:txBody>
      </p:sp>
      <p:sp>
        <p:nvSpPr>
          <p:cNvPr id="12" name="Rounded Rectangle 11"/>
          <p:cNvSpPr/>
          <p:nvPr/>
        </p:nvSpPr>
        <p:spPr>
          <a:xfrm>
            <a:off x="5476490" y="3966110"/>
            <a:ext cx="1154670" cy="391584"/>
          </a:xfrm>
          <a:prstGeom prst="roundRect">
            <a:avLst/>
          </a:prstGeom>
          <a:noFill/>
          <a:ln w="19050" cmpd="sng">
            <a:solidFill>
              <a:srgbClr val="0F52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accent1">
                    <a:lumMod val="75000"/>
                  </a:schemeClr>
                </a:solidFill>
                <a:effectLst/>
                <a:latin typeface="Source Sans Pro"/>
                <a:cs typeface="Source Sans Pro"/>
              </a:rPr>
              <a:t>Partition 3</a:t>
            </a:r>
            <a:endParaRPr lang="en-US" sz="1600" dirty="0">
              <a:solidFill>
                <a:schemeClr val="accent1">
                  <a:lumMod val="75000"/>
                </a:schemeClr>
              </a:solidFill>
              <a:effectLst/>
              <a:latin typeface="Source Sans Pro"/>
              <a:cs typeface="Source Sans Pro"/>
            </a:endParaRPr>
          </a:p>
        </p:txBody>
      </p:sp>
      <p:sp>
        <p:nvSpPr>
          <p:cNvPr id="14" name="Rounded Rectangle 13"/>
          <p:cNvSpPr/>
          <p:nvPr/>
        </p:nvSpPr>
        <p:spPr>
          <a:xfrm>
            <a:off x="7350277" y="2474747"/>
            <a:ext cx="1387342" cy="2029443"/>
          </a:xfrm>
          <a:prstGeom prst="roundRect">
            <a:avLst/>
          </a:prstGeom>
          <a:noFill/>
          <a:ln w="19050" cmpd="sng">
            <a:solidFill>
              <a:srgbClr val="0F525B"/>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smtClean="0">
                <a:solidFill>
                  <a:srgbClr val="FE5224"/>
                </a:solidFill>
                <a:effectLst/>
                <a:latin typeface="Consolas" panose="020B0609020204030204" pitchFamily="49" charset="0"/>
                <a:cs typeface="Consolas" panose="020B0609020204030204" pitchFamily="49" charset="0"/>
              </a:rPr>
              <a:t>Mapped RDD</a:t>
            </a:r>
            <a:endParaRPr lang="en-US" sz="1400" dirty="0">
              <a:solidFill>
                <a:srgbClr val="FE5224"/>
              </a:solidFill>
              <a:effectLst/>
              <a:latin typeface="Consolas" panose="020B0609020204030204" pitchFamily="49" charset="0"/>
              <a:cs typeface="Consolas" panose="020B0609020204030204" pitchFamily="49" charset="0"/>
            </a:endParaRPr>
          </a:p>
        </p:txBody>
      </p:sp>
      <p:sp>
        <p:nvSpPr>
          <p:cNvPr id="15" name="Rounded Rectangle 14"/>
          <p:cNvSpPr/>
          <p:nvPr/>
        </p:nvSpPr>
        <p:spPr>
          <a:xfrm>
            <a:off x="7468213" y="2964877"/>
            <a:ext cx="1154669" cy="391584"/>
          </a:xfrm>
          <a:prstGeom prst="roundRect">
            <a:avLst/>
          </a:prstGeom>
          <a:noFill/>
          <a:ln w="19050" cmpd="sng">
            <a:solidFill>
              <a:srgbClr val="0F52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accent1">
                    <a:lumMod val="75000"/>
                  </a:schemeClr>
                </a:solidFill>
                <a:effectLst/>
                <a:latin typeface="Source Sans Pro"/>
                <a:cs typeface="Source Sans Pro"/>
              </a:rPr>
              <a:t>Partition 1</a:t>
            </a:r>
            <a:endParaRPr lang="en-US" sz="1600" dirty="0">
              <a:solidFill>
                <a:schemeClr val="accent1">
                  <a:lumMod val="75000"/>
                </a:schemeClr>
              </a:solidFill>
              <a:effectLst/>
              <a:latin typeface="Source Sans Pro"/>
              <a:cs typeface="Source Sans Pro"/>
            </a:endParaRPr>
          </a:p>
        </p:txBody>
      </p:sp>
      <p:sp>
        <p:nvSpPr>
          <p:cNvPr id="16" name="Rounded Rectangle 15"/>
          <p:cNvSpPr/>
          <p:nvPr/>
        </p:nvSpPr>
        <p:spPr>
          <a:xfrm>
            <a:off x="7468213" y="3477084"/>
            <a:ext cx="1154670" cy="391584"/>
          </a:xfrm>
          <a:prstGeom prst="roundRect">
            <a:avLst/>
          </a:prstGeom>
          <a:noFill/>
          <a:ln w="19050" cmpd="sng">
            <a:solidFill>
              <a:srgbClr val="0F52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accent1">
                    <a:lumMod val="75000"/>
                  </a:schemeClr>
                </a:solidFill>
                <a:effectLst/>
                <a:latin typeface="Source Sans Pro"/>
                <a:cs typeface="Source Sans Pro"/>
              </a:rPr>
              <a:t>Partition 2</a:t>
            </a:r>
            <a:endParaRPr lang="en-US" sz="1600" dirty="0">
              <a:solidFill>
                <a:schemeClr val="accent1">
                  <a:lumMod val="75000"/>
                </a:schemeClr>
              </a:solidFill>
              <a:effectLst/>
              <a:latin typeface="Source Sans Pro"/>
              <a:cs typeface="Source Sans Pro"/>
            </a:endParaRPr>
          </a:p>
        </p:txBody>
      </p:sp>
      <p:sp>
        <p:nvSpPr>
          <p:cNvPr id="17" name="Rounded Rectangle 16"/>
          <p:cNvSpPr/>
          <p:nvPr/>
        </p:nvSpPr>
        <p:spPr>
          <a:xfrm>
            <a:off x="7468213" y="3984183"/>
            <a:ext cx="1154670" cy="391584"/>
          </a:xfrm>
          <a:prstGeom prst="roundRect">
            <a:avLst/>
          </a:prstGeom>
          <a:noFill/>
          <a:ln w="19050" cmpd="sng">
            <a:solidFill>
              <a:srgbClr val="0F52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accent1">
                    <a:lumMod val="75000"/>
                  </a:schemeClr>
                </a:solidFill>
                <a:effectLst/>
                <a:latin typeface="Source Sans Pro"/>
                <a:cs typeface="Source Sans Pro"/>
              </a:rPr>
              <a:t>Partition 3</a:t>
            </a:r>
            <a:endParaRPr lang="en-US" sz="1600" dirty="0">
              <a:solidFill>
                <a:schemeClr val="accent1">
                  <a:lumMod val="75000"/>
                </a:schemeClr>
              </a:solidFill>
              <a:effectLst/>
              <a:latin typeface="Source Sans Pro"/>
              <a:cs typeface="Source Sans Pro"/>
            </a:endParaRPr>
          </a:p>
        </p:txBody>
      </p:sp>
      <p:sp>
        <p:nvSpPr>
          <p:cNvPr id="19" name="Rounded Rectangle 18"/>
          <p:cNvSpPr/>
          <p:nvPr/>
        </p:nvSpPr>
        <p:spPr>
          <a:xfrm>
            <a:off x="9531653" y="2474748"/>
            <a:ext cx="1387342" cy="1509436"/>
          </a:xfrm>
          <a:prstGeom prst="roundRect">
            <a:avLst/>
          </a:prstGeom>
          <a:noFill/>
          <a:ln w="19050" cmpd="sng">
            <a:solidFill>
              <a:srgbClr val="0F525B"/>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400" dirty="0">
              <a:solidFill>
                <a:srgbClr val="FE5224"/>
              </a:solidFill>
              <a:effectLst/>
              <a:latin typeface="Consolas" panose="020B0609020204030204" pitchFamily="49" charset="0"/>
              <a:cs typeface="Consolas" panose="020B0609020204030204" pitchFamily="49" charset="0"/>
            </a:endParaRPr>
          </a:p>
        </p:txBody>
      </p:sp>
      <p:sp>
        <p:nvSpPr>
          <p:cNvPr id="20" name="Rounded Rectangle 19"/>
          <p:cNvSpPr/>
          <p:nvPr/>
        </p:nvSpPr>
        <p:spPr>
          <a:xfrm>
            <a:off x="9649589" y="2964877"/>
            <a:ext cx="1154669" cy="391584"/>
          </a:xfrm>
          <a:prstGeom prst="roundRect">
            <a:avLst/>
          </a:prstGeom>
          <a:noFill/>
          <a:ln w="19050" cmpd="sng">
            <a:solidFill>
              <a:srgbClr val="0F52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accent1">
                    <a:lumMod val="75000"/>
                  </a:schemeClr>
                </a:solidFill>
                <a:effectLst/>
                <a:latin typeface="Source Sans Pro"/>
                <a:cs typeface="Source Sans Pro"/>
              </a:rPr>
              <a:t>Partition 1</a:t>
            </a:r>
            <a:endParaRPr lang="en-US" sz="1600" dirty="0">
              <a:solidFill>
                <a:schemeClr val="accent1">
                  <a:lumMod val="75000"/>
                </a:schemeClr>
              </a:solidFill>
              <a:effectLst/>
              <a:latin typeface="Source Sans Pro"/>
              <a:cs typeface="Source Sans Pro"/>
            </a:endParaRPr>
          </a:p>
        </p:txBody>
      </p:sp>
      <p:sp>
        <p:nvSpPr>
          <p:cNvPr id="21" name="Rounded Rectangle 20"/>
          <p:cNvSpPr/>
          <p:nvPr/>
        </p:nvSpPr>
        <p:spPr>
          <a:xfrm>
            <a:off x="9649589" y="3477084"/>
            <a:ext cx="1154670" cy="391584"/>
          </a:xfrm>
          <a:prstGeom prst="roundRect">
            <a:avLst/>
          </a:prstGeom>
          <a:noFill/>
          <a:ln w="19050" cmpd="sng">
            <a:solidFill>
              <a:srgbClr val="0F52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accent1">
                    <a:lumMod val="75000"/>
                  </a:schemeClr>
                </a:solidFill>
                <a:effectLst/>
                <a:latin typeface="Source Sans Pro"/>
                <a:cs typeface="Source Sans Pro"/>
              </a:rPr>
              <a:t>Partition 2</a:t>
            </a:r>
            <a:endParaRPr lang="en-US" sz="1600" dirty="0">
              <a:solidFill>
                <a:schemeClr val="accent1">
                  <a:lumMod val="75000"/>
                </a:schemeClr>
              </a:solidFill>
              <a:effectLst/>
              <a:latin typeface="Source Sans Pro"/>
              <a:cs typeface="Source Sans Pro"/>
            </a:endParaRPr>
          </a:p>
        </p:txBody>
      </p:sp>
      <p:sp>
        <p:nvSpPr>
          <p:cNvPr id="23" name="Rounded Rectangle 22"/>
          <p:cNvSpPr/>
          <p:nvPr/>
        </p:nvSpPr>
        <p:spPr>
          <a:xfrm>
            <a:off x="1202442" y="2437282"/>
            <a:ext cx="1387342" cy="2029443"/>
          </a:xfrm>
          <a:prstGeom prst="roundRect">
            <a:avLst/>
          </a:prstGeom>
          <a:noFill/>
          <a:ln w="19050" cmpd="sng">
            <a:solidFill>
              <a:srgbClr val="0F525B"/>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err="1" smtClean="0">
                <a:solidFill>
                  <a:srgbClr val="FE5224"/>
                </a:solidFill>
                <a:effectLst/>
                <a:latin typeface="Consolas" panose="020B0609020204030204" pitchFamily="49" charset="0"/>
                <a:cs typeface="Consolas" panose="020B0609020204030204" pitchFamily="49" charset="0"/>
              </a:rPr>
              <a:t>Hadoop</a:t>
            </a:r>
            <a:r>
              <a:rPr lang="en-US" sz="1400" dirty="0" smtClean="0">
                <a:solidFill>
                  <a:srgbClr val="FE5224"/>
                </a:solidFill>
                <a:effectLst/>
                <a:latin typeface="Consolas" panose="020B0609020204030204" pitchFamily="49" charset="0"/>
                <a:cs typeface="Consolas" panose="020B0609020204030204" pitchFamily="49" charset="0"/>
              </a:rPr>
              <a:t> RDD</a:t>
            </a:r>
            <a:endParaRPr lang="en-US" sz="1400" dirty="0">
              <a:solidFill>
                <a:srgbClr val="FE5224"/>
              </a:solidFill>
              <a:effectLst/>
              <a:latin typeface="Consolas" panose="020B0609020204030204" pitchFamily="49" charset="0"/>
              <a:cs typeface="Consolas" panose="020B0609020204030204" pitchFamily="49" charset="0"/>
            </a:endParaRPr>
          </a:p>
        </p:txBody>
      </p:sp>
      <p:sp>
        <p:nvSpPr>
          <p:cNvPr id="24" name="Rounded Rectangle 23"/>
          <p:cNvSpPr/>
          <p:nvPr/>
        </p:nvSpPr>
        <p:spPr>
          <a:xfrm>
            <a:off x="1320378" y="2927412"/>
            <a:ext cx="1154669" cy="391584"/>
          </a:xfrm>
          <a:prstGeom prst="roundRect">
            <a:avLst/>
          </a:prstGeom>
          <a:noFill/>
          <a:ln w="19050" cmpd="sng">
            <a:solidFill>
              <a:srgbClr val="0F52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accent1">
                    <a:lumMod val="75000"/>
                  </a:schemeClr>
                </a:solidFill>
                <a:effectLst/>
                <a:latin typeface="Source Sans Pro"/>
                <a:cs typeface="Source Sans Pro"/>
              </a:rPr>
              <a:t>Partition 1</a:t>
            </a:r>
            <a:endParaRPr lang="en-US" sz="1600" dirty="0">
              <a:solidFill>
                <a:schemeClr val="accent1">
                  <a:lumMod val="75000"/>
                </a:schemeClr>
              </a:solidFill>
              <a:effectLst/>
              <a:latin typeface="Source Sans Pro"/>
              <a:cs typeface="Source Sans Pro"/>
            </a:endParaRPr>
          </a:p>
        </p:txBody>
      </p:sp>
      <p:sp>
        <p:nvSpPr>
          <p:cNvPr id="25" name="Rounded Rectangle 24"/>
          <p:cNvSpPr/>
          <p:nvPr/>
        </p:nvSpPr>
        <p:spPr>
          <a:xfrm>
            <a:off x="1320378" y="3439619"/>
            <a:ext cx="1154670" cy="391584"/>
          </a:xfrm>
          <a:prstGeom prst="roundRect">
            <a:avLst/>
          </a:prstGeom>
          <a:noFill/>
          <a:ln w="19050" cmpd="sng">
            <a:solidFill>
              <a:srgbClr val="0F52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accent1">
                    <a:lumMod val="75000"/>
                  </a:schemeClr>
                </a:solidFill>
                <a:effectLst/>
                <a:latin typeface="Source Sans Pro"/>
                <a:cs typeface="Source Sans Pro"/>
              </a:rPr>
              <a:t>Partition 2</a:t>
            </a:r>
            <a:endParaRPr lang="en-US" sz="1600" dirty="0">
              <a:solidFill>
                <a:schemeClr val="accent1">
                  <a:lumMod val="75000"/>
                </a:schemeClr>
              </a:solidFill>
              <a:effectLst/>
              <a:latin typeface="Source Sans Pro"/>
              <a:cs typeface="Source Sans Pro"/>
            </a:endParaRPr>
          </a:p>
        </p:txBody>
      </p:sp>
      <p:sp>
        <p:nvSpPr>
          <p:cNvPr id="26" name="Rounded Rectangle 25"/>
          <p:cNvSpPr/>
          <p:nvPr/>
        </p:nvSpPr>
        <p:spPr>
          <a:xfrm>
            <a:off x="1320378" y="3946718"/>
            <a:ext cx="1154670" cy="391584"/>
          </a:xfrm>
          <a:prstGeom prst="roundRect">
            <a:avLst/>
          </a:prstGeom>
          <a:noFill/>
          <a:ln w="19050" cmpd="sng">
            <a:solidFill>
              <a:srgbClr val="0F52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accent1">
                    <a:lumMod val="75000"/>
                  </a:schemeClr>
                </a:solidFill>
                <a:effectLst/>
                <a:latin typeface="Source Sans Pro"/>
                <a:cs typeface="Source Sans Pro"/>
              </a:rPr>
              <a:t>Partition 3</a:t>
            </a:r>
            <a:endParaRPr lang="en-US" sz="1600" dirty="0">
              <a:solidFill>
                <a:schemeClr val="accent1">
                  <a:lumMod val="75000"/>
                </a:schemeClr>
              </a:solidFill>
              <a:effectLst/>
              <a:latin typeface="Source Sans Pro"/>
              <a:cs typeface="Source Sans Pro"/>
            </a:endParaRPr>
          </a:p>
        </p:txBody>
      </p:sp>
      <p:sp>
        <p:nvSpPr>
          <p:cNvPr id="27" name="Left Arrow 26"/>
          <p:cNvSpPr/>
          <p:nvPr/>
        </p:nvSpPr>
        <p:spPr>
          <a:xfrm>
            <a:off x="2786128" y="3338388"/>
            <a:ext cx="463981" cy="174608"/>
          </a:xfrm>
          <a:prstGeom prst="leftArrow">
            <a:avLst/>
          </a:prstGeom>
          <a:solidFill>
            <a:schemeClr val="accent1">
              <a:lumMod val="20000"/>
              <a:lumOff val="80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lumMod val="75000"/>
                </a:schemeClr>
              </a:solidFill>
              <a:latin typeface="Source Sans Pro"/>
              <a:cs typeface="Source Sans Pro"/>
            </a:endParaRPr>
          </a:p>
        </p:txBody>
      </p:sp>
      <p:sp>
        <p:nvSpPr>
          <p:cNvPr id="31" name="Rectangle 30"/>
          <p:cNvSpPr/>
          <p:nvPr/>
        </p:nvSpPr>
        <p:spPr>
          <a:xfrm>
            <a:off x="1423868" y="5284396"/>
            <a:ext cx="944489" cy="369332"/>
          </a:xfrm>
          <a:prstGeom prst="rect">
            <a:avLst/>
          </a:prstGeom>
        </p:spPr>
        <p:txBody>
          <a:bodyPr wrap="none">
            <a:spAutoFit/>
          </a:bodyPr>
          <a:lstStyle/>
          <a:p>
            <a:r>
              <a:rPr lang="en-US" dirty="0">
                <a:latin typeface="Consolas" panose="020B0609020204030204" pitchFamily="49" charset="0"/>
                <a:cs typeface="Consolas" panose="020B0609020204030204" pitchFamily="49" charset="0"/>
              </a:rPr>
              <a:t>input </a:t>
            </a:r>
          </a:p>
        </p:txBody>
      </p:sp>
      <p:sp>
        <p:nvSpPr>
          <p:cNvPr id="32" name="Rectangle 31"/>
          <p:cNvSpPr/>
          <p:nvPr/>
        </p:nvSpPr>
        <p:spPr>
          <a:xfrm>
            <a:off x="5421494" y="5284396"/>
            <a:ext cx="1324402" cy="369332"/>
          </a:xfrm>
          <a:prstGeom prst="rect">
            <a:avLst/>
          </a:prstGeom>
        </p:spPr>
        <p:txBody>
          <a:bodyPr wrap="none">
            <a:spAutoFit/>
          </a:bodyPr>
          <a:lstStyle/>
          <a:p>
            <a:r>
              <a:rPr lang="en-US" dirty="0" smtClean="0">
                <a:latin typeface="Consolas" panose="020B0609020204030204" pitchFamily="49" charset="0"/>
                <a:cs typeface="Consolas" panose="020B0609020204030204" pitchFamily="49" charset="0"/>
              </a:rPr>
              <a:t>tokenized</a:t>
            </a:r>
            <a:endParaRPr lang="en-US" dirty="0">
              <a:latin typeface="Consolas" panose="020B0609020204030204" pitchFamily="49" charset="0"/>
              <a:cs typeface="Consolas" panose="020B0609020204030204" pitchFamily="49" charset="0"/>
            </a:endParaRPr>
          </a:p>
        </p:txBody>
      </p:sp>
      <p:sp>
        <p:nvSpPr>
          <p:cNvPr id="33" name="Rectangle 32"/>
          <p:cNvSpPr/>
          <p:nvPr/>
        </p:nvSpPr>
        <p:spPr>
          <a:xfrm>
            <a:off x="9965662" y="5284396"/>
            <a:ext cx="944489" cy="369332"/>
          </a:xfrm>
          <a:prstGeom prst="rect">
            <a:avLst/>
          </a:prstGeom>
        </p:spPr>
        <p:txBody>
          <a:bodyPr wrap="none">
            <a:spAutoFit/>
          </a:bodyPr>
          <a:lstStyle/>
          <a:p>
            <a:r>
              <a:rPr lang="en-US" dirty="0" smtClean="0">
                <a:latin typeface="Consolas" panose="020B0609020204030204" pitchFamily="49" charset="0"/>
                <a:cs typeface="Consolas" panose="020B0609020204030204" pitchFamily="49" charset="0"/>
              </a:rPr>
              <a:t>counts</a:t>
            </a:r>
            <a:endParaRPr lang="en-US" dirty="0">
              <a:latin typeface="Consolas" panose="020B0609020204030204" pitchFamily="49" charset="0"/>
              <a:cs typeface="Consolas" panose="020B0609020204030204" pitchFamily="49" charset="0"/>
            </a:endParaRPr>
          </a:p>
        </p:txBody>
      </p:sp>
      <p:sp>
        <p:nvSpPr>
          <p:cNvPr id="35" name="TextBox 34"/>
          <p:cNvSpPr txBox="1"/>
          <p:nvPr/>
        </p:nvSpPr>
        <p:spPr>
          <a:xfrm>
            <a:off x="1202442" y="1677733"/>
            <a:ext cx="10769599" cy="400110"/>
          </a:xfrm>
          <a:prstGeom prst="rect">
            <a:avLst/>
          </a:prstGeom>
          <a:noFill/>
        </p:spPr>
        <p:txBody>
          <a:bodyPr wrap="square" rtlCol="0">
            <a:spAutoFit/>
          </a:bodyPr>
          <a:lstStyle/>
          <a:p>
            <a:r>
              <a:rPr lang="en-US" sz="2000" dirty="0" err="1" smtClean="0">
                <a:solidFill>
                  <a:srgbClr val="167A88"/>
                </a:solidFill>
                <a:latin typeface="Consolas"/>
                <a:ea typeface="Anonymous Pro" panose="02060609030202000504" pitchFamily="49" charset="0"/>
                <a:cs typeface="Consolas"/>
              </a:rPr>
              <a:t>textFile</a:t>
            </a:r>
            <a:r>
              <a:rPr lang="en-US" sz="2000" dirty="0" smtClean="0">
                <a:solidFill>
                  <a:srgbClr val="167A88"/>
                </a:solidFill>
                <a:latin typeface="Consolas"/>
                <a:ea typeface="Anonymous Pro" panose="02060609030202000504" pitchFamily="49" charset="0"/>
                <a:cs typeface="Consolas"/>
              </a:rPr>
              <a:t>()       map()         filter()        map()      </a:t>
            </a:r>
            <a:r>
              <a:rPr lang="en-US" sz="2000" dirty="0" err="1" smtClean="0">
                <a:solidFill>
                  <a:srgbClr val="167A88"/>
                </a:solidFill>
                <a:latin typeface="Consolas"/>
                <a:ea typeface="Anonymous Pro" panose="02060609030202000504" pitchFamily="49" charset="0"/>
                <a:cs typeface="Consolas"/>
              </a:rPr>
              <a:t>reduceByKey</a:t>
            </a:r>
            <a:r>
              <a:rPr lang="en-US" sz="2000" dirty="0" smtClean="0">
                <a:solidFill>
                  <a:srgbClr val="167A88"/>
                </a:solidFill>
                <a:latin typeface="Consolas"/>
                <a:ea typeface="Anonymous Pro" panose="02060609030202000504" pitchFamily="49" charset="0"/>
                <a:cs typeface="Consolas"/>
              </a:rPr>
              <a:t>()</a:t>
            </a:r>
            <a:endParaRPr lang="en-US" sz="2000" dirty="0">
              <a:solidFill>
                <a:srgbClr val="167A88"/>
              </a:solidFill>
              <a:latin typeface="Consolas"/>
              <a:ea typeface="Anonymous Pro" panose="02060609030202000504" pitchFamily="49" charset="0"/>
              <a:cs typeface="Consolas"/>
            </a:endParaRPr>
          </a:p>
        </p:txBody>
      </p:sp>
      <p:sp>
        <p:nvSpPr>
          <p:cNvPr id="36" name="TextBox 35"/>
          <p:cNvSpPr txBox="1"/>
          <p:nvPr/>
        </p:nvSpPr>
        <p:spPr>
          <a:xfrm>
            <a:off x="5358554" y="2527986"/>
            <a:ext cx="1616829" cy="523220"/>
          </a:xfrm>
          <a:prstGeom prst="rect">
            <a:avLst/>
          </a:prstGeom>
          <a:noFill/>
        </p:spPr>
        <p:txBody>
          <a:bodyPr wrap="square" rtlCol="0">
            <a:spAutoFit/>
          </a:bodyPr>
          <a:lstStyle/>
          <a:p>
            <a:r>
              <a:rPr lang="en-US" sz="1400" dirty="0">
                <a:solidFill>
                  <a:srgbClr val="FE5224"/>
                </a:solidFill>
                <a:latin typeface="Consolas" panose="020B0609020204030204" pitchFamily="49" charset="0"/>
                <a:cs typeface="Consolas" panose="020B0609020204030204" pitchFamily="49" charset="0"/>
              </a:rPr>
              <a:t>Filtered RDD</a:t>
            </a:r>
          </a:p>
          <a:p>
            <a:endParaRPr lang="en-US" sz="1400" dirty="0">
              <a:solidFill>
                <a:srgbClr val="FE5224"/>
              </a:solidFill>
            </a:endParaRPr>
          </a:p>
        </p:txBody>
      </p:sp>
      <p:sp>
        <p:nvSpPr>
          <p:cNvPr id="37" name="TextBox 36"/>
          <p:cNvSpPr txBox="1"/>
          <p:nvPr/>
        </p:nvSpPr>
        <p:spPr>
          <a:xfrm>
            <a:off x="9629493" y="2543236"/>
            <a:ext cx="1616829" cy="307777"/>
          </a:xfrm>
          <a:prstGeom prst="rect">
            <a:avLst/>
          </a:prstGeom>
          <a:noFill/>
        </p:spPr>
        <p:txBody>
          <a:bodyPr wrap="square" rtlCol="0">
            <a:spAutoFit/>
          </a:bodyPr>
          <a:lstStyle/>
          <a:p>
            <a:r>
              <a:rPr lang="en-US" sz="1400" dirty="0" smtClean="0">
                <a:solidFill>
                  <a:srgbClr val="FE5224"/>
                </a:solidFill>
                <a:latin typeface="Consolas" panose="020B0609020204030204" pitchFamily="49" charset="0"/>
                <a:cs typeface="Consolas" panose="020B0609020204030204" pitchFamily="49" charset="0"/>
              </a:rPr>
              <a:t>Shuffle RDD</a:t>
            </a:r>
            <a:endParaRPr lang="en-US" sz="1400" dirty="0">
              <a:solidFill>
                <a:srgbClr val="FE5224"/>
              </a:solidFill>
            </a:endParaRPr>
          </a:p>
        </p:txBody>
      </p:sp>
      <p:sp>
        <p:nvSpPr>
          <p:cNvPr id="39" name="Left Arrow 38"/>
          <p:cNvSpPr/>
          <p:nvPr/>
        </p:nvSpPr>
        <p:spPr>
          <a:xfrm>
            <a:off x="4843305" y="3356461"/>
            <a:ext cx="482147" cy="160462"/>
          </a:xfrm>
          <a:prstGeom prst="leftArrow">
            <a:avLst/>
          </a:prstGeom>
          <a:solidFill>
            <a:schemeClr val="accent1">
              <a:lumMod val="20000"/>
              <a:lumOff val="80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lumMod val="75000"/>
                </a:schemeClr>
              </a:solidFill>
              <a:latin typeface="Source Sans Pro"/>
              <a:cs typeface="Source Sans Pro"/>
            </a:endParaRPr>
          </a:p>
        </p:txBody>
      </p:sp>
      <p:sp>
        <p:nvSpPr>
          <p:cNvPr id="40" name="Left Arrow 39"/>
          <p:cNvSpPr/>
          <p:nvPr/>
        </p:nvSpPr>
        <p:spPr>
          <a:xfrm>
            <a:off x="6832107" y="3378780"/>
            <a:ext cx="482147" cy="160462"/>
          </a:xfrm>
          <a:prstGeom prst="leftArrow">
            <a:avLst/>
          </a:prstGeom>
          <a:solidFill>
            <a:schemeClr val="accent1">
              <a:lumMod val="20000"/>
              <a:lumOff val="80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lumMod val="75000"/>
                </a:schemeClr>
              </a:solidFill>
              <a:latin typeface="Source Sans Pro"/>
              <a:cs typeface="Source Sans Pro"/>
            </a:endParaRPr>
          </a:p>
        </p:txBody>
      </p:sp>
      <p:sp>
        <p:nvSpPr>
          <p:cNvPr id="41" name="Left Arrow 40"/>
          <p:cNvSpPr/>
          <p:nvPr/>
        </p:nvSpPr>
        <p:spPr>
          <a:xfrm>
            <a:off x="9045304" y="3356461"/>
            <a:ext cx="482147" cy="160462"/>
          </a:xfrm>
          <a:prstGeom prst="leftArrow">
            <a:avLst/>
          </a:prstGeom>
          <a:solidFill>
            <a:schemeClr val="accent1">
              <a:lumMod val="20000"/>
              <a:lumOff val="80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lumMod val="75000"/>
                </a:schemeClr>
              </a:solidFill>
              <a:latin typeface="Source Sans Pro"/>
              <a:cs typeface="Source Sans Pro"/>
            </a:endParaRPr>
          </a:p>
        </p:txBody>
      </p:sp>
      <p:sp>
        <p:nvSpPr>
          <p:cNvPr id="34" name="Title 1"/>
          <p:cNvSpPr>
            <a:spLocks noGrp="1"/>
          </p:cNvSpPr>
          <p:nvPr>
            <p:ph type="title"/>
          </p:nvPr>
        </p:nvSpPr>
        <p:spPr>
          <a:xfrm>
            <a:off x="339681" y="275167"/>
            <a:ext cx="11413939" cy="1143000"/>
          </a:xfrm>
        </p:spPr>
        <p:txBody>
          <a:bodyPr/>
          <a:lstStyle/>
          <a:p>
            <a:r>
              <a:rPr lang="en-US" dirty="0" smtClean="0"/>
              <a:t>DAG View of RDDs</a:t>
            </a:r>
            <a:endParaRPr lang="en-US" dirty="0"/>
          </a:p>
        </p:txBody>
      </p:sp>
    </p:spTree>
    <p:extLst>
      <p:ext uri="{BB962C8B-B14F-4D97-AF65-F5344CB8AC3E}">
        <p14:creationId xmlns:p14="http://schemas.microsoft.com/office/powerpoint/2010/main" val="3119561873"/>
      </p:ext>
    </p:extLst>
  </p:cSld>
  <p:clrMapOvr>
    <a:masterClrMapping/>
  </p:clrMapOvr>
  <p:transition>
    <p:push dir="u"/>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90169" y="2029767"/>
            <a:ext cx="10863407" cy="3046988"/>
          </a:xfrm>
          <a:prstGeom prst="rect">
            <a:avLst/>
          </a:prstGeom>
          <a:noFill/>
        </p:spPr>
        <p:txBody>
          <a:bodyPr wrap="square" rtlCol="0">
            <a:spAutoFit/>
          </a:bodyPr>
          <a:lstStyle/>
          <a:p>
            <a:r>
              <a:rPr lang="en-US" sz="2400" dirty="0" smtClean="0">
                <a:latin typeface="Source Sans Pro"/>
                <a:cs typeface="Source Sans Pro"/>
              </a:rPr>
              <a:t>DAGs </a:t>
            </a:r>
            <a:r>
              <a:rPr lang="en-US" sz="2400" dirty="0">
                <a:latin typeface="Source Sans Pro"/>
                <a:cs typeface="Source Sans Pro"/>
              </a:rPr>
              <a:t>are materialized through a method </a:t>
            </a:r>
            <a:r>
              <a:rPr lang="en-US" sz="2400" dirty="0" smtClean="0">
                <a:latin typeface="Source Sans Pro"/>
                <a:cs typeface="Source Sans Pro"/>
              </a:rPr>
              <a:t> </a:t>
            </a:r>
            <a:r>
              <a:rPr lang="en-US" sz="2400" dirty="0" err="1" smtClean="0">
                <a:latin typeface="Consolas" panose="020B0609020204030204" pitchFamily="49" charset="0"/>
                <a:cs typeface="Consolas" panose="020B0609020204030204" pitchFamily="49" charset="0"/>
              </a:rPr>
              <a:t>sc.</a:t>
            </a:r>
            <a:r>
              <a:rPr lang="en-US" sz="2400" dirty="0" err="1" smtClean="0">
                <a:solidFill>
                  <a:srgbClr val="1EA3B5"/>
                </a:solidFill>
                <a:latin typeface="Consolas" panose="020B0609020204030204" pitchFamily="49" charset="0"/>
                <a:cs typeface="Consolas" panose="020B0609020204030204" pitchFamily="49" charset="0"/>
              </a:rPr>
              <a:t>runJob</a:t>
            </a:r>
            <a:r>
              <a:rPr lang="en-US" sz="2400" dirty="0" smtClean="0"/>
              <a:t>:</a:t>
            </a:r>
          </a:p>
          <a:p>
            <a:endParaRPr lang="en-US" sz="2400" dirty="0"/>
          </a:p>
          <a:p>
            <a:r>
              <a:rPr lang="en-US" sz="2400" dirty="0"/>
              <a:t> </a:t>
            </a:r>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def</a:t>
            </a:r>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runJob</a:t>
            </a:r>
            <a:r>
              <a:rPr lang="en-US" sz="2400" dirty="0">
                <a:latin typeface="Consolas" panose="020B0609020204030204" pitchFamily="49" charset="0"/>
                <a:cs typeface="Consolas" panose="020B0609020204030204" pitchFamily="49" charset="0"/>
              </a:rPr>
              <a:t>[T, U](</a:t>
            </a:r>
          </a:p>
          <a:p>
            <a:r>
              <a:rPr lang="en-US" sz="2400" dirty="0">
                <a:latin typeface="Consolas" panose="020B0609020204030204" pitchFamily="49" charset="0"/>
                <a:cs typeface="Consolas" panose="020B0609020204030204" pitchFamily="49" charset="0"/>
              </a:rPr>
              <a:t>		  </a:t>
            </a:r>
            <a:r>
              <a:rPr lang="en-US" sz="2400" dirty="0" err="1">
                <a:solidFill>
                  <a:srgbClr val="1EA3B5"/>
                </a:solidFill>
                <a:latin typeface="Consolas" panose="020B0609020204030204" pitchFamily="49" charset="0"/>
                <a:cs typeface="Consolas" panose="020B0609020204030204" pitchFamily="49" charset="0"/>
              </a:rPr>
              <a:t>rdd</a:t>
            </a:r>
            <a:r>
              <a:rPr lang="en-US" sz="2400" dirty="0">
                <a:latin typeface="Consolas" panose="020B0609020204030204" pitchFamily="49" charset="0"/>
                <a:cs typeface="Consolas" panose="020B0609020204030204" pitchFamily="49" charset="0"/>
              </a:rPr>
              <a:t>: RDD[T]</a:t>
            </a:r>
            <a:r>
              <a:rPr lang="en-US" sz="2400" dirty="0" smtClean="0">
                <a:latin typeface="Consolas" panose="020B0609020204030204" pitchFamily="49" charset="0"/>
                <a:cs typeface="Consolas" panose="020B0609020204030204" pitchFamily="49" charset="0"/>
              </a:rPr>
              <a:t>,                 </a:t>
            </a:r>
            <a:r>
              <a:rPr lang="en-US" sz="2400" i="1" dirty="0" smtClean="0">
                <a:solidFill>
                  <a:srgbClr val="1EA3B5"/>
                </a:solidFill>
                <a:latin typeface="Consolas" panose="020B0609020204030204" pitchFamily="49" charset="0"/>
                <a:cs typeface="Consolas" panose="020B0609020204030204" pitchFamily="49" charset="0"/>
              </a:rPr>
              <a:t>1</a:t>
            </a:r>
            <a:r>
              <a:rPr lang="en-US" sz="2400" i="1" dirty="0">
                <a:solidFill>
                  <a:srgbClr val="1EA3B5"/>
                </a:solidFill>
                <a:latin typeface="Consolas" panose="020B0609020204030204" pitchFamily="49" charset="0"/>
                <a:cs typeface="Consolas" panose="020B0609020204030204" pitchFamily="49" charset="0"/>
              </a:rPr>
              <a:t>.</a:t>
            </a:r>
            <a:r>
              <a:rPr lang="en-US" sz="2400" dirty="0">
                <a:solidFill>
                  <a:srgbClr val="1EA3B5"/>
                </a:solidFill>
                <a:latin typeface="Consolas" panose="020B0609020204030204" pitchFamily="49" charset="0"/>
                <a:cs typeface="Consolas" panose="020B0609020204030204" pitchFamily="49" charset="0"/>
              </a:rPr>
              <a:t> </a:t>
            </a:r>
            <a:r>
              <a:rPr lang="en-US" sz="2400" i="1" dirty="0">
                <a:solidFill>
                  <a:srgbClr val="1EA3B5"/>
                </a:solidFill>
                <a:latin typeface="Consolas" panose="020B0609020204030204" pitchFamily="49" charset="0"/>
                <a:cs typeface="Consolas" panose="020B0609020204030204" pitchFamily="49" charset="0"/>
              </a:rPr>
              <a:t>RDD to compute</a:t>
            </a:r>
            <a:r>
              <a:rPr lang="en-US" sz="2400" dirty="0">
                <a:latin typeface="Consolas" panose="020B0609020204030204" pitchFamily="49" charset="0"/>
                <a:cs typeface="Consolas" panose="020B0609020204030204" pitchFamily="49" charset="0"/>
              </a:rPr>
              <a:t>	</a:t>
            </a:r>
          </a:p>
          <a:p>
            <a:r>
              <a:rPr lang="en-US" sz="2400" dirty="0">
                <a:latin typeface="Consolas" panose="020B0609020204030204" pitchFamily="49" charset="0"/>
                <a:cs typeface="Consolas" panose="020B0609020204030204" pitchFamily="49" charset="0"/>
              </a:rPr>
              <a:t>		  </a:t>
            </a:r>
            <a:r>
              <a:rPr lang="en-US" sz="2400" dirty="0">
                <a:solidFill>
                  <a:srgbClr val="1EA3B5"/>
                </a:solidFill>
                <a:latin typeface="Consolas" panose="020B0609020204030204" pitchFamily="49" charset="0"/>
                <a:cs typeface="Consolas" panose="020B0609020204030204" pitchFamily="49" charset="0"/>
              </a:rPr>
              <a:t>partitions</a:t>
            </a:r>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Seq</a:t>
            </a:r>
            <a:r>
              <a:rPr lang="en-US" sz="2400" dirty="0">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Int</a:t>
            </a:r>
            <a:r>
              <a:rPr lang="en-US" sz="2400" dirty="0">
                <a:latin typeface="Consolas" panose="020B0609020204030204" pitchFamily="49" charset="0"/>
                <a:cs typeface="Consolas" panose="020B0609020204030204" pitchFamily="49" charset="0"/>
              </a:rPr>
              <a:t>]</a:t>
            </a:r>
            <a:r>
              <a:rPr lang="en-US" sz="2400" dirty="0" smtClean="0">
                <a:latin typeface="Consolas" panose="020B0609020204030204" pitchFamily="49" charset="0"/>
                <a:cs typeface="Consolas" panose="020B0609020204030204" pitchFamily="49" charset="0"/>
              </a:rPr>
              <a:t>,        </a:t>
            </a:r>
            <a:r>
              <a:rPr lang="en-US" sz="2400" i="1" dirty="0" smtClean="0">
                <a:solidFill>
                  <a:srgbClr val="1EA3B5"/>
                </a:solidFill>
                <a:latin typeface="Consolas" panose="020B0609020204030204" pitchFamily="49" charset="0"/>
                <a:cs typeface="Consolas" panose="020B0609020204030204" pitchFamily="49" charset="0"/>
              </a:rPr>
              <a:t>2</a:t>
            </a:r>
            <a:r>
              <a:rPr lang="en-US" sz="2400" i="1" dirty="0">
                <a:solidFill>
                  <a:srgbClr val="1EA3B5"/>
                </a:solidFill>
                <a:latin typeface="Consolas" panose="020B0609020204030204" pitchFamily="49" charset="0"/>
                <a:cs typeface="Consolas" panose="020B0609020204030204" pitchFamily="49" charset="0"/>
              </a:rPr>
              <a:t>. Which partitions</a:t>
            </a:r>
          </a:p>
          <a:p>
            <a:r>
              <a:rPr lang="en-US" sz="2400" dirty="0">
                <a:latin typeface="Consolas" panose="020B0609020204030204" pitchFamily="49" charset="0"/>
                <a:cs typeface="Consolas" panose="020B0609020204030204" pitchFamily="49" charset="0"/>
              </a:rPr>
              <a:t>		  </a:t>
            </a:r>
            <a:r>
              <a:rPr lang="en-US" sz="2400" dirty="0" err="1">
                <a:solidFill>
                  <a:srgbClr val="1EA3B5"/>
                </a:solidFill>
                <a:latin typeface="Consolas" panose="020B0609020204030204" pitchFamily="49" charset="0"/>
                <a:cs typeface="Consolas" panose="020B0609020204030204" pitchFamily="49" charset="0"/>
              </a:rPr>
              <a:t>func</a:t>
            </a:r>
            <a:r>
              <a:rPr lang="en-US" sz="2400" dirty="0">
                <a:latin typeface="Consolas" panose="020B0609020204030204" pitchFamily="49" charset="0"/>
                <a:cs typeface="Consolas" panose="020B0609020204030204" pitchFamily="49" charset="0"/>
              </a:rPr>
              <a:t>: (Iterator[T]) =&gt; U)</a:t>
            </a:r>
            <a:r>
              <a:rPr lang="en-US" sz="2400" dirty="0" smtClean="0">
                <a:latin typeface="Consolas" panose="020B0609020204030204" pitchFamily="49" charset="0"/>
                <a:cs typeface="Consolas" panose="020B0609020204030204" pitchFamily="49" charset="0"/>
              </a:rPr>
              <a:t>)   </a:t>
            </a:r>
            <a:r>
              <a:rPr lang="en-US" sz="2400" i="1" dirty="0" smtClean="0">
                <a:solidFill>
                  <a:schemeClr val="accent1"/>
                </a:solidFill>
                <a:latin typeface="Consolas" panose="020B0609020204030204" pitchFamily="49" charset="0"/>
                <a:cs typeface="Consolas" panose="020B0609020204030204" pitchFamily="49" charset="0"/>
              </a:rPr>
              <a:t>3</a:t>
            </a:r>
            <a:r>
              <a:rPr lang="en-US" sz="2400" i="1" dirty="0">
                <a:solidFill>
                  <a:schemeClr val="accent1"/>
                </a:solidFill>
                <a:latin typeface="Consolas" panose="020B0609020204030204" pitchFamily="49" charset="0"/>
                <a:cs typeface="Consolas" panose="020B0609020204030204" pitchFamily="49" charset="0"/>
              </a:rPr>
              <a:t>. </a:t>
            </a:r>
            <a:r>
              <a:rPr lang="en-US" sz="2400" i="1" dirty="0" err="1">
                <a:solidFill>
                  <a:schemeClr val="accent1"/>
                </a:solidFill>
                <a:latin typeface="Consolas" panose="020B0609020204030204" pitchFamily="49" charset="0"/>
                <a:cs typeface="Consolas" panose="020B0609020204030204" pitchFamily="49" charset="0"/>
              </a:rPr>
              <a:t>Fn</a:t>
            </a:r>
            <a:r>
              <a:rPr lang="en-US" sz="2400" i="1" dirty="0">
                <a:solidFill>
                  <a:schemeClr val="accent1"/>
                </a:solidFill>
                <a:latin typeface="Consolas" panose="020B0609020204030204" pitchFamily="49" charset="0"/>
                <a:cs typeface="Consolas" panose="020B0609020204030204" pitchFamily="49" charset="0"/>
              </a:rPr>
              <a:t> to produce results</a:t>
            </a:r>
            <a:endParaRPr lang="en-US" sz="2400" i="1" dirty="0">
              <a:solidFill>
                <a:srgbClr val="1EA3B5"/>
              </a:solidFill>
              <a:latin typeface="Consolas" panose="020B0609020204030204" pitchFamily="49" charset="0"/>
              <a:cs typeface="Consolas" panose="020B0609020204030204" pitchFamily="49" charset="0"/>
            </a:endParaRPr>
          </a:p>
          <a:p>
            <a:r>
              <a:rPr lang="en-US" sz="2400" i="1" dirty="0">
                <a:solidFill>
                  <a:srgbClr val="1EA3B5"/>
                </a:solidFill>
                <a:latin typeface="Consolas" panose="020B0609020204030204" pitchFamily="49" charset="0"/>
                <a:cs typeface="Consolas" panose="020B0609020204030204" pitchFamily="49" charset="0"/>
              </a:rPr>
              <a:t>	</a:t>
            </a:r>
            <a:r>
              <a:rPr lang="en-US" sz="2400" b="1" dirty="0">
                <a:latin typeface="Consolas" panose="020B0609020204030204" pitchFamily="49" charset="0"/>
                <a:cs typeface="Consolas" panose="020B0609020204030204" pitchFamily="49" charset="0"/>
              </a:rPr>
              <a:t>: </a:t>
            </a:r>
            <a:r>
              <a:rPr lang="en-US" sz="2400" dirty="0">
                <a:latin typeface="Consolas" panose="020B0609020204030204" pitchFamily="49" charset="0"/>
                <a:cs typeface="Consolas" panose="020B0609020204030204" pitchFamily="49" charset="0"/>
              </a:rPr>
              <a:t>Array[U]							</a:t>
            </a:r>
            <a:r>
              <a:rPr lang="en-US" sz="2400" dirty="0" smtClean="0">
                <a:latin typeface="Consolas" panose="020B0609020204030204" pitchFamily="49" charset="0"/>
                <a:cs typeface="Consolas" panose="020B0609020204030204" pitchFamily="49" charset="0"/>
              </a:rPr>
              <a:t>                    </a:t>
            </a:r>
            <a:r>
              <a:rPr lang="en-US" sz="2400" i="1" dirty="0" smtClean="0">
                <a:solidFill>
                  <a:schemeClr val="accent1"/>
                </a:solidFill>
                <a:latin typeface="Consolas" panose="020B0609020204030204" pitchFamily="49" charset="0"/>
                <a:cs typeface="Consolas" panose="020B0609020204030204" pitchFamily="49" charset="0"/>
                <a:sym typeface="Wingdings"/>
              </a:rPr>
              <a:t> </a:t>
            </a:r>
            <a:r>
              <a:rPr lang="en-US" sz="2400" i="1" dirty="0">
                <a:solidFill>
                  <a:schemeClr val="accent1"/>
                </a:solidFill>
                <a:latin typeface="Consolas" panose="020B0609020204030204" pitchFamily="49" charset="0"/>
                <a:cs typeface="Consolas" panose="020B0609020204030204" pitchFamily="49" charset="0"/>
              </a:rPr>
              <a:t>results for each </a:t>
            </a:r>
            <a:r>
              <a:rPr lang="en-US" sz="2400" i="1" dirty="0" smtClean="0">
                <a:solidFill>
                  <a:schemeClr val="accent1"/>
                </a:solidFill>
                <a:latin typeface="Consolas" panose="020B0609020204030204" pitchFamily="49" charset="0"/>
                <a:cs typeface="Consolas" panose="020B0609020204030204" pitchFamily="49" charset="0"/>
              </a:rPr>
              <a:t>partition</a:t>
            </a:r>
            <a:endParaRPr lang="en-US" sz="2400" i="1" dirty="0">
              <a:solidFill>
                <a:schemeClr val="accent1"/>
              </a:solidFill>
              <a:latin typeface="Consolas" panose="020B0609020204030204" pitchFamily="49" charset="0"/>
              <a:cs typeface="Consolas" panose="020B0609020204030204" pitchFamily="49" charset="0"/>
            </a:endParaRPr>
          </a:p>
          <a:p>
            <a:endParaRPr lang="en-US" sz="2400" dirty="0"/>
          </a:p>
        </p:txBody>
      </p:sp>
      <p:sp>
        <p:nvSpPr>
          <p:cNvPr id="4" name="Title 1"/>
          <p:cNvSpPr>
            <a:spLocks noGrp="1"/>
          </p:cNvSpPr>
          <p:nvPr>
            <p:ph type="title"/>
          </p:nvPr>
        </p:nvSpPr>
        <p:spPr>
          <a:xfrm>
            <a:off x="339681" y="275167"/>
            <a:ext cx="11413939" cy="1143000"/>
          </a:xfrm>
        </p:spPr>
        <p:txBody>
          <a:bodyPr/>
          <a:lstStyle/>
          <a:p>
            <a:r>
              <a:rPr lang="en-US" dirty="0" smtClean="0"/>
              <a:t>Evaluation of the DAG</a:t>
            </a:r>
            <a:endParaRPr lang="en-US" dirty="0"/>
          </a:p>
        </p:txBody>
      </p:sp>
    </p:spTree>
    <p:extLst>
      <p:ext uri="{BB962C8B-B14F-4D97-AF65-F5344CB8AC3E}">
        <p14:creationId xmlns:p14="http://schemas.microsoft.com/office/powerpoint/2010/main" val="3267118232"/>
      </p:ext>
    </p:extLst>
  </p:cSld>
  <p:clrMapOvr>
    <a:masterClrMapping/>
  </p:clrMapOvr>
  <p:transition>
    <p:push dir="u"/>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a:xfrm>
            <a:off x="9342000" y="2575480"/>
            <a:ext cx="1838823" cy="226772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3250109" y="3201140"/>
            <a:ext cx="1387342" cy="2029443"/>
          </a:xfrm>
          <a:prstGeom prst="roundRect">
            <a:avLst/>
          </a:prstGeom>
          <a:noFill/>
          <a:ln w="19050" cmpd="sng">
            <a:solidFill>
              <a:srgbClr val="0F525B"/>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smtClean="0">
                <a:solidFill>
                  <a:srgbClr val="FE5224"/>
                </a:solidFill>
                <a:effectLst/>
                <a:latin typeface="Consolas" panose="020B0609020204030204" pitchFamily="49" charset="0"/>
                <a:cs typeface="Consolas" panose="020B0609020204030204" pitchFamily="49" charset="0"/>
              </a:rPr>
              <a:t>Mapped RDD</a:t>
            </a:r>
            <a:endParaRPr lang="en-US" sz="1400" dirty="0">
              <a:solidFill>
                <a:srgbClr val="FE5224"/>
              </a:solidFill>
              <a:effectLst/>
              <a:latin typeface="Consolas" panose="020B0609020204030204" pitchFamily="49" charset="0"/>
              <a:cs typeface="Consolas" panose="020B0609020204030204" pitchFamily="49" charset="0"/>
            </a:endParaRPr>
          </a:p>
        </p:txBody>
      </p:sp>
      <p:sp>
        <p:nvSpPr>
          <p:cNvPr id="5" name="Rounded Rectangle 4"/>
          <p:cNvSpPr/>
          <p:nvPr/>
        </p:nvSpPr>
        <p:spPr>
          <a:xfrm>
            <a:off x="3368045" y="3691270"/>
            <a:ext cx="1154669" cy="391584"/>
          </a:xfrm>
          <a:prstGeom prst="roundRect">
            <a:avLst/>
          </a:prstGeom>
          <a:noFill/>
          <a:ln w="19050" cmpd="sng">
            <a:solidFill>
              <a:srgbClr val="0F52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167A88"/>
                </a:solidFill>
                <a:effectLst/>
                <a:latin typeface="Source Sans Pro"/>
                <a:cs typeface="Source Sans Pro"/>
              </a:rPr>
              <a:t>Partition 1</a:t>
            </a:r>
            <a:endParaRPr lang="en-US" sz="1600" dirty="0">
              <a:solidFill>
                <a:srgbClr val="167A88"/>
              </a:solidFill>
              <a:effectLst/>
              <a:latin typeface="Source Sans Pro"/>
              <a:cs typeface="Source Sans Pro"/>
            </a:endParaRPr>
          </a:p>
        </p:txBody>
      </p:sp>
      <p:sp>
        <p:nvSpPr>
          <p:cNvPr id="6" name="Rounded Rectangle 5"/>
          <p:cNvSpPr/>
          <p:nvPr/>
        </p:nvSpPr>
        <p:spPr>
          <a:xfrm>
            <a:off x="3368045" y="4203477"/>
            <a:ext cx="1154670" cy="391584"/>
          </a:xfrm>
          <a:prstGeom prst="roundRect">
            <a:avLst/>
          </a:prstGeom>
          <a:noFill/>
          <a:ln w="19050" cmpd="sng">
            <a:solidFill>
              <a:srgbClr val="0F52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167A88"/>
                </a:solidFill>
                <a:effectLst/>
                <a:latin typeface="Source Sans Pro"/>
                <a:cs typeface="Source Sans Pro"/>
              </a:rPr>
              <a:t>Partition 2</a:t>
            </a:r>
            <a:endParaRPr lang="en-US" sz="1600" dirty="0">
              <a:solidFill>
                <a:srgbClr val="167A88"/>
              </a:solidFill>
              <a:effectLst/>
              <a:latin typeface="Source Sans Pro"/>
              <a:cs typeface="Source Sans Pro"/>
            </a:endParaRPr>
          </a:p>
        </p:txBody>
      </p:sp>
      <p:sp>
        <p:nvSpPr>
          <p:cNvPr id="7" name="Rounded Rectangle 6"/>
          <p:cNvSpPr/>
          <p:nvPr/>
        </p:nvSpPr>
        <p:spPr>
          <a:xfrm>
            <a:off x="3368045" y="4710576"/>
            <a:ext cx="1154670" cy="391584"/>
          </a:xfrm>
          <a:prstGeom prst="roundRect">
            <a:avLst/>
          </a:prstGeom>
          <a:noFill/>
          <a:ln w="19050" cmpd="sng">
            <a:solidFill>
              <a:srgbClr val="0F52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167A88"/>
                </a:solidFill>
                <a:effectLst/>
                <a:latin typeface="Source Sans Pro"/>
                <a:cs typeface="Source Sans Pro"/>
              </a:rPr>
              <a:t>Partition 3</a:t>
            </a:r>
            <a:endParaRPr lang="en-US" sz="1600" dirty="0">
              <a:solidFill>
                <a:srgbClr val="167A88"/>
              </a:solidFill>
              <a:effectLst/>
              <a:latin typeface="Source Sans Pro"/>
              <a:cs typeface="Source Sans Pro"/>
            </a:endParaRPr>
          </a:p>
        </p:txBody>
      </p:sp>
      <p:sp>
        <p:nvSpPr>
          <p:cNvPr id="9" name="Rounded Rectangle 8"/>
          <p:cNvSpPr/>
          <p:nvPr/>
        </p:nvSpPr>
        <p:spPr>
          <a:xfrm>
            <a:off x="5358554" y="3201140"/>
            <a:ext cx="1387342" cy="2029443"/>
          </a:xfrm>
          <a:prstGeom prst="roundRect">
            <a:avLst/>
          </a:prstGeom>
          <a:noFill/>
          <a:ln w="19050" cmpd="sng">
            <a:solidFill>
              <a:srgbClr val="0F525B"/>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400" dirty="0">
              <a:solidFill>
                <a:schemeClr val="accent1">
                  <a:lumMod val="60000"/>
                  <a:lumOff val="40000"/>
                </a:schemeClr>
              </a:solidFill>
              <a:effectLst/>
              <a:latin typeface="Consolas" panose="020B0609020204030204" pitchFamily="49" charset="0"/>
              <a:cs typeface="Consolas" panose="020B0609020204030204" pitchFamily="49" charset="0"/>
            </a:endParaRPr>
          </a:p>
        </p:txBody>
      </p:sp>
      <p:sp>
        <p:nvSpPr>
          <p:cNvPr id="10" name="Rounded Rectangle 9"/>
          <p:cNvSpPr/>
          <p:nvPr/>
        </p:nvSpPr>
        <p:spPr>
          <a:xfrm>
            <a:off x="5476490" y="3691270"/>
            <a:ext cx="1154669" cy="391584"/>
          </a:xfrm>
          <a:prstGeom prst="roundRect">
            <a:avLst/>
          </a:prstGeom>
          <a:noFill/>
          <a:ln w="19050" cmpd="sng">
            <a:solidFill>
              <a:srgbClr val="0F52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167A88"/>
                </a:solidFill>
                <a:effectLst/>
                <a:latin typeface="Source Sans Pro"/>
                <a:cs typeface="Source Sans Pro"/>
              </a:rPr>
              <a:t>Partition 1</a:t>
            </a:r>
            <a:endParaRPr lang="en-US" sz="1600" dirty="0">
              <a:solidFill>
                <a:srgbClr val="167A88"/>
              </a:solidFill>
              <a:effectLst/>
              <a:latin typeface="Source Sans Pro"/>
              <a:cs typeface="Source Sans Pro"/>
            </a:endParaRPr>
          </a:p>
        </p:txBody>
      </p:sp>
      <p:sp>
        <p:nvSpPr>
          <p:cNvPr id="11" name="Rounded Rectangle 10"/>
          <p:cNvSpPr/>
          <p:nvPr/>
        </p:nvSpPr>
        <p:spPr>
          <a:xfrm>
            <a:off x="5476490" y="4203477"/>
            <a:ext cx="1154670" cy="391584"/>
          </a:xfrm>
          <a:prstGeom prst="roundRect">
            <a:avLst/>
          </a:prstGeom>
          <a:noFill/>
          <a:ln w="19050" cmpd="sng">
            <a:solidFill>
              <a:srgbClr val="0F52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167A88"/>
                </a:solidFill>
                <a:effectLst/>
                <a:latin typeface="Source Sans Pro"/>
                <a:cs typeface="Source Sans Pro"/>
              </a:rPr>
              <a:t>Partition 2</a:t>
            </a:r>
            <a:endParaRPr lang="en-US" sz="1600" dirty="0">
              <a:solidFill>
                <a:srgbClr val="167A88"/>
              </a:solidFill>
              <a:effectLst/>
              <a:latin typeface="Source Sans Pro"/>
              <a:cs typeface="Source Sans Pro"/>
            </a:endParaRPr>
          </a:p>
        </p:txBody>
      </p:sp>
      <p:sp>
        <p:nvSpPr>
          <p:cNvPr id="12" name="Rounded Rectangle 11"/>
          <p:cNvSpPr/>
          <p:nvPr/>
        </p:nvSpPr>
        <p:spPr>
          <a:xfrm>
            <a:off x="5476490" y="4710576"/>
            <a:ext cx="1154670" cy="391584"/>
          </a:xfrm>
          <a:prstGeom prst="roundRect">
            <a:avLst/>
          </a:prstGeom>
          <a:noFill/>
          <a:ln w="19050" cmpd="sng">
            <a:solidFill>
              <a:srgbClr val="0F52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167A88"/>
                </a:solidFill>
                <a:effectLst/>
                <a:latin typeface="Source Sans Pro"/>
                <a:cs typeface="Source Sans Pro"/>
              </a:rPr>
              <a:t>Partition 3</a:t>
            </a:r>
            <a:endParaRPr lang="en-US" sz="1600" dirty="0">
              <a:solidFill>
                <a:srgbClr val="167A88"/>
              </a:solidFill>
              <a:effectLst/>
              <a:latin typeface="Source Sans Pro"/>
              <a:cs typeface="Source Sans Pro"/>
            </a:endParaRPr>
          </a:p>
        </p:txBody>
      </p:sp>
      <p:sp>
        <p:nvSpPr>
          <p:cNvPr id="14" name="Rounded Rectangle 13"/>
          <p:cNvSpPr/>
          <p:nvPr/>
        </p:nvSpPr>
        <p:spPr>
          <a:xfrm>
            <a:off x="7350277" y="3219213"/>
            <a:ext cx="1387342" cy="2029443"/>
          </a:xfrm>
          <a:prstGeom prst="roundRect">
            <a:avLst/>
          </a:prstGeom>
          <a:noFill/>
          <a:ln w="19050" cmpd="sng">
            <a:solidFill>
              <a:srgbClr val="0F525B"/>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smtClean="0">
                <a:solidFill>
                  <a:srgbClr val="FE5224"/>
                </a:solidFill>
                <a:effectLst/>
                <a:latin typeface="Consolas" panose="020B0609020204030204" pitchFamily="49" charset="0"/>
                <a:cs typeface="Consolas" panose="020B0609020204030204" pitchFamily="49" charset="0"/>
              </a:rPr>
              <a:t>Mapped RDD</a:t>
            </a:r>
            <a:endParaRPr lang="en-US" sz="1400" dirty="0">
              <a:solidFill>
                <a:srgbClr val="FE5224"/>
              </a:solidFill>
              <a:effectLst/>
              <a:latin typeface="Consolas" panose="020B0609020204030204" pitchFamily="49" charset="0"/>
              <a:cs typeface="Consolas" panose="020B0609020204030204" pitchFamily="49" charset="0"/>
            </a:endParaRPr>
          </a:p>
        </p:txBody>
      </p:sp>
      <p:sp>
        <p:nvSpPr>
          <p:cNvPr id="15" name="Rounded Rectangle 14"/>
          <p:cNvSpPr/>
          <p:nvPr/>
        </p:nvSpPr>
        <p:spPr>
          <a:xfrm>
            <a:off x="7468213" y="3709343"/>
            <a:ext cx="1154669" cy="391584"/>
          </a:xfrm>
          <a:prstGeom prst="roundRect">
            <a:avLst/>
          </a:prstGeom>
          <a:noFill/>
          <a:ln w="19050" cmpd="sng">
            <a:solidFill>
              <a:srgbClr val="0F52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167A88"/>
                </a:solidFill>
                <a:effectLst/>
                <a:latin typeface="Source Sans Pro"/>
                <a:cs typeface="Source Sans Pro"/>
              </a:rPr>
              <a:t>Partition 1</a:t>
            </a:r>
            <a:endParaRPr lang="en-US" sz="1600" dirty="0">
              <a:solidFill>
                <a:srgbClr val="167A88"/>
              </a:solidFill>
              <a:effectLst/>
              <a:latin typeface="Source Sans Pro"/>
              <a:cs typeface="Source Sans Pro"/>
            </a:endParaRPr>
          </a:p>
        </p:txBody>
      </p:sp>
      <p:sp>
        <p:nvSpPr>
          <p:cNvPr id="16" name="Rounded Rectangle 15"/>
          <p:cNvSpPr/>
          <p:nvPr/>
        </p:nvSpPr>
        <p:spPr>
          <a:xfrm>
            <a:off x="7468213" y="4221550"/>
            <a:ext cx="1154670" cy="391584"/>
          </a:xfrm>
          <a:prstGeom prst="roundRect">
            <a:avLst/>
          </a:prstGeom>
          <a:noFill/>
          <a:ln w="19050" cmpd="sng">
            <a:solidFill>
              <a:srgbClr val="0F52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167A88"/>
                </a:solidFill>
                <a:effectLst/>
                <a:latin typeface="Source Sans Pro"/>
                <a:cs typeface="Source Sans Pro"/>
              </a:rPr>
              <a:t>Partition 2</a:t>
            </a:r>
            <a:endParaRPr lang="en-US" sz="1600" dirty="0">
              <a:solidFill>
                <a:srgbClr val="167A88"/>
              </a:solidFill>
              <a:effectLst/>
              <a:latin typeface="Source Sans Pro"/>
              <a:cs typeface="Source Sans Pro"/>
            </a:endParaRPr>
          </a:p>
        </p:txBody>
      </p:sp>
      <p:sp>
        <p:nvSpPr>
          <p:cNvPr id="17" name="Rounded Rectangle 16"/>
          <p:cNvSpPr/>
          <p:nvPr/>
        </p:nvSpPr>
        <p:spPr>
          <a:xfrm>
            <a:off x="7468213" y="4728649"/>
            <a:ext cx="1154670" cy="391584"/>
          </a:xfrm>
          <a:prstGeom prst="roundRect">
            <a:avLst/>
          </a:prstGeom>
          <a:noFill/>
          <a:ln w="19050" cmpd="sng">
            <a:solidFill>
              <a:srgbClr val="0F52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167A88"/>
                </a:solidFill>
                <a:effectLst/>
                <a:latin typeface="Source Sans Pro"/>
                <a:cs typeface="Source Sans Pro"/>
              </a:rPr>
              <a:t>Partition 3</a:t>
            </a:r>
            <a:endParaRPr lang="en-US" sz="1600" dirty="0">
              <a:solidFill>
                <a:srgbClr val="167A88"/>
              </a:solidFill>
              <a:effectLst/>
              <a:latin typeface="Source Sans Pro"/>
              <a:cs typeface="Source Sans Pro"/>
            </a:endParaRPr>
          </a:p>
        </p:txBody>
      </p:sp>
      <p:sp>
        <p:nvSpPr>
          <p:cNvPr id="19" name="Rounded Rectangle 18"/>
          <p:cNvSpPr/>
          <p:nvPr/>
        </p:nvSpPr>
        <p:spPr>
          <a:xfrm>
            <a:off x="9531653" y="3219214"/>
            <a:ext cx="1387342" cy="1509436"/>
          </a:xfrm>
          <a:prstGeom prst="roundRect">
            <a:avLst/>
          </a:prstGeom>
          <a:solidFill>
            <a:schemeClr val="bg1"/>
          </a:solidFill>
          <a:ln w="19050" cmpd="sng">
            <a:solidFill>
              <a:srgbClr val="0F525B"/>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400" dirty="0">
              <a:solidFill>
                <a:srgbClr val="FE5224"/>
              </a:solidFill>
              <a:effectLst/>
              <a:latin typeface="Consolas" panose="020B0609020204030204" pitchFamily="49" charset="0"/>
              <a:cs typeface="Consolas" panose="020B0609020204030204" pitchFamily="49" charset="0"/>
            </a:endParaRPr>
          </a:p>
        </p:txBody>
      </p:sp>
      <p:sp>
        <p:nvSpPr>
          <p:cNvPr id="20" name="Rounded Rectangle 19"/>
          <p:cNvSpPr/>
          <p:nvPr/>
        </p:nvSpPr>
        <p:spPr>
          <a:xfrm>
            <a:off x="9649589" y="3709343"/>
            <a:ext cx="1154669" cy="391584"/>
          </a:xfrm>
          <a:prstGeom prst="roundRect">
            <a:avLst/>
          </a:prstGeom>
          <a:solidFill>
            <a:schemeClr val="bg1"/>
          </a:solidFill>
          <a:ln w="19050" cmpd="sng">
            <a:solidFill>
              <a:srgbClr val="0F52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167A88"/>
                </a:solidFill>
                <a:effectLst/>
                <a:latin typeface="Source Sans Pro"/>
                <a:cs typeface="Source Sans Pro"/>
              </a:rPr>
              <a:t>Partition 1</a:t>
            </a:r>
            <a:endParaRPr lang="en-US" sz="1600" dirty="0">
              <a:solidFill>
                <a:srgbClr val="167A88"/>
              </a:solidFill>
              <a:effectLst/>
              <a:latin typeface="Source Sans Pro"/>
              <a:cs typeface="Source Sans Pro"/>
            </a:endParaRPr>
          </a:p>
        </p:txBody>
      </p:sp>
      <p:sp>
        <p:nvSpPr>
          <p:cNvPr id="21" name="Rounded Rectangle 20"/>
          <p:cNvSpPr/>
          <p:nvPr/>
        </p:nvSpPr>
        <p:spPr>
          <a:xfrm>
            <a:off x="9649589" y="4221550"/>
            <a:ext cx="1154670" cy="391584"/>
          </a:xfrm>
          <a:prstGeom prst="roundRect">
            <a:avLst/>
          </a:prstGeom>
          <a:solidFill>
            <a:schemeClr val="bg1"/>
          </a:solidFill>
          <a:ln w="19050" cmpd="sng">
            <a:solidFill>
              <a:srgbClr val="0F52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167A88"/>
                </a:solidFill>
                <a:effectLst/>
                <a:latin typeface="Source Sans Pro"/>
                <a:cs typeface="Source Sans Pro"/>
              </a:rPr>
              <a:t>Partition 2</a:t>
            </a:r>
            <a:endParaRPr lang="en-US" sz="1600" dirty="0">
              <a:solidFill>
                <a:srgbClr val="167A88"/>
              </a:solidFill>
              <a:effectLst/>
              <a:latin typeface="Source Sans Pro"/>
              <a:cs typeface="Source Sans Pro"/>
            </a:endParaRPr>
          </a:p>
        </p:txBody>
      </p:sp>
      <p:sp>
        <p:nvSpPr>
          <p:cNvPr id="23" name="Rounded Rectangle 22"/>
          <p:cNvSpPr/>
          <p:nvPr/>
        </p:nvSpPr>
        <p:spPr>
          <a:xfrm>
            <a:off x="1202442" y="3181748"/>
            <a:ext cx="1387342" cy="2029443"/>
          </a:xfrm>
          <a:prstGeom prst="roundRect">
            <a:avLst/>
          </a:prstGeom>
          <a:noFill/>
          <a:ln w="19050" cmpd="sng">
            <a:solidFill>
              <a:srgbClr val="0F525B"/>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err="1" smtClean="0">
                <a:solidFill>
                  <a:srgbClr val="FE5224"/>
                </a:solidFill>
                <a:effectLst/>
                <a:latin typeface="Consolas" panose="020B0609020204030204" pitchFamily="49" charset="0"/>
                <a:cs typeface="Consolas" panose="020B0609020204030204" pitchFamily="49" charset="0"/>
              </a:rPr>
              <a:t>Hadoop</a:t>
            </a:r>
            <a:r>
              <a:rPr lang="en-US" sz="1400" dirty="0" smtClean="0">
                <a:solidFill>
                  <a:srgbClr val="FE5224"/>
                </a:solidFill>
                <a:effectLst/>
                <a:latin typeface="Consolas" panose="020B0609020204030204" pitchFamily="49" charset="0"/>
                <a:cs typeface="Consolas" panose="020B0609020204030204" pitchFamily="49" charset="0"/>
              </a:rPr>
              <a:t> RDD</a:t>
            </a:r>
            <a:endParaRPr lang="en-US" sz="1400" dirty="0">
              <a:solidFill>
                <a:srgbClr val="FE5224"/>
              </a:solidFill>
              <a:effectLst/>
              <a:latin typeface="Consolas" panose="020B0609020204030204" pitchFamily="49" charset="0"/>
              <a:cs typeface="Consolas" panose="020B0609020204030204" pitchFamily="49" charset="0"/>
            </a:endParaRPr>
          </a:p>
        </p:txBody>
      </p:sp>
      <p:sp>
        <p:nvSpPr>
          <p:cNvPr id="24" name="Rounded Rectangle 23"/>
          <p:cNvSpPr/>
          <p:nvPr/>
        </p:nvSpPr>
        <p:spPr>
          <a:xfrm>
            <a:off x="1320378" y="3671878"/>
            <a:ext cx="1154669" cy="391584"/>
          </a:xfrm>
          <a:prstGeom prst="roundRect">
            <a:avLst/>
          </a:prstGeom>
          <a:noFill/>
          <a:ln w="19050" cmpd="sng">
            <a:solidFill>
              <a:srgbClr val="0F52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167A88"/>
                </a:solidFill>
                <a:effectLst/>
                <a:latin typeface="Source Sans Pro"/>
                <a:cs typeface="Source Sans Pro"/>
              </a:rPr>
              <a:t>Partition 1</a:t>
            </a:r>
            <a:endParaRPr lang="en-US" sz="1600" dirty="0">
              <a:solidFill>
                <a:srgbClr val="167A88"/>
              </a:solidFill>
              <a:effectLst/>
              <a:latin typeface="Source Sans Pro"/>
              <a:cs typeface="Source Sans Pro"/>
            </a:endParaRPr>
          </a:p>
        </p:txBody>
      </p:sp>
      <p:sp>
        <p:nvSpPr>
          <p:cNvPr id="25" name="Rounded Rectangle 24"/>
          <p:cNvSpPr/>
          <p:nvPr/>
        </p:nvSpPr>
        <p:spPr>
          <a:xfrm>
            <a:off x="1320378" y="4184085"/>
            <a:ext cx="1154670" cy="391584"/>
          </a:xfrm>
          <a:prstGeom prst="roundRect">
            <a:avLst/>
          </a:prstGeom>
          <a:noFill/>
          <a:ln w="19050" cmpd="sng">
            <a:solidFill>
              <a:srgbClr val="0F52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167A88"/>
                </a:solidFill>
                <a:effectLst/>
                <a:latin typeface="Source Sans Pro"/>
                <a:cs typeface="Source Sans Pro"/>
              </a:rPr>
              <a:t>Partition 2</a:t>
            </a:r>
            <a:endParaRPr lang="en-US" sz="1600" dirty="0">
              <a:solidFill>
                <a:srgbClr val="167A88"/>
              </a:solidFill>
              <a:effectLst/>
              <a:latin typeface="Source Sans Pro"/>
              <a:cs typeface="Source Sans Pro"/>
            </a:endParaRPr>
          </a:p>
        </p:txBody>
      </p:sp>
      <p:sp>
        <p:nvSpPr>
          <p:cNvPr id="26" name="Rounded Rectangle 25"/>
          <p:cNvSpPr/>
          <p:nvPr/>
        </p:nvSpPr>
        <p:spPr>
          <a:xfrm>
            <a:off x="1320378" y="4691184"/>
            <a:ext cx="1154670" cy="391584"/>
          </a:xfrm>
          <a:prstGeom prst="roundRect">
            <a:avLst/>
          </a:prstGeom>
          <a:noFill/>
          <a:ln w="19050" cmpd="sng">
            <a:solidFill>
              <a:srgbClr val="0F52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167A88"/>
                </a:solidFill>
                <a:effectLst/>
                <a:latin typeface="Source Sans Pro"/>
                <a:cs typeface="Source Sans Pro"/>
              </a:rPr>
              <a:t>Partition 3</a:t>
            </a:r>
            <a:endParaRPr lang="en-US" sz="1600" dirty="0">
              <a:solidFill>
                <a:srgbClr val="167A88"/>
              </a:solidFill>
              <a:effectLst/>
              <a:latin typeface="Source Sans Pro"/>
              <a:cs typeface="Source Sans Pro"/>
            </a:endParaRPr>
          </a:p>
        </p:txBody>
      </p:sp>
      <p:sp>
        <p:nvSpPr>
          <p:cNvPr id="27" name="Left Arrow 26"/>
          <p:cNvSpPr/>
          <p:nvPr/>
        </p:nvSpPr>
        <p:spPr>
          <a:xfrm>
            <a:off x="2786128" y="4082854"/>
            <a:ext cx="463981" cy="174608"/>
          </a:xfrm>
          <a:prstGeom prst="leftArrow">
            <a:avLst/>
          </a:prstGeom>
          <a:solidFill>
            <a:schemeClr val="accent1">
              <a:lumMod val="20000"/>
              <a:lumOff val="80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67A88"/>
              </a:solidFill>
              <a:latin typeface="Source Sans Pro"/>
              <a:cs typeface="Source Sans Pro"/>
            </a:endParaRPr>
          </a:p>
        </p:txBody>
      </p:sp>
      <p:sp>
        <p:nvSpPr>
          <p:cNvPr id="31" name="Rectangle 30"/>
          <p:cNvSpPr/>
          <p:nvPr/>
        </p:nvSpPr>
        <p:spPr>
          <a:xfrm>
            <a:off x="1423868" y="5667123"/>
            <a:ext cx="944489" cy="369332"/>
          </a:xfrm>
          <a:prstGeom prst="rect">
            <a:avLst/>
          </a:prstGeom>
        </p:spPr>
        <p:txBody>
          <a:bodyPr wrap="none">
            <a:spAutoFit/>
          </a:bodyPr>
          <a:lstStyle/>
          <a:p>
            <a:r>
              <a:rPr lang="en-US" dirty="0">
                <a:latin typeface="Consolas" panose="020B0609020204030204" pitchFamily="49" charset="0"/>
                <a:cs typeface="Consolas" panose="020B0609020204030204" pitchFamily="49" charset="0"/>
              </a:rPr>
              <a:t>input </a:t>
            </a:r>
          </a:p>
        </p:txBody>
      </p:sp>
      <p:sp>
        <p:nvSpPr>
          <p:cNvPr id="32" name="Rectangle 31"/>
          <p:cNvSpPr/>
          <p:nvPr/>
        </p:nvSpPr>
        <p:spPr>
          <a:xfrm>
            <a:off x="5421494" y="5667123"/>
            <a:ext cx="1324402" cy="369332"/>
          </a:xfrm>
          <a:prstGeom prst="rect">
            <a:avLst/>
          </a:prstGeom>
        </p:spPr>
        <p:txBody>
          <a:bodyPr wrap="none">
            <a:spAutoFit/>
          </a:bodyPr>
          <a:lstStyle/>
          <a:p>
            <a:r>
              <a:rPr lang="en-US" dirty="0" smtClean="0">
                <a:latin typeface="Consolas" panose="020B0609020204030204" pitchFamily="49" charset="0"/>
                <a:cs typeface="Consolas" panose="020B0609020204030204" pitchFamily="49" charset="0"/>
              </a:rPr>
              <a:t>tokenized</a:t>
            </a:r>
            <a:endParaRPr lang="en-US" dirty="0">
              <a:latin typeface="Consolas" panose="020B0609020204030204" pitchFamily="49" charset="0"/>
              <a:cs typeface="Consolas" panose="020B0609020204030204" pitchFamily="49" charset="0"/>
            </a:endParaRPr>
          </a:p>
        </p:txBody>
      </p:sp>
      <p:sp>
        <p:nvSpPr>
          <p:cNvPr id="33" name="Rectangle 32"/>
          <p:cNvSpPr/>
          <p:nvPr/>
        </p:nvSpPr>
        <p:spPr>
          <a:xfrm>
            <a:off x="9965662" y="5667123"/>
            <a:ext cx="944489" cy="369332"/>
          </a:xfrm>
          <a:prstGeom prst="rect">
            <a:avLst/>
          </a:prstGeom>
        </p:spPr>
        <p:txBody>
          <a:bodyPr wrap="none">
            <a:spAutoFit/>
          </a:bodyPr>
          <a:lstStyle/>
          <a:p>
            <a:r>
              <a:rPr lang="en-US" dirty="0" smtClean="0">
                <a:latin typeface="Consolas" panose="020B0609020204030204" pitchFamily="49" charset="0"/>
                <a:cs typeface="Consolas" panose="020B0609020204030204" pitchFamily="49" charset="0"/>
              </a:rPr>
              <a:t>counts</a:t>
            </a:r>
            <a:endParaRPr lang="en-US" dirty="0">
              <a:latin typeface="Consolas" panose="020B0609020204030204" pitchFamily="49" charset="0"/>
              <a:cs typeface="Consolas" panose="020B0609020204030204" pitchFamily="49" charset="0"/>
            </a:endParaRPr>
          </a:p>
        </p:txBody>
      </p:sp>
      <p:sp>
        <p:nvSpPr>
          <p:cNvPr id="36" name="TextBox 35"/>
          <p:cNvSpPr txBox="1"/>
          <p:nvPr/>
        </p:nvSpPr>
        <p:spPr>
          <a:xfrm>
            <a:off x="5358554" y="3272452"/>
            <a:ext cx="1616829" cy="523220"/>
          </a:xfrm>
          <a:prstGeom prst="rect">
            <a:avLst/>
          </a:prstGeom>
          <a:noFill/>
        </p:spPr>
        <p:txBody>
          <a:bodyPr wrap="square" rtlCol="0">
            <a:spAutoFit/>
          </a:bodyPr>
          <a:lstStyle/>
          <a:p>
            <a:r>
              <a:rPr lang="en-US" sz="1400" dirty="0">
                <a:solidFill>
                  <a:srgbClr val="FE5224"/>
                </a:solidFill>
                <a:latin typeface="Consolas" panose="020B0609020204030204" pitchFamily="49" charset="0"/>
                <a:cs typeface="Consolas" panose="020B0609020204030204" pitchFamily="49" charset="0"/>
              </a:rPr>
              <a:t>Filtered RDD</a:t>
            </a:r>
          </a:p>
          <a:p>
            <a:endParaRPr lang="en-US" sz="1400" dirty="0">
              <a:solidFill>
                <a:srgbClr val="FE5224"/>
              </a:solidFill>
            </a:endParaRPr>
          </a:p>
        </p:txBody>
      </p:sp>
      <p:sp>
        <p:nvSpPr>
          <p:cNvPr id="37" name="TextBox 36"/>
          <p:cNvSpPr txBox="1"/>
          <p:nvPr/>
        </p:nvSpPr>
        <p:spPr>
          <a:xfrm>
            <a:off x="9629493" y="3287702"/>
            <a:ext cx="1616829" cy="307777"/>
          </a:xfrm>
          <a:prstGeom prst="rect">
            <a:avLst/>
          </a:prstGeom>
          <a:noFill/>
        </p:spPr>
        <p:txBody>
          <a:bodyPr wrap="square" rtlCol="0">
            <a:spAutoFit/>
          </a:bodyPr>
          <a:lstStyle/>
          <a:p>
            <a:r>
              <a:rPr lang="en-US" sz="1400" dirty="0" smtClean="0">
                <a:solidFill>
                  <a:srgbClr val="FE5224"/>
                </a:solidFill>
                <a:latin typeface="Consolas" panose="020B0609020204030204" pitchFamily="49" charset="0"/>
                <a:cs typeface="Consolas" panose="020B0609020204030204" pitchFamily="49" charset="0"/>
              </a:rPr>
              <a:t>Shuffle RDD</a:t>
            </a:r>
            <a:endParaRPr lang="en-US" sz="1400" dirty="0">
              <a:solidFill>
                <a:srgbClr val="FE5224"/>
              </a:solidFill>
            </a:endParaRPr>
          </a:p>
        </p:txBody>
      </p:sp>
      <p:sp>
        <p:nvSpPr>
          <p:cNvPr id="39" name="Left Arrow 38"/>
          <p:cNvSpPr/>
          <p:nvPr/>
        </p:nvSpPr>
        <p:spPr>
          <a:xfrm>
            <a:off x="4843305" y="4100927"/>
            <a:ext cx="482147" cy="160462"/>
          </a:xfrm>
          <a:prstGeom prst="leftArrow">
            <a:avLst/>
          </a:prstGeom>
          <a:solidFill>
            <a:schemeClr val="accent1">
              <a:lumMod val="20000"/>
              <a:lumOff val="80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67A88"/>
              </a:solidFill>
              <a:latin typeface="Source Sans Pro"/>
              <a:cs typeface="Source Sans Pro"/>
            </a:endParaRPr>
          </a:p>
        </p:txBody>
      </p:sp>
      <p:sp>
        <p:nvSpPr>
          <p:cNvPr id="40" name="Left Arrow 39"/>
          <p:cNvSpPr/>
          <p:nvPr/>
        </p:nvSpPr>
        <p:spPr>
          <a:xfrm>
            <a:off x="6832107" y="4123246"/>
            <a:ext cx="482147" cy="160462"/>
          </a:xfrm>
          <a:prstGeom prst="leftArrow">
            <a:avLst/>
          </a:prstGeom>
          <a:solidFill>
            <a:schemeClr val="accent1">
              <a:lumMod val="20000"/>
              <a:lumOff val="80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67A88"/>
              </a:solidFill>
              <a:latin typeface="Source Sans Pro"/>
              <a:cs typeface="Source Sans Pro"/>
            </a:endParaRPr>
          </a:p>
        </p:txBody>
      </p:sp>
      <p:sp>
        <p:nvSpPr>
          <p:cNvPr id="41" name="Left Arrow 40"/>
          <p:cNvSpPr/>
          <p:nvPr/>
        </p:nvSpPr>
        <p:spPr>
          <a:xfrm>
            <a:off x="9045304" y="4100927"/>
            <a:ext cx="482147" cy="160462"/>
          </a:xfrm>
          <a:prstGeom prst="leftArrow">
            <a:avLst/>
          </a:prstGeom>
          <a:solidFill>
            <a:schemeClr val="accent1">
              <a:lumMod val="20000"/>
              <a:lumOff val="80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67A88"/>
              </a:solidFill>
              <a:latin typeface="Source Sans Pro"/>
              <a:cs typeface="Source Sans Pro"/>
            </a:endParaRPr>
          </a:p>
        </p:txBody>
      </p:sp>
      <p:sp>
        <p:nvSpPr>
          <p:cNvPr id="2" name="Rectangle 1"/>
          <p:cNvSpPr/>
          <p:nvPr/>
        </p:nvSpPr>
        <p:spPr>
          <a:xfrm>
            <a:off x="617912" y="1400933"/>
            <a:ext cx="10977081" cy="954107"/>
          </a:xfrm>
          <a:prstGeom prst="rect">
            <a:avLst/>
          </a:prstGeom>
        </p:spPr>
        <p:txBody>
          <a:bodyPr wrap="square">
            <a:spAutoFit/>
          </a:bodyPr>
          <a:lstStyle/>
          <a:p>
            <a:r>
              <a:rPr lang="en-US" sz="2800" dirty="0">
                <a:latin typeface="Source Sans Pro Light"/>
                <a:cs typeface="Source Sans Pro Light"/>
              </a:rPr>
              <a:t>Needs to compute </a:t>
            </a:r>
            <a:r>
              <a:rPr lang="en-US" sz="2800" dirty="0" smtClean="0">
                <a:latin typeface="Source Sans Pro Light"/>
                <a:cs typeface="Source Sans Pro Light"/>
              </a:rPr>
              <a:t>target’s parents</a:t>
            </a:r>
            <a:r>
              <a:rPr lang="en-US" sz="2800" dirty="0">
                <a:latin typeface="Source Sans Pro Light"/>
                <a:cs typeface="Source Sans Pro Light"/>
              </a:rPr>
              <a:t>, </a:t>
            </a:r>
            <a:r>
              <a:rPr lang="en-US" sz="2800" dirty="0" smtClean="0">
                <a:latin typeface="Source Sans Pro Light"/>
                <a:cs typeface="Source Sans Pro Light"/>
              </a:rPr>
              <a:t>parents’ </a:t>
            </a:r>
            <a:r>
              <a:rPr lang="en-US" sz="2800" dirty="0">
                <a:latin typeface="Source Sans Pro Light"/>
                <a:cs typeface="Source Sans Pro Light"/>
              </a:rPr>
              <a:t>parents, </a:t>
            </a:r>
            <a:r>
              <a:rPr lang="en-US" sz="2800" dirty="0" smtClean="0">
                <a:latin typeface="Source Sans Pro Light"/>
                <a:cs typeface="Source Sans Pro Light"/>
              </a:rPr>
              <a:t>etc.</a:t>
            </a:r>
            <a:br>
              <a:rPr lang="en-US" sz="2800" dirty="0" smtClean="0">
                <a:latin typeface="Source Sans Pro Light"/>
                <a:cs typeface="Source Sans Pro Light"/>
              </a:rPr>
            </a:br>
            <a:r>
              <a:rPr lang="is-IS" sz="2800" dirty="0" smtClean="0">
                <a:latin typeface="Source Sans Pro Light"/>
                <a:cs typeface="Source Sans Pro Light"/>
              </a:rPr>
              <a:t>… </a:t>
            </a:r>
            <a:r>
              <a:rPr lang="en-US" sz="2800" dirty="0" smtClean="0">
                <a:latin typeface="Source Sans Pro Light"/>
                <a:cs typeface="Source Sans Pro Light"/>
              </a:rPr>
              <a:t>all </a:t>
            </a:r>
            <a:r>
              <a:rPr lang="en-US" sz="2800" dirty="0">
                <a:latin typeface="Source Sans Pro Light"/>
                <a:cs typeface="Source Sans Pro Light"/>
              </a:rPr>
              <a:t>the way back to an RDD with no dependencies (e.g</a:t>
            </a:r>
            <a:r>
              <a:rPr lang="en-US" sz="2800" dirty="0" smtClean="0">
                <a:latin typeface="Source Sans Pro Light"/>
                <a:cs typeface="Source Sans Pro Light"/>
              </a:rPr>
              <a:t>., </a:t>
            </a:r>
            <a:r>
              <a:rPr lang="en-US" sz="2800" dirty="0" err="1">
                <a:latin typeface="Source Sans Pro Light"/>
                <a:cs typeface="Source Sans Pro Light"/>
              </a:rPr>
              <a:t>HadoopRDD</a:t>
            </a:r>
            <a:r>
              <a:rPr lang="en-US" sz="2800" dirty="0" smtClean="0">
                <a:latin typeface="Source Sans Pro Light"/>
                <a:cs typeface="Source Sans Pro Light"/>
              </a:rPr>
              <a:t>)</a:t>
            </a:r>
            <a:endParaRPr lang="en-US" sz="2800" dirty="0">
              <a:latin typeface="Source Sans Pro Light"/>
              <a:cs typeface="Source Sans Pro Light"/>
            </a:endParaRPr>
          </a:p>
        </p:txBody>
      </p:sp>
      <p:sp>
        <p:nvSpPr>
          <p:cNvPr id="29" name="TextBox 28"/>
          <p:cNvSpPr txBox="1"/>
          <p:nvPr/>
        </p:nvSpPr>
        <p:spPr>
          <a:xfrm>
            <a:off x="9342000" y="2700759"/>
            <a:ext cx="2021850" cy="353943"/>
          </a:xfrm>
          <a:prstGeom prst="rect">
            <a:avLst/>
          </a:prstGeom>
          <a:noFill/>
        </p:spPr>
        <p:txBody>
          <a:bodyPr wrap="square" rtlCol="0">
            <a:spAutoFit/>
          </a:bodyPr>
          <a:lstStyle/>
          <a:p>
            <a:r>
              <a:rPr lang="en-US" sz="1700" b="1" dirty="0" err="1" smtClean="0">
                <a:solidFill>
                  <a:schemeClr val="bg1"/>
                </a:solidFill>
                <a:latin typeface="Consolas" panose="020B0609020204030204" pitchFamily="49" charset="0"/>
                <a:cs typeface="Consolas" panose="020B0609020204030204" pitchFamily="49" charset="0"/>
              </a:rPr>
              <a:t>runJob</a:t>
            </a:r>
            <a:r>
              <a:rPr lang="en-US" sz="1700" b="1" dirty="0" smtClean="0">
                <a:solidFill>
                  <a:schemeClr val="bg1"/>
                </a:solidFill>
                <a:latin typeface="Consolas" panose="020B0609020204030204" pitchFamily="49" charset="0"/>
                <a:cs typeface="Consolas" panose="020B0609020204030204" pitchFamily="49" charset="0"/>
              </a:rPr>
              <a:t>(counts)</a:t>
            </a:r>
            <a:endParaRPr lang="en-US" sz="1700" b="1" dirty="0">
              <a:solidFill>
                <a:schemeClr val="bg1"/>
              </a:solidFill>
              <a:latin typeface="Consolas" panose="020B0609020204030204" pitchFamily="49" charset="0"/>
              <a:cs typeface="Consolas" panose="020B0609020204030204" pitchFamily="49" charset="0"/>
            </a:endParaRPr>
          </a:p>
        </p:txBody>
      </p:sp>
      <p:sp>
        <p:nvSpPr>
          <p:cNvPr id="34" name="Title 1"/>
          <p:cNvSpPr>
            <a:spLocks noGrp="1"/>
          </p:cNvSpPr>
          <p:nvPr>
            <p:ph type="title"/>
          </p:nvPr>
        </p:nvSpPr>
        <p:spPr>
          <a:xfrm>
            <a:off x="339681" y="275167"/>
            <a:ext cx="11413939" cy="1143000"/>
          </a:xfrm>
        </p:spPr>
        <p:txBody>
          <a:bodyPr/>
          <a:lstStyle/>
          <a:p>
            <a:r>
              <a:rPr lang="en-US" dirty="0" smtClean="0"/>
              <a:t>How </a:t>
            </a:r>
            <a:r>
              <a:rPr lang="en-US" dirty="0" err="1" smtClean="0"/>
              <a:t>runJob</a:t>
            </a:r>
            <a:r>
              <a:rPr lang="en-US" dirty="0" smtClean="0"/>
              <a:t> Works</a:t>
            </a:r>
            <a:endParaRPr lang="en-US" dirty="0"/>
          </a:p>
        </p:txBody>
      </p:sp>
    </p:spTree>
    <p:extLst>
      <p:ext uri="{BB962C8B-B14F-4D97-AF65-F5344CB8AC3E}">
        <p14:creationId xmlns:p14="http://schemas.microsoft.com/office/powerpoint/2010/main" val="2908028699"/>
      </p:ext>
    </p:extLst>
  </p:cSld>
  <p:clrMapOvr>
    <a:masterClrMapping/>
  </p:clrMapOvr>
  <p:transition>
    <p:push dir="u"/>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a:xfrm>
            <a:off x="9342000" y="2575480"/>
            <a:ext cx="1838823" cy="2267725"/>
          </a:xfrm>
          <a:prstGeom prst="roundRect">
            <a:avLst/>
          </a:prstGeom>
          <a:solidFill>
            <a:srgbClr val="B63D0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p:cNvSpPr/>
          <p:nvPr/>
        </p:nvSpPr>
        <p:spPr>
          <a:xfrm>
            <a:off x="3250109" y="3201140"/>
            <a:ext cx="1387342" cy="2029443"/>
          </a:xfrm>
          <a:prstGeom prst="roundRect">
            <a:avLst/>
          </a:prstGeom>
          <a:noFill/>
          <a:ln w="19050" cmpd="sng">
            <a:solidFill>
              <a:srgbClr val="0F525B"/>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smtClean="0">
                <a:solidFill>
                  <a:srgbClr val="FE5224"/>
                </a:solidFill>
                <a:effectLst/>
                <a:latin typeface="Consolas" panose="020B0609020204030204" pitchFamily="49" charset="0"/>
                <a:cs typeface="Consolas" panose="020B0609020204030204" pitchFamily="49" charset="0"/>
              </a:rPr>
              <a:t>Mapped RDD</a:t>
            </a:r>
            <a:endParaRPr lang="en-US" sz="1400" dirty="0">
              <a:solidFill>
                <a:srgbClr val="FE5224"/>
              </a:solidFill>
              <a:effectLst/>
              <a:latin typeface="Consolas" panose="020B0609020204030204" pitchFamily="49" charset="0"/>
              <a:cs typeface="Consolas" panose="020B0609020204030204" pitchFamily="49" charset="0"/>
            </a:endParaRPr>
          </a:p>
        </p:txBody>
      </p:sp>
      <p:sp>
        <p:nvSpPr>
          <p:cNvPr id="5" name="Rounded Rectangle 4"/>
          <p:cNvSpPr/>
          <p:nvPr/>
        </p:nvSpPr>
        <p:spPr>
          <a:xfrm>
            <a:off x="3368045" y="3691270"/>
            <a:ext cx="1154669" cy="391584"/>
          </a:xfrm>
          <a:prstGeom prst="roundRect">
            <a:avLst/>
          </a:prstGeom>
          <a:noFill/>
          <a:ln w="19050" cmpd="sng">
            <a:solidFill>
              <a:srgbClr val="0F52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167A88"/>
                </a:solidFill>
                <a:effectLst/>
                <a:latin typeface="Source Sans Pro"/>
                <a:cs typeface="Source Sans Pro"/>
              </a:rPr>
              <a:t>Partition 1</a:t>
            </a:r>
            <a:endParaRPr lang="en-US" sz="1600" dirty="0">
              <a:solidFill>
                <a:srgbClr val="167A88"/>
              </a:solidFill>
              <a:effectLst/>
              <a:latin typeface="Source Sans Pro"/>
              <a:cs typeface="Source Sans Pro"/>
            </a:endParaRPr>
          </a:p>
        </p:txBody>
      </p:sp>
      <p:sp>
        <p:nvSpPr>
          <p:cNvPr id="6" name="Rounded Rectangle 5"/>
          <p:cNvSpPr/>
          <p:nvPr/>
        </p:nvSpPr>
        <p:spPr>
          <a:xfrm>
            <a:off x="3368045" y="4203477"/>
            <a:ext cx="1154670" cy="391584"/>
          </a:xfrm>
          <a:prstGeom prst="roundRect">
            <a:avLst/>
          </a:prstGeom>
          <a:noFill/>
          <a:ln w="19050" cmpd="sng">
            <a:solidFill>
              <a:srgbClr val="0F52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167A88"/>
                </a:solidFill>
                <a:effectLst/>
                <a:latin typeface="Source Sans Pro"/>
                <a:cs typeface="Source Sans Pro"/>
              </a:rPr>
              <a:t>Partition 2</a:t>
            </a:r>
            <a:endParaRPr lang="en-US" sz="1600" dirty="0">
              <a:solidFill>
                <a:srgbClr val="167A88"/>
              </a:solidFill>
              <a:effectLst/>
              <a:latin typeface="Source Sans Pro"/>
              <a:cs typeface="Source Sans Pro"/>
            </a:endParaRPr>
          </a:p>
        </p:txBody>
      </p:sp>
      <p:sp>
        <p:nvSpPr>
          <p:cNvPr id="7" name="Rounded Rectangle 6"/>
          <p:cNvSpPr/>
          <p:nvPr/>
        </p:nvSpPr>
        <p:spPr>
          <a:xfrm>
            <a:off x="3368045" y="4710576"/>
            <a:ext cx="1154670" cy="391584"/>
          </a:xfrm>
          <a:prstGeom prst="roundRect">
            <a:avLst/>
          </a:prstGeom>
          <a:noFill/>
          <a:ln w="19050" cmpd="sng">
            <a:solidFill>
              <a:srgbClr val="0F52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167A88"/>
                </a:solidFill>
                <a:effectLst/>
                <a:latin typeface="Source Sans Pro"/>
                <a:cs typeface="Source Sans Pro"/>
              </a:rPr>
              <a:t>Partition 3</a:t>
            </a:r>
            <a:endParaRPr lang="en-US" sz="1600" dirty="0">
              <a:solidFill>
                <a:srgbClr val="167A88"/>
              </a:solidFill>
              <a:effectLst/>
              <a:latin typeface="Source Sans Pro"/>
              <a:cs typeface="Source Sans Pro"/>
            </a:endParaRPr>
          </a:p>
        </p:txBody>
      </p:sp>
      <p:sp>
        <p:nvSpPr>
          <p:cNvPr id="9" name="Rounded Rectangle 8"/>
          <p:cNvSpPr/>
          <p:nvPr/>
        </p:nvSpPr>
        <p:spPr>
          <a:xfrm>
            <a:off x="5358554" y="3201140"/>
            <a:ext cx="1387342" cy="2029443"/>
          </a:xfrm>
          <a:prstGeom prst="roundRect">
            <a:avLst/>
          </a:prstGeom>
          <a:noFill/>
          <a:ln w="19050" cmpd="sng">
            <a:solidFill>
              <a:srgbClr val="0F525B"/>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400" dirty="0">
              <a:solidFill>
                <a:schemeClr val="accent1">
                  <a:lumMod val="60000"/>
                  <a:lumOff val="40000"/>
                </a:schemeClr>
              </a:solidFill>
              <a:effectLst/>
              <a:latin typeface="Consolas" panose="020B0609020204030204" pitchFamily="49" charset="0"/>
              <a:cs typeface="Consolas" panose="020B0609020204030204" pitchFamily="49" charset="0"/>
            </a:endParaRPr>
          </a:p>
        </p:txBody>
      </p:sp>
      <p:sp>
        <p:nvSpPr>
          <p:cNvPr id="10" name="Rounded Rectangle 9"/>
          <p:cNvSpPr/>
          <p:nvPr/>
        </p:nvSpPr>
        <p:spPr>
          <a:xfrm>
            <a:off x="5476490" y="3691270"/>
            <a:ext cx="1154669" cy="391584"/>
          </a:xfrm>
          <a:prstGeom prst="roundRect">
            <a:avLst/>
          </a:prstGeom>
          <a:noFill/>
          <a:ln w="19050" cmpd="sng">
            <a:solidFill>
              <a:srgbClr val="0F52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167A88"/>
                </a:solidFill>
                <a:effectLst/>
                <a:latin typeface="Source Sans Pro"/>
                <a:cs typeface="Source Sans Pro"/>
              </a:rPr>
              <a:t>Partition 1</a:t>
            </a:r>
            <a:endParaRPr lang="en-US" sz="1600" dirty="0">
              <a:solidFill>
                <a:srgbClr val="167A88"/>
              </a:solidFill>
              <a:effectLst/>
              <a:latin typeface="Source Sans Pro"/>
              <a:cs typeface="Source Sans Pro"/>
            </a:endParaRPr>
          </a:p>
        </p:txBody>
      </p:sp>
      <p:sp>
        <p:nvSpPr>
          <p:cNvPr id="11" name="Rounded Rectangle 10"/>
          <p:cNvSpPr/>
          <p:nvPr/>
        </p:nvSpPr>
        <p:spPr>
          <a:xfrm>
            <a:off x="5476490" y="4203477"/>
            <a:ext cx="1154670" cy="391584"/>
          </a:xfrm>
          <a:prstGeom prst="roundRect">
            <a:avLst/>
          </a:prstGeom>
          <a:noFill/>
          <a:ln w="19050" cmpd="sng">
            <a:solidFill>
              <a:srgbClr val="0F52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167A88"/>
                </a:solidFill>
                <a:effectLst/>
                <a:latin typeface="Source Sans Pro"/>
                <a:cs typeface="Source Sans Pro"/>
              </a:rPr>
              <a:t>Partition 2</a:t>
            </a:r>
            <a:endParaRPr lang="en-US" sz="1600" dirty="0">
              <a:solidFill>
                <a:srgbClr val="167A88"/>
              </a:solidFill>
              <a:effectLst/>
              <a:latin typeface="Source Sans Pro"/>
              <a:cs typeface="Source Sans Pro"/>
            </a:endParaRPr>
          </a:p>
        </p:txBody>
      </p:sp>
      <p:sp>
        <p:nvSpPr>
          <p:cNvPr id="12" name="Rounded Rectangle 11"/>
          <p:cNvSpPr/>
          <p:nvPr/>
        </p:nvSpPr>
        <p:spPr>
          <a:xfrm>
            <a:off x="5476490" y="4710576"/>
            <a:ext cx="1154670" cy="391584"/>
          </a:xfrm>
          <a:prstGeom prst="roundRect">
            <a:avLst/>
          </a:prstGeom>
          <a:noFill/>
          <a:ln w="19050" cmpd="sng">
            <a:solidFill>
              <a:srgbClr val="0F52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167A88"/>
                </a:solidFill>
                <a:effectLst/>
                <a:latin typeface="Source Sans Pro"/>
                <a:cs typeface="Source Sans Pro"/>
              </a:rPr>
              <a:t>Partition 3</a:t>
            </a:r>
            <a:endParaRPr lang="en-US" sz="1600" dirty="0">
              <a:solidFill>
                <a:srgbClr val="167A88"/>
              </a:solidFill>
              <a:effectLst/>
              <a:latin typeface="Source Sans Pro"/>
              <a:cs typeface="Source Sans Pro"/>
            </a:endParaRPr>
          </a:p>
        </p:txBody>
      </p:sp>
      <p:sp>
        <p:nvSpPr>
          <p:cNvPr id="14" name="Rounded Rectangle 13"/>
          <p:cNvSpPr/>
          <p:nvPr/>
        </p:nvSpPr>
        <p:spPr>
          <a:xfrm>
            <a:off x="7350277" y="3219213"/>
            <a:ext cx="1387342" cy="2029443"/>
          </a:xfrm>
          <a:prstGeom prst="roundRect">
            <a:avLst/>
          </a:prstGeom>
          <a:noFill/>
          <a:ln w="19050" cmpd="sng">
            <a:solidFill>
              <a:srgbClr val="0F525B"/>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smtClean="0">
                <a:solidFill>
                  <a:srgbClr val="FE5224"/>
                </a:solidFill>
                <a:effectLst/>
                <a:latin typeface="Consolas" panose="020B0609020204030204" pitchFamily="49" charset="0"/>
                <a:cs typeface="Consolas" panose="020B0609020204030204" pitchFamily="49" charset="0"/>
              </a:rPr>
              <a:t>Mapped RDD</a:t>
            </a:r>
            <a:endParaRPr lang="en-US" sz="1400" dirty="0">
              <a:solidFill>
                <a:srgbClr val="FE5224"/>
              </a:solidFill>
              <a:effectLst/>
              <a:latin typeface="Consolas" panose="020B0609020204030204" pitchFamily="49" charset="0"/>
              <a:cs typeface="Consolas" panose="020B0609020204030204" pitchFamily="49" charset="0"/>
            </a:endParaRPr>
          </a:p>
        </p:txBody>
      </p:sp>
      <p:sp>
        <p:nvSpPr>
          <p:cNvPr id="15" name="Rounded Rectangle 14"/>
          <p:cNvSpPr/>
          <p:nvPr/>
        </p:nvSpPr>
        <p:spPr>
          <a:xfrm>
            <a:off x="7468213" y="3709343"/>
            <a:ext cx="1154669" cy="391584"/>
          </a:xfrm>
          <a:prstGeom prst="roundRect">
            <a:avLst/>
          </a:prstGeom>
          <a:noFill/>
          <a:ln w="19050" cmpd="sng">
            <a:solidFill>
              <a:srgbClr val="0F52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167A88"/>
                </a:solidFill>
                <a:effectLst/>
                <a:latin typeface="Source Sans Pro"/>
                <a:cs typeface="Source Sans Pro"/>
              </a:rPr>
              <a:t>Partition 1</a:t>
            </a:r>
            <a:endParaRPr lang="en-US" sz="1600" dirty="0">
              <a:solidFill>
                <a:srgbClr val="167A88"/>
              </a:solidFill>
              <a:effectLst/>
              <a:latin typeface="Source Sans Pro"/>
              <a:cs typeface="Source Sans Pro"/>
            </a:endParaRPr>
          </a:p>
        </p:txBody>
      </p:sp>
      <p:sp>
        <p:nvSpPr>
          <p:cNvPr id="16" name="Rounded Rectangle 15"/>
          <p:cNvSpPr/>
          <p:nvPr/>
        </p:nvSpPr>
        <p:spPr>
          <a:xfrm>
            <a:off x="7468213" y="4221550"/>
            <a:ext cx="1154670" cy="391584"/>
          </a:xfrm>
          <a:prstGeom prst="roundRect">
            <a:avLst/>
          </a:prstGeom>
          <a:noFill/>
          <a:ln w="19050" cmpd="sng">
            <a:solidFill>
              <a:srgbClr val="0F52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167A88"/>
                </a:solidFill>
                <a:effectLst/>
                <a:latin typeface="Source Sans Pro"/>
                <a:cs typeface="Source Sans Pro"/>
              </a:rPr>
              <a:t>Partition 2</a:t>
            </a:r>
            <a:endParaRPr lang="en-US" sz="1600" dirty="0">
              <a:solidFill>
                <a:srgbClr val="167A88"/>
              </a:solidFill>
              <a:effectLst/>
              <a:latin typeface="Source Sans Pro"/>
              <a:cs typeface="Source Sans Pro"/>
            </a:endParaRPr>
          </a:p>
        </p:txBody>
      </p:sp>
      <p:sp>
        <p:nvSpPr>
          <p:cNvPr id="17" name="Rounded Rectangle 16"/>
          <p:cNvSpPr/>
          <p:nvPr/>
        </p:nvSpPr>
        <p:spPr>
          <a:xfrm>
            <a:off x="7468213" y="4728649"/>
            <a:ext cx="1154670" cy="391584"/>
          </a:xfrm>
          <a:prstGeom prst="roundRect">
            <a:avLst/>
          </a:prstGeom>
          <a:noFill/>
          <a:ln w="19050" cmpd="sng">
            <a:solidFill>
              <a:srgbClr val="0F52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167A88"/>
                </a:solidFill>
                <a:effectLst/>
                <a:latin typeface="Source Sans Pro"/>
                <a:cs typeface="Source Sans Pro"/>
              </a:rPr>
              <a:t>Partition 3</a:t>
            </a:r>
            <a:endParaRPr lang="en-US" sz="1600" dirty="0">
              <a:solidFill>
                <a:srgbClr val="167A88"/>
              </a:solidFill>
              <a:effectLst/>
              <a:latin typeface="Source Sans Pro"/>
              <a:cs typeface="Source Sans Pro"/>
            </a:endParaRPr>
          </a:p>
        </p:txBody>
      </p:sp>
      <p:sp>
        <p:nvSpPr>
          <p:cNvPr id="19" name="Rounded Rectangle 18"/>
          <p:cNvSpPr/>
          <p:nvPr/>
        </p:nvSpPr>
        <p:spPr>
          <a:xfrm>
            <a:off x="9531653" y="3219214"/>
            <a:ext cx="1387342" cy="1509436"/>
          </a:xfrm>
          <a:prstGeom prst="roundRect">
            <a:avLst/>
          </a:prstGeom>
          <a:solidFill>
            <a:schemeClr val="bg1"/>
          </a:solidFill>
          <a:ln w="19050" cmpd="sng">
            <a:solidFill>
              <a:srgbClr val="0F525B"/>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400" dirty="0">
              <a:solidFill>
                <a:srgbClr val="FE5224"/>
              </a:solidFill>
              <a:effectLst/>
              <a:latin typeface="Consolas" panose="020B0609020204030204" pitchFamily="49" charset="0"/>
              <a:cs typeface="Consolas" panose="020B0609020204030204" pitchFamily="49" charset="0"/>
            </a:endParaRPr>
          </a:p>
        </p:txBody>
      </p:sp>
      <p:sp>
        <p:nvSpPr>
          <p:cNvPr id="20" name="Rounded Rectangle 19"/>
          <p:cNvSpPr/>
          <p:nvPr/>
        </p:nvSpPr>
        <p:spPr>
          <a:xfrm>
            <a:off x="9649589" y="3709343"/>
            <a:ext cx="1154669" cy="391584"/>
          </a:xfrm>
          <a:prstGeom prst="roundRect">
            <a:avLst/>
          </a:prstGeom>
          <a:solidFill>
            <a:schemeClr val="bg1"/>
          </a:solidFill>
          <a:ln w="19050" cmpd="sng">
            <a:solidFill>
              <a:srgbClr val="0F52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167A88"/>
                </a:solidFill>
                <a:effectLst/>
                <a:latin typeface="Source Sans Pro"/>
                <a:cs typeface="Source Sans Pro"/>
              </a:rPr>
              <a:t>Partition 1</a:t>
            </a:r>
            <a:endParaRPr lang="en-US" sz="1600" dirty="0">
              <a:solidFill>
                <a:srgbClr val="167A88"/>
              </a:solidFill>
              <a:effectLst/>
              <a:latin typeface="Source Sans Pro"/>
              <a:cs typeface="Source Sans Pro"/>
            </a:endParaRPr>
          </a:p>
        </p:txBody>
      </p:sp>
      <p:sp>
        <p:nvSpPr>
          <p:cNvPr id="21" name="Rounded Rectangle 20"/>
          <p:cNvSpPr/>
          <p:nvPr/>
        </p:nvSpPr>
        <p:spPr>
          <a:xfrm>
            <a:off x="9649589" y="4221550"/>
            <a:ext cx="1154670" cy="391584"/>
          </a:xfrm>
          <a:prstGeom prst="roundRect">
            <a:avLst/>
          </a:prstGeom>
          <a:solidFill>
            <a:schemeClr val="bg1"/>
          </a:solidFill>
          <a:ln w="19050" cmpd="sng">
            <a:solidFill>
              <a:srgbClr val="0F52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167A88"/>
                </a:solidFill>
                <a:effectLst/>
                <a:latin typeface="Source Sans Pro"/>
                <a:cs typeface="Source Sans Pro"/>
              </a:rPr>
              <a:t>Partition 2</a:t>
            </a:r>
            <a:endParaRPr lang="en-US" sz="1600" dirty="0">
              <a:solidFill>
                <a:srgbClr val="167A88"/>
              </a:solidFill>
              <a:effectLst/>
              <a:latin typeface="Source Sans Pro"/>
              <a:cs typeface="Source Sans Pro"/>
            </a:endParaRPr>
          </a:p>
        </p:txBody>
      </p:sp>
      <p:sp>
        <p:nvSpPr>
          <p:cNvPr id="23" name="Rounded Rectangle 22"/>
          <p:cNvSpPr/>
          <p:nvPr/>
        </p:nvSpPr>
        <p:spPr>
          <a:xfrm>
            <a:off x="1202442" y="3181748"/>
            <a:ext cx="1387342" cy="2029443"/>
          </a:xfrm>
          <a:prstGeom prst="roundRect">
            <a:avLst/>
          </a:prstGeom>
          <a:noFill/>
          <a:ln w="19050" cmpd="sng">
            <a:solidFill>
              <a:srgbClr val="0F525B"/>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smtClean="0">
                <a:solidFill>
                  <a:srgbClr val="FE5224"/>
                </a:solidFill>
                <a:effectLst/>
                <a:latin typeface="Consolas" panose="020B0609020204030204" pitchFamily="49" charset="0"/>
                <a:cs typeface="Consolas" panose="020B0609020204030204" pitchFamily="49" charset="0"/>
              </a:rPr>
              <a:t>Hadoop RDD</a:t>
            </a:r>
            <a:endParaRPr lang="en-US" sz="1400" dirty="0">
              <a:solidFill>
                <a:srgbClr val="FE5224"/>
              </a:solidFill>
              <a:effectLst/>
              <a:latin typeface="Consolas" panose="020B0609020204030204" pitchFamily="49" charset="0"/>
              <a:cs typeface="Consolas" panose="020B0609020204030204" pitchFamily="49" charset="0"/>
            </a:endParaRPr>
          </a:p>
        </p:txBody>
      </p:sp>
      <p:sp>
        <p:nvSpPr>
          <p:cNvPr id="24" name="Rounded Rectangle 23"/>
          <p:cNvSpPr/>
          <p:nvPr/>
        </p:nvSpPr>
        <p:spPr>
          <a:xfrm>
            <a:off x="1320378" y="3671878"/>
            <a:ext cx="1154669" cy="391584"/>
          </a:xfrm>
          <a:prstGeom prst="roundRect">
            <a:avLst/>
          </a:prstGeom>
          <a:noFill/>
          <a:ln w="19050" cmpd="sng">
            <a:solidFill>
              <a:srgbClr val="0F52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167A88"/>
                </a:solidFill>
                <a:effectLst/>
                <a:latin typeface="Source Sans Pro"/>
                <a:cs typeface="Source Sans Pro"/>
              </a:rPr>
              <a:t>Partition 1</a:t>
            </a:r>
            <a:endParaRPr lang="en-US" sz="1600" dirty="0">
              <a:solidFill>
                <a:srgbClr val="167A88"/>
              </a:solidFill>
              <a:effectLst/>
              <a:latin typeface="Source Sans Pro"/>
              <a:cs typeface="Source Sans Pro"/>
            </a:endParaRPr>
          </a:p>
        </p:txBody>
      </p:sp>
      <p:sp>
        <p:nvSpPr>
          <p:cNvPr id="25" name="Rounded Rectangle 24"/>
          <p:cNvSpPr/>
          <p:nvPr/>
        </p:nvSpPr>
        <p:spPr>
          <a:xfrm>
            <a:off x="1320378" y="4184085"/>
            <a:ext cx="1154670" cy="391584"/>
          </a:xfrm>
          <a:prstGeom prst="roundRect">
            <a:avLst/>
          </a:prstGeom>
          <a:noFill/>
          <a:ln w="19050" cmpd="sng">
            <a:solidFill>
              <a:srgbClr val="0F52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167A88"/>
                </a:solidFill>
                <a:effectLst/>
                <a:latin typeface="Source Sans Pro"/>
                <a:cs typeface="Source Sans Pro"/>
              </a:rPr>
              <a:t>Partition 2</a:t>
            </a:r>
            <a:endParaRPr lang="en-US" sz="1600" dirty="0">
              <a:solidFill>
                <a:srgbClr val="167A88"/>
              </a:solidFill>
              <a:effectLst/>
              <a:latin typeface="Source Sans Pro"/>
              <a:cs typeface="Source Sans Pro"/>
            </a:endParaRPr>
          </a:p>
        </p:txBody>
      </p:sp>
      <p:sp>
        <p:nvSpPr>
          <p:cNvPr id="26" name="Rounded Rectangle 25"/>
          <p:cNvSpPr/>
          <p:nvPr/>
        </p:nvSpPr>
        <p:spPr>
          <a:xfrm>
            <a:off x="1320378" y="4691184"/>
            <a:ext cx="1154670" cy="391584"/>
          </a:xfrm>
          <a:prstGeom prst="roundRect">
            <a:avLst/>
          </a:prstGeom>
          <a:noFill/>
          <a:ln w="19050" cmpd="sng">
            <a:solidFill>
              <a:srgbClr val="0F52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167A88"/>
                </a:solidFill>
                <a:effectLst/>
                <a:latin typeface="Source Sans Pro"/>
                <a:cs typeface="Source Sans Pro"/>
              </a:rPr>
              <a:t>Partition 3</a:t>
            </a:r>
            <a:endParaRPr lang="en-US" sz="1600" dirty="0">
              <a:solidFill>
                <a:srgbClr val="167A88"/>
              </a:solidFill>
              <a:effectLst/>
              <a:latin typeface="Source Sans Pro"/>
              <a:cs typeface="Source Sans Pro"/>
            </a:endParaRPr>
          </a:p>
        </p:txBody>
      </p:sp>
      <p:sp>
        <p:nvSpPr>
          <p:cNvPr id="31" name="Rectangle 30"/>
          <p:cNvSpPr/>
          <p:nvPr/>
        </p:nvSpPr>
        <p:spPr>
          <a:xfrm>
            <a:off x="1423868" y="5667123"/>
            <a:ext cx="944489" cy="369332"/>
          </a:xfrm>
          <a:prstGeom prst="rect">
            <a:avLst/>
          </a:prstGeom>
        </p:spPr>
        <p:txBody>
          <a:bodyPr wrap="none">
            <a:spAutoFit/>
          </a:bodyPr>
          <a:lstStyle/>
          <a:p>
            <a:r>
              <a:rPr lang="en-US" dirty="0">
                <a:latin typeface="Consolas" panose="020B0609020204030204" pitchFamily="49" charset="0"/>
                <a:cs typeface="Consolas" panose="020B0609020204030204" pitchFamily="49" charset="0"/>
              </a:rPr>
              <a:t>input </a:t>
            </a:r>
          </a:p>
        </p:txBody>
      </p:sp>
      <p:sp>
        <p:nvSpPr>
          <p:cNvPr id="32" name="Rectangle 31"/>
          <p:cNvSpPr/>
          <p:nvPr/>
        </p:nvSpPr>
        <p:spPr>
          <a:xfrm>
            <a:off x="5421494" y="5667123"/>
            <a:ext cx="1324402" cy="369332"/>
          </a:xfrm>
          <a:prstGeom prst="rect">
            <a:avLst/>
          </a:prstGeom>
        </p:spPr>
        <p:txBody>
          <a:bodyPr wrap="none">
            <a:spAutoFit/>
          </a:bodyPr>
          <a:lstStyle/>
          <a:p>
            <a:r>
              <a:rPr lang="en-US" dirty="0" smtClean="0">
                <a:latin typeface="Consolas" panose="020B0609020204030204" pitchFamily="49" charset="0"/>
                <a:cs typeface="Consolas" panose="020B0609020204030204" pitchFamily="49" charset="0"/>
              </a:rPr>
              <a:t>tokenized</a:t>
            </a:r>
            <a:endParaRPr lang="en-US" dirty="0">
              <a:latin typeface="Consolas" panose="020B0609020204030204" pitchFamily="49" charset="0"/>
              <a:cs typeface="Consolas" panose="020B0609020204030204" pitchFamily="49" charset="0"/>
            </a:endParaRPr>
          </a:p>
        </p:txBody>
      </p:sp>
      <p:sp>
        <p:nvSpPr>
          <p:cNvPr id="33" name="Rectangle 32"/>
          <p:cNvSpPr/>
          <p:nvPr/>
        </p:nvSpPr>
        <p:spPr>
          <a:xfrm>
            <a:off x="9965662" y="5667123"/>
            <a:ext cx="944489" cy="369332"/>
          </a:xfrm>
          <a:prstGeom prst="rect">
            <a:avLst/>
          </a:prstGeom>
        </p:spPr>
        <p:txBody>
          <a:bodyPr wrap="none">
            <a:spAutoFit/>
          </a:bodyPr>
          <a:lstStyle/>
          <a:p>
            <a:r>
              <a:rPr lang="en-US" dirty="0" smtClean="0">
                <a:latin typeface="Consolas" panose="020B0609020204030204" pitchFamily="49" charset="0"/>
                <a:cs typeface="Consolas" panose="020B0609020204030204" pitchFamily="49" charset="0"/>
              </a:rPr>
              <a:t>counts</a:t>
            </a:r>
            <a:endParaRPr lang="en-US" dirty="0">
              <a:latin typeface="Consolas" panose="020B0609020204030204" pitchFamily="49" charset="0"/>
              <a:cs typeface="Consolas" panose="020B0609020204030204" pitchFamily="49" charset="0"/>
            </a:endParaRPr>
          </a:p>
        </p:txBody>
      </p:sp>
      <p:sp>
        <p:nvSpPr>
          <p:cNvPr id="36" name="TextBox 35"/>
          <p:cNvSpPr txBox="1"/>
          <p:nvPr/>
        </p:nvSpPr>
        <p:spPr>
          <a:xfrm>
            <a:off x="5358554" y="3272452"/>
            <a:ext cx="1616829" cy="523220"/>
          </a:xfrm>
          <a:prstGeom prst="rect">
            <a:avLst/>
          </a:prstGeom>
          <a:noFill/>
        </p:spPr>
        <p:txBody>
          <a:bodyPr wrap="square" rtlCol="0">
            <a:spAutoFit/>
          </a:bodyPr>
          <a:lstStyle/>
          <a:p>
            <a:r>
              <a:rPr lang="en-US" sz="1400" dirty="0">
                <a:solidFill>
                  <a:srgbClr val="FE5224"/>
                </a:solidFill>
                <a:latin typeface="Consolas" panose="020B0609020204030204" pitchFamily="49" charset="0"/>
                <a:cs typeface="Consolas" panose="020B0609020204030204" pitchFamily="49" charset="0"/>
              </a:rPr>
              <a:t>Filtered RDD</a:t>
            </a:r>
          </a:p>
          <a:p>
            <a:endParaRPr lang="en-US" sz="1400" dirty="0">
              <a:solidFill>
                <a:srgbClr val="FE5224"/>
              </a:solidFill>
            </a:endParaRPr>
          </a:p>
        </p:txBody>
      </p:sp>
      <p:sp>
        <p:nvSpPr>
          <p:cNvPr id="37" name="TextBox 36"/>
          <p:cNvSpPr txBox="1"/>
          <p:nvPr/>
        </p:nvSpPr>
        <p:spPr>
          <a:xfrm>
            <a:off x="9629493" y="3287702"/>
            <a:ext cx="1616829" cy="307777"/>
          </a:xfrm>
          <a:prstGeom prst="rect">
            <a:avLst/>
          </a:prstGeom>
          <a:noFill/>
        </p:spPr>
        <p:txBody>
          <a:bodyPr wrap="square" rtlCol="0">
            <a:spAutoFit/>
          </a:bodyPr>
          <a:lstStyle/>
          <a:p>
            <a:r>
              <a:rPr lang="en-US" sz="1400" dirty="0" smtClean="0">
                <a:solidFill>
                  <a:srgbClr val="FE5224"/>
                </a:solidFill>
                <a:latin typeface="Consolas" panose="020B0609020204030204" pitchFamily="49" charset="0"/>
                <a:cs typeface="Consolas" panose="020B0609020204030204" pitchFamily="49" charset="0"/>
              </a:rPr>
              <a:t>Shuffle RDD</a:t>
            </a:r>
            <a:endParaRPr lang="en-US" sz="1400" dirty="0">
              <a:solidFill>
                <a:srgbClr val="FE5224"/>
              </a:solidFill>
            </a:endParaRPr>
          </a:p>
        </p:txBody>
      </p:sp>
      <p:sp>
        <p:nvSpPr>
          <p:cNvPr id="29" name="TextBox 28"/>
          <p:cNvSpPr txBox="1"/>
          <p:nvPr/>
        </p:nvSpPr>
        <p:spPr>
          <a:xfrm>
            <a:off x="9342000" y="2700759"/>
            <a:ext cx="2021850" cy="353943"/>
          </a:xfrm>
          <a:prstGeom prst="rect">
            <a:avLst/>
          </a:prstGeom>
          <a:noFill/>
        </p:spPr>
        <p:txBody>
          <a:bodyPr wrap="square" rtlCol="0">
            <a:spAutoFit/>
          </a:bodyPr>
          <a:lstStyle/>
          <a:p>
            <a:r>
              <a:rPr lang="en-US" sz="1700" b="1" dirty="0" err="1" smtClean="0">
                <a:solidFill>
                  <a:schemeClr val="bg1"/>
                </a:solidFill>
                <a:latin typeface="Consolas" panose="020B0609020204030204" pitchFamily="49" charset="0"/>
                <a:cs typeface="Consolas" panose="020B0609020204030204" pitchFamily="49" charset="0"/>
              </a:rPr>
              <a:t>runJob</a:t>
            </a:r>
            <a:r>
              <a:rPr lang="en-US" sz="1700" b="1" dirty="0" smtClean="0">
                <a:solidFill>
                  <a:schemeClr val="bg1"/>
                </a:solidFill>
                <a:latin typeface="Consolas" panose="020B0609020204030204" pitchFamily="49" charset="0"/>
                <a:cs typeface="Consolas" panose="020B0609020204030204" pitchFamily="49" charset="0"/>
              </a:rPr>
              <a:t>(counts)</a:t>
            </a:r>
            <a:endParaRPr lang="en-US" sz="1700" b="1" dirty="0">
              <a:solidFill>
                <a:schemeClr val="bg1"/>
              </a:solidFill>
              <a:latin typeface="Consolas" panose="020B0609020204030204" pitchFamily="49" charset="0"/>
              <a:cs typeface="Consolas" panose="020B0609020204030204" pitchFamily="49" charset="0"/>
            </a:endParaRPr>
          </a:p>
        </p:txBody>
      </p:sp>
      <p:cxnSp>
        <p:nvCxnSpPr>
          <p:cNvPr id="34" name="Straight Arrow Connector 33"/>
          <p:cNvCxnSpPr/>
          <p:nvPr/>
        </p:nvCxnSpPr>
        <p:spPr>
          <a:xfrm flipH="1">
            <a:off x="2475047" y="3864947"/>
            <a:ext cx="892998" cy="0"/>
          </a:xfrm>
          <a:prstGeom prst="straightConnector1">
            <a:avLst/>
          </a:prstGeom>
          <a:ln w="12700">
            <a:solidFill>
              <a:srgbClr val="FFC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a:off x="2488897" y="4377572"/>
            <a:ext cx="892998" cy="0"/>
          </a:xfrm>
          <a:prstGeom prst="straightConnector1">
            <a:avLst/>
          </a:prstGeom>
          <a:ln w="12700">
            <a:solidFill>
              <a:srgbClr val="FFC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2488894" y="4890194"/>
            <a:ext cx="892998" cy="0"/>
          </a:xfrm>
          <a:prstGeom prst="straightConnector1">
            <a:avLst/>
          </a:prstGeom>
          <a:ln w="12700">
            <a:solidFill>
              <a:srgbClr val="FFC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4542351" y="3877595"/>
            <a:ext cx="892998" cy="0"/>
          </a:xfrm>
          <a:prstGeom prst="straightConnector1">
            <a:avLst/>
          </a:prstGeom>
          <a:ln w="12700">
            <a:solidFill>
              <a:srgbClr val="FFC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H="1">
            <a:off x="4570056" y="4390218"/>
            <a:ext cx="892998" cy="0"/>
          </a:xfrm>
          <a:prstGeom prst="straightConnector1">
            <a:avLst/>
          </a:prstGeom>
          <a:ln w="12700">
            <a:solidFill>
              <a:srgbClr val="FFC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4570059" y="4916688"/>
            <a:ext cx="892998" cy="0"/>
          </a:xfrm>
          <a:prstGeom prst="straightConnector1">
            <a:avLst/>
          </a:prstGeom>
          <a:ln w="12700">
            <a:solidFill>
              <a:srgbClr val="FFC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endCxn id="10" idx="3"/>
          </p:cNvCxnSpPr>
          <p:nvPr/>
        </p:nvCxnSpPr>
        <p:spPr>
          <a:xfrm flipH="1" flipV="1">
            <a:off x="6631159" y="3887062"/>
            <a:ext cx="850909" cy="4388"/>
          </a:xfrm>
          <a:prstGeom prst="straightConnector1">
            <a:avLst/>
          </a:prstGeom>
          <a:ln w="12700">
            <a:solidFill>
              <a:srgbClr val="FFC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flipV="1">
            <a:off x="6644596" y="4412954"/>
            <a:ext cx="850909" cy="4388"/>
          </a:xfrm>
          <a:prstGeom prst="straightConnector1">
            <a:avLst/>
          </a:prstGeom>
          <a:ln w="12700">
            <a:solidFill>
              <a:srgbClr val="FFC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flipV="1">
            <a:off x="6644596" y="4912265"/>
            <a:ext cx="850909" cy="4388"/>
          </a:xfrm>
          <a:prstGeom prst="straightConnector1">
            <a:avLst/>
          </a:prstGeom>
          <a:ln w="12700">
            <a:solidFill>
              <a:srgbClr val="FFC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8629337" y="3905135"/>
            <a:ext cx="1020252" cy="0"/>
          </a:xfrm>
          <a:prstGeom prst="straightConnector1">
            <a:avLst/>
          </a:prstGeom>
          <a:ln w="12700">
            <a:solidFill>
              <a:srgbClr val="FFC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H="1">
            <a:off x="8629337" y="4424220"/>
            <a:ext cx="1020252" cy="0"/>
          </a:xfrm>
          <a:prstGeom prst="straightConnector1">
            <a:avLst/>
          </a:prstGeom>
          <a:ln w="12700">
            <a:solidFill>
              <a:srgbClr val="FFC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20" idx="1"/>
          </p:cNvCxnSpPr>
          <p:nvPr/>
        </p:nvCxnSpPr>
        <p:spPr>
          <a:xfrm flipH="1">
            <a:off x="8629337" y="3905135"/>
            <a:ext cx="1020252" cy="519085"/>
          </a:xfrm>
          <a:prstGeom prst="straightConnector1">
            <a:avLst/>
          </a:prstGeom>
          <a:ln w="12700">
            <a:solidFill>
              <a:srgbClr val="FFC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19" idx="1"/>
          </p:cNvCxnSpPr>
          <p:nvPr/>
        </p:nvCxnSpPr>
        <p:spPr>
          <a:xfrm flipH="1">
            <a:off x="8629337" y="3973932"/>
            <a:ext cx="902316" cy="940527"/>
          </a:xfrm>
          <a:prstGeom prst="straightConnector1">
            <a:avLst/>
          </a:prstGeom>
          <a:ln w="12700">
            <a:solidFill>
              <a:srgbClr val="FFC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flipV="1">
            <a:off x="8699959" y="3905136"/>
            <a:ext cx="929534" cy="519084"/>
          </a:xfrm>
          <a:prstGeom prst="straightConnector1">
            <a:avLst/>
          </a:prstGeom>
          <a:ln w="12700">
            <a:solidFill>
              <a:srgbClr val="FFC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21" idx="1"/>
          </p:cNvCxnSpPr>
          <p:nvPr/>
        </p:nvCxnSpPr>
        <p:spPr>
          <a:xfrm flipH="1">
            <a:off x="8629337" y="4417342"/>
            <a:ext cx="1020252" cy="469634"/>
          </a:xfrm>
          <a:prstGeom prst="straightConnector1">
            <a:avLst/>
          </a:prstGeom>
          <a:ln w="12700">
            <a:solidFill>
              <a:srgbClr val="FFC000"/>
            </a:solidFill>
            <a:tailEnd type="triangle" w="lg" len="lg"/>
          </a:ln>
        </p:spPr>
        <p:style>
          <a:lnRef idx="1">
            <a:schemeClr val="accent1"/>
          </a:lnRef>
          <a:fillRef idx="0">
            <a:schemeClr val="accent1"/>
          </a:fillRef>
          <a:effectRef idx="0">
            <a:schemeClr val="accent1"/>
          </a:effectRef>
          <a:fontRef idx="minor">
            <a:schemeClr val="tx1"/>
          </a:fontRef>
        </p:style>
      </p:cxnSp>
      <p:sp>
        <p:nvSpPr>
          <p:cNvPr id="69" name="Rounded Rectangle 68"/>
          <p:cNvSpPr/>
          <p:nvPr/>
        </p:nvSpPr>
        <p:spPr>
          <a:xfrm>
            <a:off x="983673" y="2700759"/>
            <a:ext cx="7967753" cy="3437546"/>
          </a:xfrm>
          <a:prstGeom prst="roundRect">
            <a:avLst/>
          </a:prstGeom>
          <a:noFill/>
          <a:ln w="28575">
            <a:solidFill>
              <a:schemeClr val="tx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ounded Rectangle 69"/>
          <p:cNvSpPr/>
          <p:nvPr/>
        </p:nvSpPr>
        <p:spPr>
          <a:xfrm>
            <a:off x="9213254" y="2314452"/>
            <a:ext cx="2313487" cy="3789782"/>
          </a:xfrm>
          <a:prstGeom prst="roundRect">
            <a:avLst/>
          </a:prstGeom>
          <a:noFill/>
          <a:ln w="28575">
            <a:solidFill>
              <a:schemeClr val="tx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itle 1"/>
          <p:cNvSpPr>
            <a:spLocks noGrp="1"/>
          </p:cNvSpPr>
          <p:nvPr>
            <p:ph type="title"/>
          </p:nvPr>
        </p:nvSpPr>
        <p:spPr>
          <a:xfrm>
            <a:off x="339681" y="275167"/>
            <a:ext cx="11413939" cy="1143000"/>
          </a:xfrm>
        </p:spPr>
        <p:txBody>
          <a:bodyPr/>
          <a:lstStyle/>
          <a:p>
            <a:r>
              <a:rPr lang="en-US" dirty="0" smtClean="0"/>
              <a:t>How </a:t>
            </a:r>
            <a:r>
              <a:rPr lang="en-US" dirty="0" err="1" smtClean="0"/>
              <a:t>runJob</a:t>
            </a:r>
            <a:r>
              <a:rPr lang="en-US" dirty="0" smtClean="0"/>
              <a:t> Works</a:t>
            </a:r>
            <a:endParaRPr lang="en-US" dirty="0"/>
          </a:p>
        </p:txBody>
      </p:sp>
      <p:sp>
        <p:nvSpPr>
          <p:cNvPr id="54" name="Rectangle 53"/>
          <p:cNvSpPr/>
          <p:nvPr/>
        </p:nvSpPr>
        <p:spPr>
          <a:xfrm>
            <a:off x="617912" y="1400933"/>
            <a:ext cx="10977081" cy="954107"/>
          </a:xfrm>
          <a:prstGeom prst="rect">
            <a:avLst/>
          </a:prstGeom>
        </p:spPr>
        <p:txBody>
          <a:bodyPr wrap="square">
            <a:spAutoFit/>
          </a:bodyPr>
          <a:lstStyle/>
          <a:p>
            <a:r>
              <a:rPr lang="en-US" sz="2800" dirty="0">
                <a:latin typeface="Source Sans Pro Light"/>
                <a:cs typeface="Source Sans Pro Light"/>
              </a:rPr>
              <a:t>Needs to compute </a:t>
            </a:r>
            <a:r>
              <a:rPr lang="en-US" sz="2800" dirty="0" smtClean="0">
                <a:latin typeface="Source Sans Pro Light"/>
                <a:cs typeface="Source Sans Pro Light"/>
              </a:rPr>
              <a:t>target’s parents</a:t>
            </a:r>
            <a:r>
              <a:rPr lang="en-US" sz="2800" dirty="0">
                <a:latin typeface="Source Sans Pro Light"/>
                <a:cs typeface="Source Sans Pro Light"/>
              </a:rPr>
              <a:t>, </a:t>
            </a:r>
            <a:r>
              <a:rPr lang="en-US" sz="2800" dirty="0" smtClean="0">
                <a:latin typeface="Source Sans Pro Light"/>
                <a:cs typeface="Source Sans Pro Light"/>
              </a:rPr>
              <a:t>parents’ </a:t>
            </a:r>
            <a:r>
              <a:rPr lang="en-US" sz="2800" dirty="0">
                <a:latin typeface="Source Sans Pro Light"/>
                <a:cs typeface="Source Sans Pro Light"/>
              </a:rPr>
              <a:t>parents, </a:t>
            </a:r>
            <a:r>
              <a:rPr lang="en-US" sz="2800" dirty="0" smtClean="0">
                <a:latin typeface="Source Sans Pro Light"/>
                <a:cs typeface="Source Sans Pro Light"/>
              </a:rPr>
              <a:t>etc.</a:t>
            </a:r>
            <a:br>
              <a:rPr lang="en-US" sz="2800" dirty="0" smtClean="0">
                <a:latin typeface="Source Sans Pro Light"/>
                <a:cs typeface="Source Sans Pro Light"/>
              </a:rPr>
            </a:br>
            <a:r>
              <a:rPr lang="is-IS" sz="2800" dirty="0" smtClean="0">
                <a:latin typeface="Source Sans Pro Light"/>
                <a:cs typeface="Source Sans Pro Light"/>
              </a:rPr>
              <a:t>… </a:t>
            </a:r>
            <a:r>
              <a:rPr lang="en-US" sz="2800" dirty="0" smtClean="0">
                <a:latin typeface="Source Sans Pro Light"/>
                <a:cs typeface="Source Sans Pro Light"/>
              </a:rPr>
              <a:t>all </a:t>
            </a:r>
            <a:r>
              <a:rPr lang="en-US" sz="2800" dirty="0">
                <a:latin typeface="Source Sans Pro Light"/>
                <a:cs typeface="Source Sans Pro Light"/>
              </a:rPr>
              <a:t>the way back to an RDD with no dependencies (e.g</a:t>
            </a:r>
            <a:r>
              <a:rPr lang="en-US" sz="2800" dirty="0" smtClean="0">
                <a:latin typeface="Source Sans Pro Light"/>
                <a:cs typeface="Source Sans Pro Light"/>
              </a:rPr>
              <a:t>., </a:t>
            </a:r>
            <a:r>
              <a:rPr lang="en-US" sz="2800" dirty="0" err="1">
                <a:latin typeface="Source Sans Pro Light"/>
                <a:cs typeface="Source Sans Pro Light"/>
              </a:rPr>
              <a:t>HadoopRDD</a:t>
            </a:r>
            <a:r>
              <a:rPr lang="en-US" sz="2800" dirty="0" smtClean="0">
                <a:latin typeface="Source Sans Pro Light"/>
                <a:cs typeface="Source Sans Pro Light"/>
              </a:rPr>
              <a:t>)</a:t>
            </a:r>
            <a:endParaRPr lang="en-US" sz="2800" dirty="0">
              <a:latin typeface="Source Sans Pro Light"/>
              <a:cs typeface="Source Sans Pro Light"/>
            </a:endParaRPr>
          </a:p>
        </p:txBody>
      </p:sp>
    </p:spTree>
    <p:extLst>
      <p:ext uri="{BB962C8B-B14F-4D97-AF65-F5344CB8AC3E}">
        <p14:creationId xmlns:p14="http://schemas.microsoft.com/office/powerpoint/2010/main" val="41607104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4548772" y="3020147"/>
            <a:ext cx="1387342" cy="1653177"/>
            <a:chOff x="429445" y="2712951"/>
            <a:chExt cx="1387342" cy="1653177"/>
          </a:xfrm>
        </p:grpSpPr>
        <p:sp>
          <p:nvSpPr>
            <p:cNvPr id="14" name="Rounded Rectangle 13"/>
            <p:cNvSpPr/>
            <p:nvPr/>
          </p:nvSpPr>
          <p:spPr>
            <a:xfrm>
              <a:off x="429445" y="2712951"/>
              <a:ext cx="1387342" cy="1653177"/>
            </a:xfrm>
            <a:prstGeom prst="roundRect">
              <a:avLst/>
            </a:prstGeom>
            <a:noFill/>
            <a:ln w="19050" cmpd="sng">
              <a:solidFill>
                <a:srgbClr val="0F525B"/>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400" dirty="0">
                <a:solidFill>
                  <a:srgbClr val="FE5224"/>
                </a:solidFill>
                <a:effectLst/>
                <a:latin typeface="Source Sans Pro"/>
                <a:cs typeface="Source Sans Pro"/>
              </a:endParaRPr>
            </a:p>
          </p:txBody>
        </p:sp>
        <p:sp>
          <p:nvSpPr>
            <p:cNvPr id="15" name="Rounded Rectangle 14"/>
            <p:cNvSpPr/>
            <p:nvPr/>
          </p:nvSpPr>
          <p:spPr>
            <a:xfrm>
              <a:off x="547381" y="2826815"/>
              <a:ext cx="1154669" cy="391584"/>
            </a:xfrm>
            <a:prstGeom prst="roundRect">
              <a:avLst/>
            </a:prstGeom>
            <a:noFill/>
            <a:ln w="19050" cmpd="sng">
              <a:solidFill>
                <a:srgbClr val="0F52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accent1">
                      <a:lumMod val="60000"/>
                      <a:lumOff val="40000"/>
                    </a:schemeClr>
                  </a:solidFill>
                  <a:effectLst/>
                  <a:latin typeface="Source Sans Pro"/>
                  <a:cs typeface="Source Sans Pro"/>
                </a:rPr>
                <a:t>Partition 1</a:t>
              </a:r>
              <a:endParaRPr lang="en-US" sz="1600" dirty="0">
                <a:solidFill>
                  <a:schemeClr val="accent1">
                    <a:lumMod val="60000"/>
                    <a:lumOff val="40000"/>
                  </a:schemeClr>
                </a:solidFill>
                <a:effectLst/>
                <a:latin typeface="Source Sans Pro"/>
                <a:cs typeface="Source Sans Pro"/>
              </a:endParaRPr>
            </a:p>
          </p:txBody>
        </p:sp>
        <p:sp>
          <p:nvSpPr>
            <p:cNvPr id="16" name="Rounded Rectangle 15"/>
            <p:cNvSpPr/>
            <p:nvPr/>
          </p:nvSpPr>
          <p:spPr>
            <a:xfrm>
              <a:off x="547381" y="3339022"/>
              <a:ext cx="1154670" cy="391584"/>
            </a:xfrm>
            <a:prstGeom prst="roundRect">
              <a:avLst/>
            </a:prstGeom>
            <a:noFill/>
            <a:ln w="19050" cmpd="sng">
              <a:solidFill>
                <a:srgbClr val="0F52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accent1">
                      <a:lumMod val="60000"/>
                      <a:lumOff val="40000"/>
                    </a:schemeClr>
                  </a:solidFill>
                  <a:effectLst/>
                  <a:latin typeface="Source Sans Pro"/>
                  <a:cs typeface="Source Sans Pro"/>
                </a:rPr>
                <a:t>Partition 2</a:t>
              </a:r>
              <a:endParaRPr lang="en-US" sz="1600" dirty="0">
                <a:solidFill>
                  <a:schemeClr val="accent1">
                    <a:lumMod val="60000"/>
                    <a:lumOff val="40000"/>
                  </a:schemeClr>
                </a:solidFill>
                <a:effectLst/>
                <a:latin typeface="Source Sans Pro"/>
                <a:cs typeface="Source Sans Pro"/>
              </a:endParaRPr>
            </a:p>
          </p:txBody>
        </p:sp>
        <p:sp>
          <p:nvSpPr>
            <p:cNvPr id="17" name="Rounded Rectangle 16"/>
            <p:cNvSpPr/>
            <p:nvPr/>
          </p:nvSpPr>
          <p:spPr>
            <a:xfrm>
              <a:off x="547381" y="3846121"/>
              <a:ext cx="1154670" cy="391584"/>
            </a:xfrm>
            <a:prstGeom prst="roundRect">
              <a:avLst/>
            </a:prstGeom>
            <a:noFill/>
            <a:ln w="19050" cmpd="sng">
              <a:solidFill>
                <a:srgbClr val="0F52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accent1">
                      <a:lumMod val="60000"/>
                      <a:lumOff val="40000"/>
                    </a:schemeClr>
                  </a:solidFill>
                  <a:effectLst/>
                  <a:latin typeface="Source Sans Pro"/>
                  <a:cs typeface="Source Sans Pro"/>
                </a:rPr>
                <a:t>Partition 3</a:t>
              </a:r>
              <a:endParaRPr lang="en-US" sz="1600" dirty="0">
                <a:solidFill>
                  <a:schemeClr val="accent1">
                    <a:lumMod val="60000"/>
                    <a:lumOff val="40000"/>
                  </a:schemeClr>
                </a:solidFill>
                <a:effectLst/>
                <a:latin typeface="Source Sans Pro"/>
                <a:cs typeface="Source Sans Pro"/>
              </a:endParaRPr>
            </a:p>
          </p:txBody>
        </p:sp>
      </p:grpSp>
      <p:sp>
        <p:nvSpPr>
          <p:cNvPr id="19" name="Rounded Rectangle 18"/>
          <p:cNvSpPr/>
          <p:nvPr/>
        </p:nvSpPr>
        <p:spPr>
          <a:xfrm>
            <a:off x="6704871" y="3197854"/>
            <a:ext cx="1387342" cy="1086712"/>
          </a:xfrm>
          <a:prstGeom prst="roundRect">
            <a:avLst/>
          </a:prstGeom>
          <a:solidFill>
            <a:schemeClr val="bg1"/>
          </a:solidFill>
          <a:ln w="19050" cmpd="sng">
            <a:solidFill>
              <a:srgbClr val="0F525B"/>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400" dirty="0">
              <a:solidFill>
                <a:srgbClr val="FE5224"/>
              </a:solidFill>
              <a:effectLst/>
              <a:latin typeface="Consolas" panose="020B0609020204030204" pitchFamily="49" charset="0"/>
              <a:cs typeface="Consolas" panose="020B0609020204030204" pitchFamily="49" charset="0"/>
            </a:endParaRPr>
          </a:p>
        </p:txBody>
      </p:sp>
      <p:sp>
        <p:nvSpPr>
          <p:cNvPr id="37" name="TextBox 36"/>
          <p:cNvSpPr txBox="1"/>
          <p:nvPr/>
        </p:nvSpPr>
        <p:spPr>
          <a:xfrm>
            <a:off x="6802711" y="2760488"/>
            <a:ext cx="1616829" cy="307777"/>
          </a:xfrm>
          <a:prstGeom prst="rect">
            <a:avLst/>
          </a:prstGeom>
          <a:noFill/>
        </p:spPr>
        <p:txBody>
          <a:bodyPr wrap="square" rtlCol="0">
            <a:spAutoFit/>
          </a:bodyPr>
          <a:lstStyle/>
          <a:p>
            <a:endParaRPr lang="en-US" sz="1400" dirty="0">
              <a:solidFill>
                <a:srgbClr val="FE5224"/>
              </a:solidFill>
            </a:endParaRPr>
          </a:p>
        </p:txBody>
      </p:sp>
      <p:cxnSp>
        <p:nvCxnSpPr>
          <p:cNvPr id="47" name="Straight Arrow Connector 46"/>
          <p:cNvCxnSpPr/>
          <p:nvPr/>
        </p:nvCxnSpPr>
        <p:spPr>
          <a:xfrm flipH="1" flipV="1">
            <a:off x="3804377" y="3359848"/>
            <a:ext cx="850909" cy="4388"/>
          </a:xfrm>
          <a:prstGeom prst="straightConnector1">
            <a:avLst/>
          </a:prstGeom>
          <a:ln w="12700">
            <a:solidFill>
              <a:srgbClr val="FFC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flipV="1">
            <a:off x="3817814" y="3885740"/>
            <a:ext cx="850909" cy="4388"/>
          </a:xfrm>
          <a:prstGeom prst="straightConnector1">
            <a:avLst/>
          </a:prstGeom>
          <a:ln w="12700">
            <a:solidFill>
              <a:srgbClr val="FFC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flipV="1">
            <a:off x="3817814" y="4385051"/>
            <a:ext cx="850909" cy="4388"/>
          </a:xfrm>
          <a:prstGeom prst="straightConnector1">
            <a:avLst/>
          </a:prstGeom>
          <a:ln w="12700">
            <a:solidFill>
              <a:srgbClr val="FFC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5830272" y="3377921"/>
            <a:ext cx="1020252" cy="0"/>
          </a:xfrm>
          <a:prstGeom prst="straightConnector1">
            <a:avLst/>
          </a:prstGeom>
          <a:ln w="12700">
            <a:solidFill>
              <a:srgbClr val="FFC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H="1">
            <a:off x="5830272" y="3897006"/>
            <a:ext cx="1020252" cy="0"/>
          </a:xfrm>
          <a:prstGeom prst="straightConnector1">
            <a:avLst/>
          </a:prstGeom>
          <a:ln w="12700">
            <a:solidFill>
              <a:srgbClr val="FFC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5830272" y="3645324"/>
            <a:ext cx="1020252" cy="251682"/>
          </a:xfrm>
          <a:prstGeom prst="straightConnector1">
            <a:avLst/>
          </a:prstGeom>
          <a:ln w="12700">
            <a:solidFill>
              <a:srgbClr val="FFC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a:off x="5830272" y="3691782"/>
            <a:ext cx="902316" cy="695463"/>
          </a:xfrm>
          <a:prstGeom prst="straightConnector1">
            <a:avLst/>
          </a:prstGeom>
          <a:ln w="12700">
            <a:solidFill>
              <a:srgbClr val="FFC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flipV="1">
            <a:off x="5900894" y="3377922"/>
            <a:ext cx="929534" cy="519084"/>
          </a:xfrm>
          <a:prstGeom prst="straightConnector1">
            <a:avLst/>
          </a:prstGeom>
          <a:ln w="12700">
            <a:solidFill>
              <a:srgbClr val="FFC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5830272" y="3991212"/>
            <a:ext cx="1020252" cy="368550"/>
          </a:xfrm>
          <a:prstGeom prst="straightConnector1">
            <a:avLst/>
          </a:prstGeom>
          <a:ln w="12700">
            <a:solidFill>
              <a:srgbClr val="FFC000"/>
            </a:solidFill>
            <a:tailEnd type="triangle" w="lg" len="lg"/>
          </a:ln>
        </p:spPr>
        <p:style>
          <a:lnRef idx="1">
            <a:schemeClr val="accent1"/>
          </a:lnRef>
          <a:fillRef idx="0">
            <a:schemeClr val="accent1"/>
          </a:fillRef>
          <a:effectRef idx="0">
            <a:schemeClr val="accent1"/>
          </a:effectRef>
          <a:fontRef idx="minor">
            <a:schemeClr val="tx1"/>
          </a:fontRef>
        </p:style>
      </p:cxnSp>
      <p:sp>
        <p:nvSpPr>
          <p:cNvPr id="69" name="Rounded Rectangle 68"/>
          <p:cNvSpPr/>
          <p:nvPr/>
        </p:nvSpPr>
        <p:spPr>
          <a:xfrm>
            <a:off x="4271321" y="2327563"/>
            <a:ext cx="1853323" cy="2687781"/>
          </a:xfrm>
          <a:prstGeom prst="roundRect">
            <a:avLst/>
          </a:prstGeom>
          <a:noFill/>
          <a:ln w="28575">
            <a:solidFill>
              <a:schemeClr val="tx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ounded Rectangle 69"/>
          <p:cNvSpPr/>
          <p:nvPr/>
        </p:nvSpPr>
        <p:spPr>
          <a:xfrm>
            <a:off x="6386473" y="2327564"/>
            <a:ext cx="2033068" cy="2687781"/>
          </a:xfrm>
          <a:prstGeom prst="roundRect">
            <a:avLst/>
          </a:prstGeom>
          <a:noFill/>
          <a:ln w="28575">
            <a:solidFill>
              <a:schemeClr val="tx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102969" y="1824061"/>
            <a:ext cx="2176993" cy="384721"/>
          </a:xfrm>
          <a:prstGeom prst="rect">
            <a:avLst/>
          </a:prstGeom>
          <a:noFill/>
        </p:spPr>
        <p:txBody>
          <a:bodyPr wrap="square" rtlCol="0">
            <a:spAutoFit/>
          </a:bodyPr>
          <a:lstStyle/>
          <a:p>
            <a:r>
              <a:rPr lang="en-US" dirty="0" smtClean="0">
                <a:latin typeface="Source Sans Pro"/>
                <a:cs typeface="Source Sans Pro"/>
              </a:rPr>
              <a:t>Pipelined Stage 1</a:t>
            </a:r>
            <a:endParaRPr lang="en-US" dirty="0">
              <a:latin typeface="Source Sans Pro"/>
              <a:cs typeface="Source Sans Pro"/>
            </a:endParaRPr>
          </a:p>
        </p:txBody>
      </p:sp>
      <p:sp>
        <p:nvSpPr>
          <p:cNvPr id="53" name="TextBox 52"/>
          <p:cNvSpPr txBox="1"/>
          <p:nvPr/>
        </p:nvSpPr>
        <p:spPr>
          <a:xfrm>
            <a:off x="6922875" y="1801163"/>
            <a:ext cx="1376500" cy="384721"/>
          </a:xfrm>
          <a:prstGeom prst="rect">
            <a:avLst/>
          </a:prstGeom>
          <a:noFill/>
        </p:spPr>
        <p:txBody>
          <a:bodyPr wrap="square" rtlCol="0">
            <a:spAutoFit/>
          </a:bodyPr>
          <a:lstStyle/>
          <a:p>
            <a:r>
              <a:rPr lang="en-US" dirty="0" smtClean="0">
                <a:latin typeface="Source Sans Pro"/>
                <a:cs typeface="Source Sans Pro"/>
              </a:rPr>
              <a:t>Stage 2</a:t>
            </a:r>
            <a:endParaRPr lang="en-US" dirty="0">
              <a:latin typeface="Source Sans Pro"/>
              <a:cs typeface="Source Sans Pro"/>
            </a:endParaRPr>
          </a:p>
        </p:txBody>
      </p:sp>
      <p:sp>
        <p:nvSpPr>
          <p:cNvPr id="54" name="Rounded Rectangle 53"/>
          <p:cNvSpPr/>
          <p:nvPr/>
        </p:nvSpPr>
        <p:spPr>
          <a:xfrm>
            <a:off x="6858496" y="3297644"/>
            <a:ext cx="1154669" cy="391584"/>
          </a:xfrm>
          <a:prstGeom prst="roundRect">
            <a:avLst/>
          </a:prstGeom>
          <a:noFill/>
          <a:ln w="19050" cmpd="sng">
            <a:solidFill>
              <a:srgbClr val="0F52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accent1">
                    <a:lumMod val="60000"/>
                    <a:lumOff val="40000"/>
                  </a:schemeClr>
                </a:solidFill>
                <a:effectLst/>
                <a:latin typeface="Source Sans Pro"/>
                <a:cs typeface="Source Sans Pro"/>
              </a:rPr>
              <a:t>Partition 1</a:t>
            </a:r>
            <a:endParaRPr lang="en-US" sz="1600" dirty="0">
              <a:solidFill>
                <a:schemeClr val="accent1">
                  <a:lumMod val="60000"/>
                  <a:lumOff val="40000"/>
                </a:schemeClr>
              </a:solidFill>
              <a:effectLst/>
              <a:latin typeface="Source Sans Pro"/>
              <a:cs typeface="Source Sans Pro"/>
            </a:endParaRPr>
          </a:p>
        </p:txBody>
      </p:sp>
      <p:sp>
        <p:nvSpPr>
          <p:cNvPr id="57" name="Rounded Rectangle 56"/>
          <p:cNvSpPr/>
          <p:nvPr/>
        </p:nvSpPr>
        <p:spPr>
          <a:xfrm>
            <a:off x="6858496" y="3809851"/>
            <a:ext cx="1154670" cy="391584"/>
          </a:xfrm>
          <a:prstGeom prst="roundRect">
            <a:avLst/>
          </a:prstGeom>
          <a:noFill/>
          <a:ln w="19050" cmpd="sng">
            <a:solidFill>
              <a:srgbClr val="0F525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accent1">
                    <a:lumMod val="60000"/>
                    <a:lumOff val="40000"/>
                  </a:schemeClr>
                </a:solidFill>
                <a:effectLst/>
                <a:latin typeface="Source Sans Pro"/>
                <a:cs typeface="Source Sans Pro"/>
              </a:rPr>
              <a:t>Partition 2</a:t>
            </a:r>
            <a:endParaRPr lang="en-US" sz="1600" dirty="0">
              <a:solidFill>
                <a:schemeClr val="accent1">
                  <a:lumMod val="60000"/>
                  <a:lumOff val="40000"/>
                </a:schemeClr>
              </a:solidFill>
              <a:effectLst/>
              <a:latin typeface="Source Sans Pro"/>
              <a:cs typeface="Source Sans Pro"/>
            </a:endParaRPr>
          </a:p>
        </p:txBody>
      </p:sp>
      <p:cxnSp>
        <p:nvCxnSpPr>
          <p:cNvPr id="35" name="Straight Connector 34"/>
          <p:cNvCxnSpPr>
            <a:stCxn id="39" idx="0"/>
          </p:cNvCxnSpPr>
          <p:nvPr/>
        </p:nvCxnSpPr>
        <p:spPr>
          <a:xfrm flipV="1">
            <a:off x="5860538" y="4544902"/>
            <a:ext cx="40356" cy="13407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4918364" y="5885634"/>
            <a:ext cx="1884347" cy="384721"/>
          </a:xfrm>
          <a:prstGeom prst="rect">
            <a:avLst/>
          </a:prstGeom>
          <a:noFill/>
        </p:spPr>
        <p:txBody>
          <a:bodyPr wrap="square" rtlCol="0">
            <a:spAutoFit/>
          </a:bodyPr>
          <a:lstStyle/>
          <a:p>
            <a:r>
              <a:rPr lang="en-US" dirty="0" smtClean="0">
                <a:solidFill>
                  <a:srgbClr val="FF0000"/>
                </a:solidFill>
                <a:latin typeface="Source Sans Pro"/>
                <a:cs typeface="Source Sans Pro"/>
              </a:rPr>
              <a:t>Shuffle write</a:t>
            </a:r>
            <a:endParaRPr lang="en-US" dirty="0">
              <a:solidFill>
                <a:srgbClr val="FF0000"/>
              </a:solidFill>
              <a:latin typeface="Source Sans Pro"/>
              <a:cs typeface="Source Sans Pro"/>
            </a:endParaRPr>
          </a:p>
        </p:txBody>
      </p:sp>
      <p:cxnSp>
        <p:nvCxnSpPr>
          <p:cNvPr id="60" name="Straight Connector 59"/>
          <p:cNvCxnSpPr/>
          <p:nvPr/>
        </p:nvCxnSpPr>
        <p:spPr>
          <a:xfrm flipH="1" flipV="1">
            <a:off x="6795111" y="4101852"/>
            <a:ext cx="181321" cy="11282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6547937" y="5275741"/>
            <a:ext cx="1884347" cy="384721"/>
          </a:xfrm>
          <a:prstGeom prst="rect">
            <a:avLst/>
          </a:prstGeom>
          <a:noFill/>
        </p:spPr>
        <p:txBody>
          <a:bodyPr wrap="square" rtlCol="0">
            <a:spAutoFit/>
          </a:bodyPr>
          <a:lstStyle/>
          <a:p>
            <a:r>
              <a:rPr lang="en-US" dirty="0" smtClean="0">
                <a:solidFill>
                  <a:srgbClr val="FF0000"/>
                </a:solidFill>
                <a:latin typeface="Source Sans Pro"/>
                <a:cs typeface="Source Sans Pro"/>
              </a:rPr>
              <a:t>Shuffle read</a:t>
            </a:r>
            <a:endParaRPr lang="en-US" dirty="0">
              <a:solidFill>
                <a:srgbClr val="FF0000"/>
              </a:solidFill>
              <a:latin typeface="Source Sans Pro"/>
              <a:cs typeface="Source Sans Pro"/>
            </a:endParaRPr>
          </a:p>
        </p:txBody>
      </p:sp>
      <p:cxnSp>
        <p:nvCxnSpPr>
          <p:cNvPr id="63" name="Straight Connector 62"/>
          <p:cNvCxnSpPr/>
          <p:nvPr/>
        </p:nvCxnSpPr>
        <p:spPr>
          <a:xfrm flipV="1">
            <a:off x="3764891" y="4344978"/>
            <a:ext cx="338078" cy="130009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2862203" y="5642644"/>
            <a:ext cx="1884347" cy="384721"/>
          </a:xfrm>
          <a:prstGeom prst="rect">
            <a:avLst/>
          </a:prstGeom>
          <a:noFill/>
        </p:spPr>
        <p:txBody>
          <a:bodyPr wrap="square" rtlCol="0">
            <a:spAutoFit/>
          </a:bodyPr>
          <a:lstStyle/>
          <a:p>
            <a:r>
              <a:rPr lang="en-US" dirty="0" smtClean="0">
                <a:solidFill>
                  <a:srgbClr val="FF0000"/>
                </a:solidFill>
                <a:latin typeface="Source Sans Pro"/>
                <a:cs typeface="Source Sans Pro"/>
              </a:rPr>
              <a:t>Input read</a:t>
            </a:r>
            <a:endParaRPr lang="en-US" dirty="0">
              <a:solidFill>
                <a:srgbClr val="FF0000"/>
              </a:solidFill>
              <a:latin typeface="Source Sans Pro"/>
              <a:cs typeface="Source Sans Pro"/>
            </a:endParaRPr>
          </a:p>
        </p:txBody>
      </p:sp>
      <p:sp>
        <p:nvSpPr>
          <p:cNvPr id="52" name="TextBox 51"/>
          <p:cNvSpPr txBox="1"/>
          <p:nvPr/>
        </p:nvSpPr>
        <p:spPr>
          <a:xfrm>
            <a:off x="195096" y="1765643"/>
            <a:ext cx="3491345" cy="2139047"/>
          </a:xfrm>
          <a:prstGeom prst="rect">
            <a:avLst/>
          </a:prstGeom>
          <a:noFill/>
        </p:spPr>
        <p:txBody>
          <a:bodyPr wrap="square" rtlCol="0">
            <a:spAutoFit/>
          </a:bodyPr>
          <a:lstStyle/>
          <a:p>
            <a:r>
              <a:rPr lang="en-US" dirty="0" smtClean="0">
                <a:latin typeface="Source Sans Pro"/>
                <a:cs typeface="Source Sans Pro"/>
              </a:rPr>
              <a:t>Each task will:</a:t>
            </a:r>
          </a:p>
          <a:p>
            <a:endParaRPr lang="en-US" dirty="0">
              <a:latin typeface="Source Sans Pro"/>
              <a:cs typeface="Source Sans Pro"/>
            </a:endParaRPr>
          </a:p>
          <a:p>
            <a:pPr marL="342900" indent="-342900">
              <a:buAutoNum type="arabicParenR"/>
            </a:pPr>
            <a:r>
              <a:rPr lang="en-US" dirty="0" smtClean="0">
                <a:latin typeface="Source Sans Pro"/>
                <a:cs typeface="Source Sans Pro"/>
              </a:rPr>
              <a:t>Read Hadoop input</a:t>
            </a:r>
          </a:p>
          <a:p>
            <a:pPr marL="342900" indent="-342900">
              <a:buAutoNum type="arabicParenR"/>
            </a:pPr>
            <a:endParaRPr lang="en-US" dirty="0">
              <a:latin typeface="Source Sans Pro"/>
              <a:cs typeface="Source Sans Pro"/>
            </a:endParaRPr>
          </a:p>
          <a:p>
            <a:pPr marL="342900" indent="-342900">
              <a:buAutoNum type="arabicParenR"/>
            </a:pPr>
            <a:r>
              <a:rPr lang="en-US" dirty="0" smtClean="0">
                <a:latin typeface="Source Sans Pro"/>
                <a:cs typeface="Source Sans Pro"/>
              </a:rPr>
              <a:t>Perform maps &amp; filters</a:t>
            </a:r>
          </a:p>
          <a:p>
            <a:pPr marL="342900" indent="-342900">
              <a:buAutoNum type="arabicParenR"/>
            </a:pPr>
            <a:endParaRPr lang="en-US" dirty="0">
              <a:latin typeface="Source Sans Pro"/>
              <a:cs typeface="Source Sans Pro"/>
            </a:endParaRPr>
          </a:p>
          <a:p>
            <a:pPr marL="342900" indent="-342900">
              <a:buAutoNum type="arabicParenR"/>
            </a:pPr>
            <a:r>
              <a:rPr lang="en-US" dirty="0" smtClean="0">
                <a:latin typeface="Source Sans Pro"/>
                <a:cs typeface="Source Sans Pro"/>
              </a:rPr>
              <a:t>Write partial sums</a:t>
            </a:r>
            <a:endParaRPr lang="en-US" dirty="0">
              <a:latin typeface="Source Sans Pro"/>
              <a:cs typeface="Source Sans Pro"/>
            </a:endParaRPr>
          </a:p>
        </p:txBody>
      </p:sp>
      <p:sp>
        <p:nvSpPr>
          <p:cNvPr id="67" name="TextBox 66"/>
          <p:cNvSpPr txBox="1"/>
          <p:nvPr/>
        </p:nvSpPr>
        <p:spPr>
          <a:xfrm>
            <a:off x="9191111" y="1706914"/>
            <a:ext cx="3000890" cy="1846659"/>
          </a:xfrm>
          <a:prstGeom prst="rect">
            <a:avLst/>
          </a:prstGeom>
          <a:noFill/>
        </p:spPr>
        <p:txBody>
          <a:bodyPr wrap="square" rtlCol="0">
            <a:spAutoFit/>
          </a:bodyPr>
          <a:lstStyle/>
          <a:p>
            <a:r>
              <a:rPr lang="en-US" dirty="0" smtClean="0">
                <a:latin typeface="Source Sans Pro"/>
                <a:cs typeface="Source Sans Pro"/>
              </a:rPr>
              <a:t>Each task will:</a:t>
            </a:r>
          </a:p>
          <a:p>
            <a:endParaRPr lang="en-US" dirty="0">
              <a:latin typeface="Source Sans Pro"/>
              <a:cs typeface="Source Sans Pro"/>
            </a:endParaRPr>
          </a:p>
          <a:p>
            <a:pPr marL="342900" indent="-342900">
              <a:buAutoNum type="arabicParenR"/>
            </a:pPr>
            <a:r>
              <a:rPr lang="en-US" dirty="0" smtClean="0">
                <a:latin typeface="Source Sans Pro"/>
                <a:cs typeface="Source Sans Pro"/>
              </a:rPr>
              <a:t>Read partial sums</a:t>
            </a:r>
          </a:p>
          <a:p>
            <a:pPr marL="342900" indent="-342900">
              <a:buAutoNum type="arabicParenR"/>
            </a:pPr>
            <a:endParaRPr lang="en-US" dirty="0">
              <a:latin typeface="Source Sans Pro"/>
              <a:cs typeface="Source Sans Pro"/>
            </a:endParaRPr>
          </a:p>
          <a:p>
            <a:pPr marL="342900" indent="-342900">
              <a:buAutoNum type="arabicParenR"/>
            </a:pPr>
            <a:r>
              <a:rPr lang="en-US" dirty="0" smtClean="0">
                <a:latin typeface="Source Sans Pro"/>
                <a:cs typeface="Source Sans Pro"/>
              </a:rPr>
              <a:t>Invoke user function passed to </a:t>
            </a:r>
            <a:r>
              <a:rPr lang="en-US" dirty="0" err="1" smtClean="0">
                <a:latin typeface="Source Sans Pro"/>
                <a:cs typeface="Source Sans Pro"/>
              </a:rPr>
              <a:t>runJob</a:t>
            </a:r>
            <a:endParaRPr lang="en-US" dirty="0">
              <a:latin typeface="Source Sans Pro"/>
              <a:cs typeface="Source Sans Pro"/>
            </a:endParaRPr>
          </a:p>
        </p:txBody>
      </p:sp>
      <p:sp>
        <p:nvSpPr>
          <p:cNvPr id="34" name="Title 1"/>
          <p:cNvSpPr>
            <a:spLocks noGrp="1"/>
          </p:cNvSpPr>
          <p:nvPr>
            <p:ph type="title"/>
          </p:nvPr>
        </p:nvSpPr>
        <p:spPr>
          <a:xfrm>
            <a:off x="339681" y="275167"/>
            <a:ext cx="11413939" cy="1143000"/>
          </a:xfrm>
        </p:spPr>
        <p:txBody>
          <a:bodyPr/>
          <a:lstStyle/>
          <a:p>
            <a:r>
              <a:rPr lang="en-US" dirty="0" smtClean="0"/>
              <a:t>Stage Graph</a:t>
            </a:r>
            <a:endParaRPr lang="en-US" dirty="0"/>
          </a:p>
        </p:txBody>
      </p:sp>
    </p:spTree>
    <p:extLst>
      <p:ext uri="{BB962C8B-B14F-4D97-AF65-F5344CB8AC3E}">
        <p14:creationId xmlns:p14="http://schemas.microsoft.com/office/powerpoint/2010/main" val="21163084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131189"/>
            <a:ext cx="12192000" cy="1665112"/>
          </a:xfrm>
        </p:spPr>
        <p:txBody>
          <a:bodyPr/>
          <a:lstStyle/>
          <a:p>
            <a:pPr algn="ctr"/>
            <a:r>
              <a:rPr lang="en-US" dirty="0">
                <a:cs typeface="Newslab Thin"/>
              </a:rPr>
              <a:t>End of </a:t>
            </a:r>
            <a:r>
              <a:rPr lang="en-US" dirty="0" smtClean="0">
                <a:cs typeface="Newslab Thin"/>
              </a:rPr>
              <a:t>Spark DAG</a:t>
            </a:r>
            <a:endParaRPr lang="en-US" dirty="0"/>
          </a:p>
        </p:txBody>
      </p:sp>
    </p:spTree>
    <p:extLst>
      <p:ext uri="{BB962C8B-B14F-4D97-AF65-F5344CB8AC3E}">
        <p14:creationId xmlns:p14="http://schemas.microsoft.com/office/powerpoint/2010/main" val="34057456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16"/>
          <p:cNvSpPr>
            <a:spLocks noGrp="1"/>
          </p:cNvSpPr>
          <p:nvPr>
            <p:ph type="title"/>
          </p:nvPr>
        </p:nvSpPr>
        <p:spPr/>
        <p:txBody>
          <a:bodyPr/>
          <a:lstStyle/>
          <a:p>
            <a:r>
              <a:rPr lang="en-US" dirty="0" smtClean="0"/>
              <a:t>Use Memory Instead of Disk</a:t>
            </a:r>
            <a:endParaRPr lang="en-US" dirty="0"/>
          </a:p>
        </p:txBody>
      </p:sp>
      <p:sp>
        <p:nvSpPr>
          <p:cNvPr id="25" name="Can 24"/>
          <p:cNvSpPr/>
          <p:nvPr/>
        </p:nvSpPr>
        <p:spPr>
          <a:xfrm>
            <a:off x="508000" y="1871663"/>
            <a:ext cx="1043517" cy="823912"/>
          </a:xfrm>
          <a:prstGeom prst="can">
            <a:avLst/>
          </a:prstGeom>
          <a:ln>
            <a:headEnd type="none" w="med" len="med"/>
            <a:tailEnd type="none"/>
          </a:ln>
        </p:spPr>
        <p:style>
          <a:lnRef idx="1">
            <a:schemeClr val="accent2"/>
          </a:lnRef>
          <a:fillRef idx="3">
            <a:schemeClr val="accent2"/>
          </a:fillRef>
          <a:effectRef idx="2">
            <a:schemeClr val="accent2"/>
          </a:effectRef>
          <a:fontRef idx="minor">
            <a:schemeClr val="lt1"/>
          </a:fontRef>
        </p:style>
        <p:txBody>
          <a:bodyPr lIns="121898" tIns="60949" rIns="121898" bIns="60949" anchor="ctr"/>
          <a:lstStyle/>
          <a:p>
            <a:pPr algn="ctr">
              <a:defRPr/>
            </a:pPr>
            <a:endParaRPr lang="en-US" sz="2900">
              <a:latin typeface="Source Sans Pro Light"/>
              <a:cs typeface="Source Sans Pro Light"/>
            </a:endParaRPr>
          </a:p>
        </p:txBody>
      </p:sp>
      <p:cxnSp>
        <p:nvCxnSpPr>
          <p:cNvPr id="26" name="Straight Arrow Connector 25"/>
          <p:cNvCxnSpPr>
            <a:stCxn id="25" idx="4"/>
            <a:endCxn id="29" idx="1"/>
          </p:cNvCxnSpPr>
          <p:nvPr/>
        </p:nvCxnSpPr>
        <p:spPr>
          <a:xfrm>
            <a:off x="1551520" y="2284413"/>
            <a:ext cx="717549"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2269069" y="2060587"/>
            <a:ext cx="1212851" cy="447675"/>
          </a:xfrm>
          <a:prstGeom prst="rect">
            <a:avLst/>
          </a:prstGeom>
          <a:ln>
            <a:headEnd type="none" w="med" len="med"/>
            <a:tailEnd type="none"/>
          </a:ln>
        </p:spPr>
        <p:style>
          <a:lnRef idx="1">
            <a:schemeClr val="accent1"/>
          </a:lnRef>
          <a:fillRef idx="3">
            <a:schemeClr val="accent1"/>
          </a:fillRef>
          <a:effectRef idx="2">
            <a:schemeClr val="accent1"/>
          </a:effectRef>
          <a:fontRef idx="minor">
            <a:schemeClr val="lt1"/>
          </a:fontRef>
        </p:style>
        <p:txBody>
          <a:bodyPr lIns="0" tIns="60949" rIns="0" bIns="60949" anchor="ctr"/>
          <a:lstStyle/>
          <a:p>
            <a:pPr algn="ctr">
              <a:defRPr/>
            </a:pPr>
            <a:r>
              <a:rPr lang="en-US" sz="2100" dirty="0">
                <a:latin typeface="Source Sans Pro Light"/>
                <a:cs typeface="Source Sans Pro Light"/>
              </a:rPr>
              <a:t>iteration 1</a:t>
            </a:r>
          </a:p>
        </p:txBody>
      </p:sp>
      <p:cxnSp>
        <p:nvCxnSpPr>
          <p:cNvPr id="32" name="Straight Arrow Connector 31"/>
          <p:cNvCxnSpPr>
            <a:stCxn id="29" idx="3"/>
            <a:endCxn id="30" idx="2"/>
          </p:cNvCxnSpPr>
          <p:nvPr/>
        </p:nvCxnSpPr>
        <p:spPr>
          <a:xfrm>
            <a:off x="3481919" y="2284413"/>
            <a:ext cx="662516"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endCxn id="39" idx="1"/>
          </p:cNvCxnSpPr>
          <p:nvPr/>
        </p:nvCxnSpPr>
        <p:spPr>
          <a:xfrm flipV="1">
            <a:off x="5192184" y="2284423"/>
            <a:ext cx="717549" cy="476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a:off x="5909733" y="2060587"/>
            <a:ext cx="1212851" cy="447675"/>
          </a:xfrm>
          <a:prstGeom prst="rect">
            <a:avLst/>
          </a:prstGeom>
          <a:ln>
            <a:headEnd type="none" w="med" len="med"/>
            <a:tailEnd type="none"/>
          </a:ln>
        </p:spPr>
        <p:style>
          <a:lnRef idx="1">
            <a:schemeClr val="accent1"/>
          </a:lnRef>
          <a:fillRef idx="3">
            <a:schemeClr val="accent1"/>
          </a:fillRef>
          <a:effectRef idx="2">
            <a:schemeClr val="accent1"/>
          </a:effectRef>
          <a:fontRef idx="minor">
            <a:schemeClr val="lt1"/>
          </a:fontRef>
        </p:style>
        <p:txBody>
          <a:bodyPr lIns="0" tIns="60949" rIns="0" bIns="60949" anchor="ctr"/>
          <a:lstStyle/>
          <a:p>
            <a:pPr algn="ctr">
              <a:defRPr/>
            </a:pPr>
            <a:r>
              <a:rPr lang="en-US" sz="2100" dirty="0">
                <a:latin typeface="Source Sans Pro Light"/>
                <a:cs typeface="Source Sans Pro Light"/>
              </a:rPr>
              <a:t>iteration 2</a:t>
            </a:r>
          </a:p>
        </p:txBody>
      </p:sp>
      <p:cxnSp>
        <p:nvCxnSpPr>
          <p:cNvPr id="42" name="Straight Arrow Connector 41"/>
          <p:cNvCxnSpPr>
            <a:stCxn id="39" idx="3"/>
            <a:endCxn id="40" idx="2"/>
          </p:cNvCxnSpPr>
          <p:nvPr/>
        </p:nvCxnSpPr>
        <p:spPr>
          <a:xfrm>
            <a:off x="7122587" y="2284413"/>
            <a:ext cx="662516"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8809582" y="2289175"/>
            <a:ext cx="717551"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33802" name="TextBox 43"/>
          <p:cNvSpPr txBox="1">
            <a:spLocks noChangeArrowheads="1"/>
          </p:cNvSpPr>
          <p:nvPr/>
        </p:nvSpPr>
        <p:spPr bwMode="auto">
          <a:xfrm>
            <a:off x="9522901" y="2065351"/>
            <a:ext cx="969433" cy="5693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898" tIns="60949" rIns="121898" bIns="60949">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sz="2900">
                <a:latin typeface="Source Sans Pro Light"/>
                <a:cs typeface="Source Sans Pro Light"/>
              </a:rPr>
              <a:t>.  .  .</a:t>
            </a:r>
          </a:p>
        </p:txBody>
      </p:sp>
      <p:sp>
        <p:nvSpPr>
          <p:cNvPr id="30" name="Can 29"/>
          <p:cNvSpPr/>
          <p:nvPr/>
        </p:nvSpPr>
        <p:spPr>
          <a:xfrm>
            <a:off x="4144436" y="1871663"/>
            <a:ext cx="1043517" cy="823912"/>
          </a:xfrm>
          <a:prstGeom prst="can">
            <a:avLst/>
          </a:prstGeom>
          <a:solidFill>
            <a:srgbClr val="CCFFCC"/>
          </a:solidFill>
          <a:ln>
            <a:solidFill>
              <a:srgbClr val="4F81BD"/>
            </a:solidFill>
            <a:headEnd type="none" w="med" len="med"/>
            <a:tailEnd type="none"/>
          </a:ln>
        </p:spPr>
        <p:style>
          <a:lnRef idx="1">
            <a:schemeClr val="accent3"/>
          </a:lnRef>
          <a:fillRef idx="3">
            <a:schemeClr val="accent3"/>
          </a:fillRef>
          <a:effectRef idx="2">
            <a:schemeClr val="accent3"/>
          </a:effectRef>
          <a:fontRef idx="minor">
            <a:schemeClr val="lt1"/>
          </a:fontRef>
        </p:style>
        <p:txBody>
          <a:bodyPr lIns="121898" tIns="60949" rIns="121898" bIns="60949" anchor="ctr"/>
          <a:lstStyle/>
          <a:p>
            <a:pPr algn="ctr">
              <a:defRPr/>
            </a:pPr>
            <a:endParaRPr lang="en-US" sz="2900">
              <a:latin typeface="Source Sans Pro Light"/>
              <a:cs typeface="Source Sans Pro Light"/>
            </a:endParaRPr>
          </a:p>
        </p:txBody>
      </p:sp>
      <p:sp>
        <p:nvSpPr>
          <p:cNvPr id="40" name="Can 39"/>
          <p:cNvSpPr/>
          <p:nvPr/>
        </p:nvSpPr>
        <p:spPr>
          <a:xfrm>
            <a:off x="7785100" y="1871663"/>
            <a:ext cx="1041400" cy="823912"/>
          </a:xfrm>
          <a:prstGeom prst="can">
            <a:avLst/>
          </a:prstGeom>
          <a:solidFill>
            <a:srgbClr val="CCFFCC"/>
          </a:solidFill>
          <a:ln>
            <a:solidFill>
              <a:srgbClr val="4F81BD"/>
            </a:solidFill>
            <a:headEnd type="none" w="med" len="med"/>
            <a:tailEnd type="none"/>
          </a:ln>
        </p:spPr>
        <p:style>
          <a:lnRef idx="1">
            <a:schemeClr val="accent3"/>
          </a:lnRef>
          <a:fillRef idx="3">
            <a:schemeClr val="accent3"/>
          </a:fillRef>
          <a:effectRef idx="2">
            <a:schemeClr val="accent3"/>
          </a:effectRef>
          <a:fontRef idx="minor">
            <a:schemeClr val="lt1"/>
          </a:fontRef>
        </p:style>
        <p:txBody>
          <a:bodyPr lIns="121898" tIns="60949" rIns="121898" bIns="60949" anchor="ctr"/>
          <a:lstStyle/>
          <a:p>
            <a:pPr algn="ctr">
              <a:defRPr/>
            </a:pPr>
            <a:endParaRPr lang="en-US" sz="2900">
              <a:latin typeface="Source Sans Pro Light"/>
              <a:cs typeface="Source Sans Pro Light"/>
            </a:endParaRPr>
          </a:p>
        </p:txBody>
      </p:sp>
      <p:sp>
        <p:nvSpPr>
          <p:cNvPr id="33805" name="TextBox 50"/>
          <p:cNvSpPr txBox="1">
            <a:spLocks noChangeArrowheads="1"/>
          </p:cNvSpPr>
          <p:nvPr/>
        </p:nvSpPr>
        <p:spPr bwMode="auto">
          <a:xfrm>
            <a:off x="508012" y="2705114"/>
            <a:ext cx="1079738" cy="5693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898" tIns="60949" rIns="121898" bIns="60949">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900">
                <a:latin typeface="Source Sans Pro Light"/>
                <a:cs typeface="Source Sans Pro Light"/>
              </a:rPr>
              <a:t>Input</a:t>
            </a:r>
          </a:p>
        </p:txBody>
      </p:sp>
      <p:sp>
        <p:nvSpPr>
          <p:cNvPr id="33806" name="TextBox 51"/>
          <p:cNvSpPr txBox="1">
            <a:spLocks noChangeArrowheads="1"/>
          </p:cNvSpPr>
          <p:nvPr/>
        </p:nvSpPr>
        <p:spPr bwMode="auto">
          <a:xfrm>
            <a:off x="1457896" y="1295404"/>
            <a:ext cx="938674" cy="8617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898" tIns="60949" rIns="121898" bIns="60949">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dirty="0">
                <a:latin typeface="Source Sans Pro Light"/>
                <a:cs typeface="Source Sans Pro Light"/>
              </a:rPr>
              <a:t>HDFS</a:t>
            </a:r>
            <a:br>
              <a:rPr lang="en-US" dirty="0">
                <a:latin typeface="Source Sans Pro Light"/>
                <a:cs typeface="Source Sans Pro Light"/>
              </a:rPr>
            </a:br>
            <a:r>
              <a:rPr lang="en-US" dirty="0">
                <a:latin typeface="Source Sans Pro Light"/>
                <a:cs typeface="Source Sans Pro Light"/>
              </a:rPr>
              <a:t>read</a:t>
            </a:r>
          </a:p>
        </p:txBody>
      </p:sp>
      <p:sp>
        <p:nvSpPr>
          <p:cNvPr id="33807" name="TextBox 52"/>
          <p:cNvSpPr txBox="1">
            <a:spLocks noChangeArrowheads="1"/>
          </p:cNvSpPr>
          <p:nvPr/>
        </p:nvSpPr>
        <p:spPr bwMode="auto">
          <a:xfrm>
            <a:off x="3297280" y="1295404"/>
            <a:ext cx="938674" cy="8617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898" tIns="60949" rIns="121898" bIns="60949">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dirty="0">
                <a:latin typeface="Source Sans Pro Light"/>
                <a:cs typeface="Source Sans Pro Light"/>
              </a:rPr>
              <a:t>HDFS</a:t>
            </a:r>
            <a:br>
              <a:rPr lang="en-US" dirty="0">
                <a:latin typeface="Source Sans Pro Light"/>
                <a:cs typeface="Source Sans Pro Light"/>
              </a:rPr>
            </a:br>
            <a:r>
              <a:rPr lang="en-US" dirty="0">
                <a:latin typeface="Source Sans Pro Light"/>
                <a:cs typeface="Source Sans Pro Light"/>
              </a:rPr>
              <a:t>write</a:t>
            </a:r>
          </a:p>
        </p:txBody>
      </p:sp>
      <p:sp>
        <p:nvSpPr>
          <p:cNvPr id="33808" name="TextBox 53"/>
          <p:cNvSpPr txBox="1">
            <a:spLocks noChangeArrowheads="1"/>
          </p:cNvSpPr>
          <p:nvPr/>
        </p:nvSpPr>
        <p:spPr bwMode="auto">
          <a:xfrm>
            <a:off x="5098564" y="1295404"/>
            <a:ext cx="938674" cy="8617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898" tIns="60949" rIns="121898" bIns="60949">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dirty="0">
                <a:latin typeface="Source Sans Pro Light"/>
                <a:cs typeface="Source Sans Pro Light"/>
              </a:rPr>
              <a:t>HDFS</a:t>
            </a:r>
            <a:br>
              <a:rPr lang="en-US" dirty="0">
                <a:latin typeface="Source Sans Pro Light"/>
                <a:cs typeface="Source Sans Pro Light"/>
              </a:rPr>
            </a:br>
            <a:r>
              <a:rPr lang="en-US" dirty="0">
                <a:latin typeface="Source Sans Pro Light"/>
                <a:cs typeface="Source Sans Pro Light"/>
              </a:rPr>
              <a:t>read</a:t>
            </a:r>
          </a:p>
        </p:txBody>
      </p:sp>
      <p:sp>
        <p:nvSpPr>
          <p:cNvPr id="33809" name="TextBox 54"/>
          <p:cNvSpPr txBox="1">
            <a:spLocks noChangeArrowheads="1"/>
          </p:cNvSpPr>
          <p:nvPr/>
        </p:nvSpPr>
        <p:spPr bwMode="auto">
          <a:xfrm>
            <a:off x="6937948" y="1295404"/>
            <a:ext cx="938674" cy="8617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898" tIns="60949" rIns="121898" bIns="60949">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dirty="0">
                <a:latin typeface="Source Sans Pro Light"/>
                <a:cs typeface="Source Sans Pro Light"/>
              </a:rPr>
              <a:t>HDFS</a:t>
            </a:r>
            <a:br>
              <a:rPr lang="en-US" dirty="0">
                <a:latin typeface="Source Sans Pro Light"/>
                <a:cs typeface="Source Sans Pro Light"/>
              </a:rPr>
            </a:br>
            <a:r>
              <a:rPr lang="en-US" dirty="0">
                <a:latin typeface="Source Sans Pro Light"/>
                <a:cs typeface="Source Sans Pro Light"/>
              </a:rPr>
              <a:t>write</a:t>
            </a:r>
          </a:p>
        </p:txBody>
      </p:sp>
      <p:grpSp>
        <p:nvGrpSpPr>
          <p:cNvPr id="2" name="Group 1"/>
          <p:cNvGrpSpPr>
            <a:grpSpLocks/>
          </p:cNvGrpSpPr>
          <p:nvPr/>
        </p:nvGrpSpPr>
        <p:grpSpPr bwMode="auto">
          <a:xfrm>
            <a:off x="508002" y="3276617"/>
            <a:ext cx="7930906" cy="2965897"/>
            <a:chOff x="1060824" y="3276600"/>
            <a:chExt cx="5948173" cy="2965325"/>
          </a:xfrm>
        </p:grpSpPr>
        <p:sp>
          <p:nvSpPr>
            <p:cNvPr id="33812" name="TextBox 55"/>
            <p:cNvSpPr txBox="1">
              <a:spLocks noChangeArrowheads="1"/>
            </p:cNvSpPr>
            <p:nvPr/>
          </p:nvSpPr>
          <p:spPr bwMode="auto">
            <a:xfrm>
              <a:off x="1060824" y="5214563"/>
              <a:ext cx="763669" cy="5385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900">
                  <a:latin typeface="Source Sans Pro Light"/>
                  <a:cs typeface="Source Sans Pro Light"/>
                </a:rPr>
                <a:t>Input</a:t>
              </a:r>
            </a:p>
          </p:txBody>
        </p:sp>
        <p:cxnSp>
          <p:nvCxnSpPr>
            <p:cNvPr id="57" name="Straight Arrow Connector 56"/>
            <p:cNvCxnSpPr>
              <a:stCxn id="74" idx="3"/>
              <a:endCxn id="66" idx="1"/>
            </p:cNvCxnSpPr>
            <p:nvPr/>
          </p:nvCxnSpPr>
          <p:spPr>
            <a:xfrm flipV="1">
              <a:off x="1622798" y="3565469"/>
              <a:ext cx="1838323" cy="1214204"/>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74" idx="3"/>
              <a:endCxn id="67" idx="1"/>
            </p:cNvCxnSpPr>
            <p:nvPr/>
          </p:nvCxnSpPr>
          <p:spPr>
            <a:xfrm flipV="1">
              <a:off x="1622798" y="4392398"/>
              <a:ext cx="1838323" cy="387275"/>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74" idx="3"/>
              <a:endCxn id="68" idx="1"/>
            </p:cNvCxnSpPr>
            <p:nvPr/>
          </p:nvCxnSpPr>
          <p:spPr>
            <a:xfrm>
              <a:off x="1622798" y="4779673"/>
              <a:ext cx="1838323" cy="42378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endCxn id="63" idx="1"/>
            </p:cNvCxnSpPr>
            <p:nvPr/>
          </p:nvCxnSpPr>
          <p:spPr>
            <a:xfrm>
              <a:off x="4950195" y="3565469"/>
              <a:ext cx="568324"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endCxn id="64" idx="1"/>
            </p:cNvCxnSpPr>
            <p:nvPr/>
          </p:nvCxnSpPr>
          <p:spPr>
            <a:xfrm>
              <a:off x="4950195" y="4392398"/>
              <a:ext cx="568324"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endCxn id="65" idx="1"/>
            </p:cNvCxnSpPr>
            <p:nvPr/>
          </p:nvCxnSpPr>
          <p:spPr>
            <a:xfrm>
              <a:off x="4950195" y="5205041"/>
              <a:ext cx="568324"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63" name="Folded Corner 62"/>
            <p:cNvSpPr/>
            <p:nvPr/>
          </p:nvSpPr>
          <p:spPr>
            <a:xfrm>
              <a:off x="5518519" y="3276600"/>
              <a:ext cx="493712" cy="579326"/>
            </a:xfrm>
            <a:prstGeom prst="foldedCorner">
              <a:avLst/>
            </a:prstGeom>
            <a:ln>
              <a:solidFill>
                <a:schemeClr val="bg1">
                  <a:lumMod val="75000"/>
                </a:schemeClr>
              </a:solidFill>
              <a:headEnd type="none" w="med" len="med"/>
              <a:tailEnd type="none"/>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sz="2900">
                <a:latin typeface="Source Sans Pro Light"/>
                <a:cs typeface="Source Sans Pro Light"/>
              </a:endParaRPr>
            </a:p>
          </p:txBody>
        </p:sp>
        <p:sp>
          <p:nvSpPr>
            <p:cNvPr id="64" name="Folded Corner 63"/>
            <p:cNvSpPr/>
            <p:nvPr/>
          </p:nvSpPr>
          <p:spPr>
            <a:xfrm>
              <a:off x="5518519" y="4101941"/>
              <a:ext cx="493712" cy="579326"/>
            </a:xfrm>
            <a:prstGeom prst="foldedCorner">
              <a:avLst/>
            </a:prstGeom>
            <a:ln>
              <a:solidFill>
                <a:srgbClr val="BFBFBF"/>
              </a:solidFill>
              <a:headEnd type="none" w="med" len="med"/>
              <a:tailEnd type="none"/>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sz="2900">
                <a:latin typeface="Source Sans Pro Light"/>
                <a:cs typeface="Source Sans Pro Light"/>
              </a:endParaRPr>
            </a:p>
          </p:txBody>
        </p:sp>
        <p:sp>
          <p:nvSpPr>
            <p:cNvPr id="65" name="Folded Corner 64"/>
            <p:cNvSpPr/>
            <p:nvPr/>
          </p:nvSpPr>
          <p:spPr>
            <a:xfrm>
              <a:off x="5518519" y="4916172"/>
              <a:ext cx="493712" cy="579325"/>
            </a:xfrm>
            <a:prstGeom prst="foldedCorner">
              <a:avLst/>
            </a:prstGeom>
            <a:ln>
              <a:solidFill>
                <a:srgbClr val="BFBFBF"/>
              </a:solidFill>
              <a:headEnd type="none" w="med" len="med"/>
              <a:tailEnd type="none"/>
            </a:ln>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sz="2900">
                <a:latin typeface="Source Sans Pro Light"/>
                <a:cs typeface="Source Sans Pro Light"/>
              </a:endParaRPr>
            </a:p>
          </p:txBody>
        </p:sp>
        <p:sp>
          <p:nvSpPr>
            <p:cNvPr id="66" name="Rectangle 65"/>
            <p:cNvSpPr/>
            <p:nvPr/>
          </p:nvSpPr>
          <p:spPr>
            <a:xfrm>
              <a:off x="3461121" y="3341675"/>
              <a:ext cx="1489073" cy="447589"/>
            </a:xfrm>
            <a:prstGeom prst="rect">
              <a:avLst/>
            </a:prstGeom>
            <a:ln>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anchor="ctr"/>
            <a:lstStyle/>
            <a:p>
              <a:pPr algn="ctr">
                <a:defRPr/>
              </a:pPr>
              <a:r>
                <a:rPr lang="en-US" sz="2900" dirty="0">
                  <a:latin typeface="Source Sans Pro Light"/>
                  <a:cs typeface="Source Sans Pro Light"/>
                </a:rPr>
                <a:t>query 1</a:t>
              </a:r>
            </a:p>
          </p:txBody>
        </p:sp>
        <p:sp>
          <p:nvSpPr>
            <p:cNvPr id="67" name="Rectangle 66"/>
            <p:cNvSpPr/>
            <p:nvPr/>
          </p:nvSpPr>
          <p:spPr>
            <a:xfrm>
              <a:off x="3461121" y="4168603"/>
              <a:ext cx="1489073" cy="447589"/>
            </a:xfrm>
            <a:prstGeom prst="rect">
              <a:avLst/>
            </a:prstGeom>
            <a:ln>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anchor="ctr"/>
            <a:lstStyle/>
            <a:p>
              <a:pPr algn="ctr">
                <a:defRPr/>
              </a:pPr>
              <a:r>
                <a:rPr lang="en-US" sz="2900" dirty="0">
                  <a:latin typeface="Source Sans Pro Light"/>
                  <a:cs typeface="Source Sans Pro Light"/>
                </a:rPr>
                <a:t>query 2</a:t>
              </a:r>
            </a:p>
          </p:txBody>
        </p:sp>
        <p:sp>
          <p:nvSpPr>
            <p:cNvPr id="68" name="Rectangle 67"/>
            <p:cNvSpPr/>
            <p:nvPr/>
          </p:nvSpPr>
          <p:spPr>
            <a:xfrm>
              <a:off x="3461121" y="4979660"/>
              <a:ext cx="1489073" cy="447589"/>
            </a:xfrm>
            <a:prstGeom prst="rect">
              <a:avLst/>
            </a:prstGeom>
            <a:ln>
              <a:headEnd type="none" w="med" len="med"/>
              <a:tailEnd type="none"/>
            </a:ln>
          </p:spPr>
          <p:style>
            <a:lnRef idx="1">
              <a:schemeClr val="accent1"/>
            </a:lnRef>
            <a:fillRef idx="3">
              <a:schemeClr val="accent1"/>
            </a:fillRef>
            <a:effectRef idx="2">
              <a:schemeClr val="accent1"/>
            </a:effectRef>
            <a:fontRef idx="minor">
              <a:schemeClr val="lt1"/>
            </a:fontRef>
          </p:style>
          <p:txBody>
            <a:bodyPr lIns="0" rIns="0" anchor="ctr"/>
            <a:lstStyle/>
            <a:p>
              <a:pPr algn="ctr">
                <a:defRPr/>
              </a:pPr>
              <a:r>
                <a:rPr lang="en-US" sz="2900" dirty="0">
                  <a:latin typeface="Source Sans Pro Light"/>
                  <a:cs typeface="Source Sans Pro Light"/>
                </a:rPr>
                <a:t>query 3</a:t>
              </a:r>
            </a:p>
          </p:txBody>
        </p:sp>
        <p:sp>
          <p:nvSpPr>
            <p:cNvPr id="33825" name="TextBox 68"/>
            <p:cNvSpPr txBox="1">
              <a:spLocks noChangeArrowheads="1"/>
            </p:cNvSpPr>
            <p:nvPr/>
          </p:nvSpPr>
          <p:spPr bwMode="auto">
            <a:xfrm>
              <a:off x="6043349" y="3330566"/>
              <a:ext cx="964387" cy="5385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900">
                  <a:latin typeface="Source Sans Pro Light"/>
                  <a:cs typeface="Source Sans Pro Light"/>
                </a:rPr>
                <a:t>result 1</a:t>
              </a:r>
            </a:p>
          </p:txBody>
        </p:sp>
        <p:sp>
          <p:nvSpPr>
            <p:cNvPr id="33826" name="TextBox 69"/>
            <p:cNvSpPr txBox="1">
              <a:spLocks noChangeArrowheads="1"/>
            </p:cNvSpPr>
            <p:nvPr/>
          </p:nvSpPr>
          <p:spPr bwMode="auto">
            <a:xfrm>
              <a:off x="6043349" y="4149557"/>
              <a:ext cx="965648" cy="5385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900">
                  <a:latin typeface="Source Sans Pro Light"/>
                  <a:cs typeface="Source Sans Pro Light"/>
                </a:rPr>
                <a:t>result 2</a:t>
              </a:r>
            </a:p>
          </p:txBody>
        </p:sp>
        <p:sp>
          <p:nvSpPr>
            <p:cNvPr id="33827" name="TextBox 70"/>
            <p:cNvSpPr txBox="1">
              <a:spLocks noChangeArrowheads="1"/>
            </p:cNvSpPr>
            <p:nvPr/>
          </p:nvSpPr>
          <p:spPr bwMode="auto">
            <a:xfrm>
              <a:off x="6043349" y="4981246"/>
              <a:ext cx="965648" cy="5385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900">
                  <a:latin typeface="Source Sans Pro Light"/>
                  <a:cs typeface="Source Sans Pro Light"/>
                </a:rPr>
                <a:t>result 3</a:t>
              </a:r>
            </a:p>
          </p:txBody>
        </p:sp>
        <p:cxnSp>
          <p:nvCxnSpPr>
            <p:cNvPr id="72" name="Straight Arrow Connector 71"/>
            <p:cNvCxnSpPr>
              <a:stCxn id="74" idx="3"/>
              <a:endCxn id="33829" idx="1"/>
            </p:cNvCxnSpPr>
            <p:nvPr/>
          </p:nvCxnSpPr>
          <p:spPr>
            <a:xfrm>
              <a:off x="1622799" y="4780467"/>
              <a:ext cx="1838018" cy="1192206"/>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33829" name="TextBox 72"/>
            <p:cNvSpPr txBox="1">
              <a:spLocks noChangeArrowheads="1"/>
            </p:cNvSpPr>
            <p:nvPr/>
          </p:nvSpPr>
          <p:spPr bwMode="auto">
            <a:xfrm>
              <a:off x="3460817" y="5703420"/>
              <a:ext cx="1488884" cy="5385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sz="2900">
                  <a:latin typeface="Source Sans Pro Light"/>
                  <a:cs typeface="Source Sans Pro Light"/>
                </a:rPr>
                <a:t>.  .  .</a:t>
              </a:r>
            </a:p>
          </p:txBody>
        </p:sp>
        <p:sp>
          <p:nvSpPr>
            <p:cNvPr id="74" name="Diamond 73"/>
            <p:cNvSpPr/>
            <p:nvPr/>
          </p:nvSpPr>
          <p:spPr>
            <a:xfrm>
              <a:off x="1332287" y="4695551"/>
              <a:ext cx="290512" cy="169830"/>
            </a:xfrm>
            <a:prstGeom prst="diamond">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sz="2900">
                <a:latin typeface="Source Sans Pro Light"/>
                <a:cs typeface="Source Sans Pro Light"/>
              </a:endParaRPr>
            </a:p>
          </p:txBody>
        </p:sp>
        <p:sp>
          <p:nvSpPr>
            <p:cNvPr id="75" name="Can 74"/>
            <p:cNvSpPr/>
            <p:nvPr/>
          </p:nvSpPr>
          <p:spPr>
            <a:xfrm>
              <a:off x="1060824" y="4370177"/>
              <a:ext cx="782637" cy="823753"/>
            </a:xfrm>
            <a:prstGeom prst="can">
              <a:avLst/>
            </a:prstGeom>
            <a:ln>
              <a:headEnd type="none" w="med" len="med"/>
              <a:tailEnd type="none"/>
            </a:ln>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sz="2900">
                <a:latin typeface="Source Sans Pro Light"/>
                <a:cs typeface="Source Sans Pro Light"/>
              </a:endParaRPr>
            </a:p>
          </p:txBody>
        </p:sp>
        <p:sp>
          <p:nvSpPr>
            <p:cNvPr id="33832" name="TextBox 75"/>
            <p:cNvSpPr txBox="1">
              <a:spLocks noChangeArrowheads="1"/>
            </p:cNvSpPr>
            <p:nvPr/>
          </p:nvSpPr>
          <p:spPr bwMode="auto">
            <a:xfrm>
              <a:off x="1954105" y="3467063"/>
              <a:ext cx="657872" cy="830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dirty="0">
                  <a:latin typeface="Source Sans Pro Light"/>
                  <a:cs typeface="Source Sans Pro Light"/>
                </a:rPr>
                <a:t>HDFS</a:t>
              </a:r>
              <a:br>
                <a:rPr lang="en-US" dirty="0">
                  <a:latin typeface="Source Sans Pro Light"/>
                  <a:cs typeface="Source Sans Pro Light"/>
                </a:rPr>
              </a:br>
              <a:r>
                <a:rPr lang="en-US" dirty="0">
                  <a:latin typeface="Source Sans Pro Light"/>
                  <a:cs typeface="Source Sans Pro Light"/>
                </a:rPr>
                <a:t>read</a:t>
              </a:r>
            </a:p>
          </p:txBody>
        </p:sp>
      </p:grpSp>
    </p:spTree>
    <p:extLst>
      <p:ext uri="{BB962C8B-B14F-4D97-AF65-F5344CB8AC3E}">
        <p14:creationId xmlns:p14="http://schemas.microsoft.com/office/powerpoint/2010/main" val="30300231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Spark Streaming</a:t>
            </a:r>
            <a:endParaRPr lang="en-US" dirty="0"/>
          </a:p>
        </p:txBody>
      </p:sp>
      <p:sp>
        <p:nvSpPr>
          <p:cNvPr id="5" name="TextBox 4"/>
          <p:cNvSpPr txBox="1"/>
          <p:nvPr/>
        </p:nvSpPr>
        <p:spPr>
          <a:xfrm>
            <a:off x="4312703" y="1675481"/>
            <a:ext cx="5993220" cy="1015663"/>
          </a:xfrm>
          <a:prstGeom prst="rect">
            <a:avLst/>
          </a:prstGeom>
          <a:noFill/>
        </p:spPr>
        <p:txBody>
          <a:bodyPr wrap="square" lIns="91438" tIns="45719" rIns="91438" bIns="45719" rtlCol="0">
            <a:spAutoFit/>
          </a:bodyPr>
          <a:lstStyle/>
          <a:p>
            <a:r>
              <a:rPr lang="en-US" sz="2000" dirty="0" err="1">
                <a:solidFill>
                  <a:schemeClr val="bg1"/>
                </a:solidFill>
                <a:latin typeface="Consolas" panose="020B0609020204030204" pitchFamily="49" charset="0"/>
                <a:cs typeface="Consolas" panose="020B0609020204030204" pitchFamily="49" charset="0"/>
              </a:rPr>
              <a:t>TwitterUtils.createStream</a:t>
            </a:r>
            <a:r>
              <a:rPr lang="en-US" sz="2000" dirty="0">
                <a:solidFill>
                  <a:schemeClr val="bg1"/>
                </a:solidFill>
                <a:latin typeface="Consolas" panose="020B0609020204030204" pitchFamily="49" charset="0"/>
                <a:cs typeface="Consolas" panose="020B0609020204030204" pitchFamily="49" charset="0"/>
              </a:rPr>
              <a:t>(...)</a:t>
            </a:r>
            <a:br>
              <a:rPr lang="en-US" sz="2000" dirty="0">
                <a:solidFill>
                  <a:schemeClr val="bg1"/>
                </a:solidFill>
                <a:latin typeface="Consolas" panose="020B0609020204030204" pitchFamily="49" charset="0"/>
                <a:cs typeface="Consolas" panose="020B0609020204030204" pitchFamily="49" charset="0"/>
              </a:rPr>
            </a:br>
            <a:r>
              <a:rPr lang="en-US" sz="2000" dirty="0">
                <a:solidFill>
                  <a:schemeClr val="bg1"/>
                </a:solidFill>
                <a:latin typeface="Consolas" panose="020B0609020204030204" pitchFamily="49" charset="0"/>
                <a:cs typeface="Consolas" panose="020B0609020204030204" pitchFamily="49" charset="0"/>
              </a:rPr>
              <a:t>    .filter(_.</a:t>
            </a:r>
            <a:r>
              <a:rPr lang="en-US" sz="2000" dirty="0" err="1">
                <a:solidFill>
                  <a:schemeClr val="bg1"/>
                </a:solidFill>
                <a:latin typeface="Consolas" panose="020B0609020204030204" pitchFamily="49" charset="0"/>
                <a:cs typeface="Consolas" panose="020B0609020204030204" pitchFamily="49" charset="0"/>
              </a:rPr>
              <a:t>getText.contains</a:t>
            </a:r>
            <a:r>
              <a:rPr lang="en-US" sz="2000" dirty="0">
                <a:solidFill>
                  <a:schemeClr val="bg1"/>
                </a:solidFill>
                <a:latin typeface="Consolas" panose="020B0609020204030204" pitchFamily="49" charset="0"/>
                <a:cs typeface="Consolas" panose="020B0609020204030204" pitchFamily="49" charset="0"/>
              </a:rPr>
              <a:t>("Spark"))</a:t>
            </a:r>
            <a:br>
              <a:rPr lang="en-US" sz="2000" dirty="0">
                <a:solidFill>
                  <a:schemeClr val="bg1"/>
                </a:solidFill>
                <a:latin typeface="Consolas" panose="020B0609020204030204" pitchFamily="49" charset="0"/>
                <a:cs typeface="Consolas" panose="020B0609020204030204" pitchFamily="49" charset="0"/>
              </a:rPr>
            </a:br>
            <a:r>
              <a:rPr lang="en-US" sz="2000" dirty="0">
                <a:solidFill>
                  <a:schemeClr val="bg1"/>
                </a:solidFill>
                <a:latin typeface="Consolas" panose="020B0609020204030204" pitchFamily="49" charset="0"/>
                <a:cs typeface="Consolas" panose="020B0609020204030204" pitchFamily="49" charset="0"/>
              </a:rPr>
              <a:t>    .</a:t>
            </a:r>
            <a:r>
              <a:rPr lang="en-US" sz="2000" dirty="0" err="1">
                <a:solidFill>
                  <a:schemeClr val="bg1"/>
                </a:solidFill>
                <a:latin typeface="Consolas" panose="020B0609020204030204" pitchFamily="49" charset="0"/>
                <a:cs typeface="Consolas" panose="020B0609020204030204" pitchFamily="49" charset="0"/>
              </a:rPr>
              <a:t>countByWindow</a:t>
            </a:r>
            <a:r>
              <a:rPr lang="en-US" sz="2000" dirty="0">
                <a:solidFill>
                  <a:schemeClr val="bg1"/>
                </a:solidFill>
                <a:latin typeface="Consolas" panose="020B0609020204030204" pitchFamily="49" charset="0"/>
                <a:cs typeface="Consolas" panose="020B0609020204030204" pitchFamily="49" charset="0"/>
              </a:rPr>
              <a:t>(Seconds(5))</a:t>
            </a:r>
          </a:p>
        </p:txBody>
      </p:sp>
      <p:pic>
        <p:nvPicPr>
          <p:cNvPr id="6" name="Picture 5"/>
          <p:cNvPicPr>
            <a:picLocks noChangeAspect="1"/>
          </p:cNvPicPr>
          <p:nvPr/>
        </p:nvPicPr>
        <p:blipFill>
          <a:blip r:embed="rId3"/>
          <a:stretch>
            <a:fillRect/>
          </a:stretch>
        </p:blipFill>
        <p:spPr>
          <a:xfrm>
            <a:off x="2884417" y="1771673"/>
            <a:ext cx="888064" cy="730945"/>
          </a:xfrm>
          <a:prstGeom prst="rect">
            <a:avLst/>
          </a:prstGeom>
        </p:spPr>
      </p:pic>
      <p:sp>
        <p:nvSpPr>
          <p:cNvPr id="10" name="Subtitle 9"/>
          <p:cNvSpPr>
            <a:spLocks noGrp="1"/>
          </p:cNvSpPr>
          <p:nvPr>
            <p:ph type="subTitle" idx="1"/>
          </p:nvPr>
        </p:nvSpPr>
        <p:spPr/>
        <p:txBody>
          <a:bodyPr/>
          <a:lstStyle/>
          <a:p>
            <a:endParaRPr lang="en-US"/>
          </a:p>
        </p:txBody>
      </p:sp>
      <p:sp>
        <p:nvSpPr>
          <p:cNvPr id="11" name="Text Placeholder 10"/>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60440113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Streaming</a:t>
            </a:r>
            <a:endParaRPr lang="en-US" dirty="0"/>
          </a:p>
        </p:txBody>
      </p:sp>
      <p:sp>
        <p:nvSpPr>
          <p:cNvPr id="3" name="Title 1"/>
          <p:cNvSpPr txBox="1">
            <a:spLocks/>
          </p:cNvSpPr>
          <p:nvPr/>
        </p:nvSpPr>
        <p:spPr>
          <a:xfrm>
            <a:off x="4812818" y="3880082"/>
            <a:ext cx="2796063" cy="777644"/>
          </a:xfrm>
          <a:prstGeom prst="rect">
            <a:avLst/>
          </a:prstGeom>
        </p:spPr>
        <p:txBody>
          <a:bodyPr lIns="91438" tIns="45719" rIns="91438" bIns="45719"/>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effectLst>
                  <a:glow rad="38100">
                    <a:schemeClr val="bg1">
                      <a:lumMod val="65000"/>
                      <a:lumOff val="35000"/>
                      <a:alpha val="40000"/>
                    </a:schemeClr>
                  </a:glow>
                </a:effectLst>
                <a:latin typeface="Source Sans Pro Light"/>
                <a:cs typeface="Source Sans Pro Light"/>
              </a:rPr>
              <a:t>Streaming</a:t>
            </a:r>
          </a:p>
        </p:txBody>
      </p:sp>
      <p:sp>
        <p:nvSpPr>
          <p:cNvPr id="5" name="Rounded Rectangle 4"/>
          <p:cNvSpPr/>
          <p:nvPr/>
        </p:nvSpPr>
        <p:spPr>
          <a:xfrm>
            <a:off x="4373321" y="2410887"/>
            <a:ext cx="3571875" cy="2246839"/>
          </a:xfrm>
          <a:prstGeom prst="roundRect">
            <a:avLst/>
          </a:prstGeom>
          <a:noFill/>
          <a:ln>
            <a:solidFill>
              <a:srgbClr val="E77215"/>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000">
              <a:latin typeface="Source Sans Pro Light"/>
              <a:cs typeface="Source Sans Pro Light"/>
            </a:endParaRPr>
          </a:p>
        </p:txBody>
      </p:sp>
      <p:sp>
        <p:nvSpPr>
          <p:cNvPr id="6" name="Rectangle 5"/>
          <p:cNvSpPr/>
          <p:nvPr/>
        </p:nvSpPr>
        <p:spPr>
          <a:xfrm>
            <a:off x="1200151" y="1971675"/>
            <a:ext cx="1590675" cy="4572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000">
              <a:latin typeface="Source Sans Pro Light"/>
              <a:cs typeface="Source Sans Pro Light"/>
            </a:endParaRPr>
          </a:p>
        </p:txBody>
      </p:sp>
      <p:sp>
        <p:nvSpPr>
          <p:cNvPr id="7" name="TextBox 6"/>
          <p:cNvSpPr txBox="1"/>
          <p:nvPr/>
        </p:nvSpPr>
        <p:spPr>
          <a:xfrm>
            <a:off x="1522988" y="1955396"/>
            <a:ext cx="884243"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Kafka</a:t>
            </a:r>
          </a:p>
        </p:txBody>
      </p:sp>
      <p:sp>
        <p:nvSpPr>
          <p:cNvPr id="8" name="Rectangle 7"/>
          <p:cNvSpPr/>
          <p:nvPr/>
        </p:nvSpPr>
        <p:spPr>
          <a:xfrm>
            <a:off x="1200151" y="2600325"/>
            <a:ext cx="1590675" cy="4572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000">
              <a:latin typeface="Source Sans Pro Light"/>
              <a:cs typeface="Source Sans Pro Light"/>
            </a:endParaRPr>
          </a:p>
        </p:txBody>
      </p:sp>
      <p:sp>
        <p:nvSpPr>
          <p:cNvPr id="9" name="TextBox 8"/>
          <p:cNvSpPr txBox="1"/>
          <p:nvPr/>
        </p:nvSpPr>
        <p:spPr>
          <a:xfrm>
            <a:off x="1522989" y="2584047"/>
            <a:ext cx="966931"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Flume</a:t>
            </a:r>
          </a:p>
        </p:txBody>
      </p:sp>
      <p:sp>
        <p:nvSpPr>
          <p:cNvPr id="10" name="Rectangle 9"/>
          <p:cNvSpPr/>
          <p:nvPr/>
        </p:nvSpPr>
        <p:spPr>
          <a:xfrm>
            <a:off x="1200151" y="3228975"/>
            <a:ext cx="1590675" cy="4572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000">
              <a:latin typeface="Source Sans Pro Light"/>
              <a:cs typeface="Source Sans Pro Light"/>
            </a:endParaRPr>
          </a:p>
        </p:txBody>
      </p:sp>
      <p:sp>
        <p:nvSpPr>
          <p:cNvPr id="11" name="TextBox 10"/>
          <p:cNvSpPr txBox="1"/>
          <p:nvPr/>
        </p:nvSpPr>
        <p:spPr>
          <a:xfrm>
            <a:off x="1522988" y="3248026"/>
            <a:ext cx="885712"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HDFS</a:t>
            </a:r>
          </a:p>
        </p:txBody>
      </p:sp>
      <p:sp>
        <p:nvSpPr>
          <p:cNvPr id="12" name="Rectangle 11"/>
          <p:cNvSpPr/>
          <p:nvPr/>
        </p:nvSpPr>
        <p:spPr>
          <a:xfrm>
            <a:off x="1200151" y="3857625"/>
            <a:ext cx="1590675" cy="4572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000">
              <a:latin typeface="Source Sans Pro Light"/>
              <a:cs typeface="Source Sans Pro Light"/>
            </a:endParaRPr>
          </a:p>
        </p:txBody>
      </p:sp>
      <p:sp>
        <p:nvSpPr>
          <p:cNvPr id="13" name="TextBox 12"/>
          <p:cNvSpPr txBox="1"/>
          <p:nvPr/>
        </p:nvSpPr>
        <p:spPr>
          <a:xfrm>
            <a:off x="1713490" y="3849065"/>
            <a:ext cx="509541"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S3</a:t>
            </a:r>
          </a:p>
        </p:txBody>
      </p:sp>
      <p:sp>
        <p:nvSpPr>
          <p:cNvPr id="14" name="Rectangle 13"/>
          <p:cNvSpPr/>
          <p:nvPr/>
        </p:nvSpPr>
        <p:spPr>
          <a:xfrm>
            <a:off x="1200151" y="4486275"/>
            <a:ext cx="1590675" cy="4572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000">
              <a:latin typeface="Source Sans Pro Light"/>
              <a:cs typeface="Source Sans Pro Light"/>
            </a:endParaRPr>
          </a:p>
        </p:txBody>
      </p:sp>
      <p:sp>
        <p:nvSpPr>
          <p:cNvPr id="15" name="TextBox 14"/>
          <p:cNvSpPr txBox="1"/>
          <p:nvPr/>
        </p:nvSpPr>
        <p:spPr>
          <a:xfrm>
            <a:off x="1436885" y="4463908"/>
            <a:ext cx="1073799"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Kinesis</a:t>
            </a:r>
          </a:p>
        </p:txBody>
      </p:sp>
      <p:sp>
        <p:nvSpPr>
          <p:cNvPr id="16" name="Rectangle 15"/>
          <p:cNvSpPr/>
          <p:nvPr/>
        </p:nvSpPr>
        <p:spPr>
          <a:xfrm>
            <a:off x="1200151" y="5114925"/>
            <a:ext cx="1590675" cy="4572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000">
              <a:latin typeface="Source Sans Pro Light"/>
              <a:cs typeface="Source Sans Pro Light"/>
            </a:endParaRPr>
          </a:p>
        </p:txBody>
      </p:sp>
      <p:sp>
        <p:nvSpPr>
          <p:cNvPr id="17" name="TextBox 16"/>
          <p:cNvSpPr txBox="1"/>
          <p:nvPr/>
        </p:nvSpPr>
        <p:spPr>
          <a:xfrm>
            <a:off x="1469174" y="5092559"/>
            <a:ext cx="1090897"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Twitter</a:t>
            </a:r>
          </a:p>
        </p:txBody>
      </p:sp>
      <p:sp>
        <p:nvSpPr>
          <p:cNvPr id="18" name="Rectangle 17"/>
          <p:cNvSpPr/>
          <p:nvPr/>
        </p:nvSpPr>
        <p:spPr>
          <a:xfrm>
            <a:off x="1200151" y="1295400"/>
            <a:ext cx="1590675" cy="4572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000">
              <a:latin typeface="Source Sans Pro Light"/>
              <a:cs typeface="Source Sans Pro Light"/>
            </a:endParaRPr>
          </a:p>
        </p:txBody>
      </p:sp>
      <p:sp>
        <p:nvSpPr>
          <p:cNvPr id="19" name="TextBox 18"/>
          <p:cNvSpPr txBox="1"/>
          <p:nvPr/>
        </p:nvSpPr>
        <p:spPr>
          <a:xfrm>
            <a:off x="1237239" y="1273034"/>
            <a:ext cx="1556836"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TCP socket</a:t>
            </a:r>
          </a:p>
        </p:txBody>
      </p:sp>
      <p:sp>
        <p:nvSpPr>
          <p:cNvPr id="20" name="Right Arrow 19"/>
          <p:cNvSpPr/>
          <p:nvPr/>
        </p:nvSpPr>
        <p:spPr>
          <a:xfrm>
            <a:off x="3051626" y="3029009"/>
            <a:ext cx="1077921" cy="895411"/>
          </a:xfrm>
          <a:prstGeom prst="rightArrow">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000">
              <a:latin typeface="Source Sans Pro Light"/>
              <a:cs typeface="Source Sans Pro Light"/>
            </a:endParaRPr>
          </a:p>
        </p:txBody>
      </p:sp>
      <p:sp>
        <p:nvSpPr>
          <p:cNvPr id="21" name="Rectangle 20"/>
          <p:cNvSpPr/>
          <p:nvPr/>
        </p:nvSpPr>
        <p:spPr>
          <a:xfrm>
            <a:off x="9629776" y="1868447"/>
            <a:ext cx="1590675" cy="4572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000">
              <a:latin typeface="Source Sans Pro Light"/>
              <a:cs typeface="Source Sans Pro Light"/>
            </a:endParaRPr>
          </a:p>
        </p:txBody>
      </p:sp>
      <p:sp>
        <p:nvSpPr>
          <p:cNvPr id="22" name="TextBox 21"/>
          <p:cNvSpPr txBox="1"/>
          <p:nvPr/>
        </p:nvSpPr>
        <p:spPr>
          <a:xfrm>
            <a:off x="9743933" y="1865311"/>
            <a:ext cx="1432871"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HDFS / S3</a:t>
            </a:r>
          </a:p>
        </p:txBody>
      </p:sp>
      <p:sp>
        <p:nvSpPr>
          <p:cNvPr id="23" name="Right Arrow 22"/>
          <p:cNvSpPr/>
          <p:nvPr/>
        </p:nvSpPr>
        <p:spPr>
          <a:xfrm>
            <a:off x="8075356" y="3009869"/>
            <a:ext cx="1077921" cy="895411"/>
          </a:xfrm>
          <a:prstGeom prst="rightArrow">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000">
              <a:latin typeface="Source Sans Pro Light"/>
              <a:cs typeface="Source Sans Pro Light"/>
            </a:endParaRPr>
          </a:p>
        </p:txBody>
      </p:sp>
      <p:sp>
        <p:nvSpPr>
          <p:cNvPr id="24" name="Rectangle 23"/>
          <p:cNvSpPr/>
          <p:nvPr/>
        </p:nvSpPr>
        <p:spPr>
          <a:xfrm>
            <a:off x="9629776" y="2430632"/>
            <a:ext cx="1590675" cy="4572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000">
              <a:latin typeface="Source Sans Pro Light"/>
              <a:cs typeface="Source Sans Pro Light"/>
            </a:endParaRPr>
          </a:p>
        </p:txBody>
      </p:sp>
      <p:sp>
        <p:nvSpPr>
          <p:cNvPr id="25" name="TextBox 24"/>
          <p:cNvSpPr txBox="1"/>
          <p:nvPr/>
        </p:nvSpPr>
        <p:spPr>
          <a:xfrm>
            <a:off x="9658349" y="2449624"/>
            <a:ext cx="1489947"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Cassandra</a:t>
            </a:r>
          </a:p>
        </p:txBody>
      </p:sp>
      <p:sp>
        <p:nvSpPr>
          <p:cNvPr id="26" name="Rectangle 25"/>
          <p:cNvSpPr/>
          <p:nvPr/>
        </p:nvSpPr>
        <p:spPr>
          <a:xfrm>
            <a:off x="9629776" y="3590865"/>
            <a:ext cx="1590675" cy="4572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000">
              <a:latin typeface="Source Sans Pro Light"/>
              <a:cs typeface="Source Sans Pro Light"/>
            </a:endParaRPr>
          </a:p>
        </p:txBody>
      </p:sp>
      <p:sp>
        <p:nvSpPr>
          <p:cNvPr id="27" name="TextBox 26"/>
          <p:cNvSpPr txBox="1"/>
          <p:nvPr/>
        </p:nvSpPr>
        <p:spPr>
          <a:xfrm>
            <a:off x="9596921" y="3596051"/>
            <a:ext cx="1706451"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Dashboards</a:t>
            </a:r>
          </a:p>
        </p:txBody>
      </p:sp>
      <p:sp>
        <p:nvSpPr>
          <p:cNvPr id="28" name="Rectangle 27"/>
          <p:cNvSpPr/>
          <p:nvPr/>
        </p:nvSpPr>
        <p:spPr>
          <a:xfrm>
            <a:off x="9648825" y="4200525"/>
            <a:ext cx="1590675" cy="4572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000">
              <a:latin typeface="Source Sans Pro Light"/>
              <a:cs typeface="Source Sans Pro Light"/>
            </a:endParaRPr>
          </a:p>
        </p:txBody>
      </p:sp>
      <p:sp>
        <p:nvSpPr>
          <p:cNvPr id="29" name="TextBox 28"/>
          <p:cNvSpPr txBox="1"/>
          <p:nvPr/>
        </p:nvSpPr>
        <p:spPr>
          <a:xfrm>
            <a:off x="9698796" y="4191905"/>
            <a:ext cx="1501265"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Databases</a:t>
            </a:r>
          </a:p>
        </p:txBody>
      </p:sp>
      <p:sp>
        <p:nvSpPr>
          <p:cNvPr id="30" name="TextBox 29"/>
          <p:cNvSpPr txBox="1"/>
          <p:nvPr/>
        </p:nvSpPr>
        <p:spPr>
          <a:xfrm>
            <a:off x="6393442" y="666751"/>
            <a:ext cx="2983663" cy="1384995"/>
          </a:xfrm>
          <a:prstGeom prst="rect">
            <a:avLst/>
          </a:prstGeom>
          <a:noFill/>
        </p:spPr>
        <p:txBody>
          <a:bodyPr wrap="square" lIns="91438" tIns="45719" rIns="91438" bIns="45719" rtlCol="0">
            <a:spAutoFit/>
          </a:bodyPr>
          <a:lstStyle/>
          <a:p>
            <a:pPr marL="285744" indent="-285744">
              <a:buFontTx/>
              <a:buChar char="-"/>
            </a:pPr>
            <a:r>
              <a:rPr lang="en-US" sz="2800" dirty="0">
                <a:latin typeface="Source Sans Pro Light"/>
                <a:cs typeface="Source Sans Pro Light"/>
              </a:rPr>
              <a:t>Scalable</a:t>
            </a:r>
          </a:p>
          <a:p>
            <a:pPr marL="285744" indent="-285744">
              <a:buFontTx/>
              <a:buChar char="-"/>
            </a:pPr>
            <a:r>
              <a:rPr lang="en-US" sz="2800" dirty="0">
                <a:latin typeface="Source Sans Pro Light"/>
                <a:cs typeface="Source Sans Pro Light"/>
              </a:rPr>
              <a:t>High-throughput</a:t>
            </a:r>
          </a:p>
          <a:p>
            <a:pPr marL="285744" indent="-285744">
              <a:buFontTx/>
              <a:buChar char="-"/>
            </a:pPr>
            <a:r>
              <a:rPr lang="en-US" sz="2800" dirty="0">
                <a:latin typeface="Source Sans Pro Light"/>
                <a:cs typeface="Source Sans Pro Light"/>
              </a:rPr>
              <a:t>Fault-tolerant</a:t>
            </a:r>
          </a:p>
        </p:txBody>
      </p:sp>
      <p:sp>
        <p:nvSpPr>
          <p:cNvPr id="31" name="TextBox 30"/>
          <p:cNvSpPr txBox="1"/>
          <p:nvPr/>
        </p:nvSpPr>
        <p:spPr>
          <a:xfrm>
            <a:off x="3225461" y="4892675"/>
            <a:ext cx="8659410" cy="1815880"/>
          </a:xfrm>
          <a:prstGeom prst="rect">
            <a:avLst/>
          </a:prstGeom>
          <a:noFill/>
        </p:spPr>
        <p:txBody>
          <a:bodyPr wrap="square" lIns="91438" tIns="45719" rIns="91438" bIns="45719" rtlCol="0">
            <a:spAutoFit/>
          </a:bodyPr>
          <a:lstStyle/>
          <a:p>
            <a:r>
              <a:rPr lang="en-US" sz="2800" dirty="0">
                <a:latin typeface="Source Sans Pro Light"/>
                <a:cs typeface="Source Sans Pro Light"/>
              </a:rPr>
              <a:t>Complex algorithms can be expressed using: </a:t>
            </a:r>
          </a:p>
          <a:p>
            <a:pPr marL="285744" indent="-285744">
              <a:buFontTx/>
              <a:buChar char="-"/>
            </a:pPr>
            <a:r>
              <a:rPr lang="en-US" sz="2800" dirty="0">
                <a:latin typeface="Source Sans Pro Light"/>
                <a:cs typeface="Source Sans Pro Light"/>
              </a:rPr>
              <a:t>Spark transformations: </a:t>
            </a:r>
            <a:r>
              <a:rPr lang="en-US" sz="2400" dirty="0">
                <a:latin typeface="Consolas"/>
                <a:ea typeface="Anonymous Pro" panose="02060609030202000504" pitchFamily="49" charset="0"/>
                <a:cs typeface="Consolas"/>
              </a:rPr>
              <a:t>map(), reduce(), join(</a:t>
            </a:r>
            <a:r>
              <a:rPr lang="en-US" sz="2400" dirty="0" smtClean="0">
                <a:latin typeface="Consolas"/>
                <a:ea typeface="Anonymous Pro" panose="02060609030202000504" pitchFamily="49" charset="0"/>
                <a:cs typeface="Consolas"/>
              </a:rPr>
              <a:t>)</a:t>
            </a:r>
            <a:r>
              <a:rPr lang="is-IS" sz="2400" dirty="0" smtClean="0">
                <a:latin typeface="Source Sans Pro Light"/>
                <a:ea typeface="Anonymous Pro" panose="02060609030202000504" pitchFamily="49" charset="0"/>
                <a:cs typeface="Source Sans Pro Light"/>
              </a:rPr>
              <a:t>…</a:t>
            </a:r>
            <a:endParaRPr lang="en-US" sz="2400" dirty="0">
              <a:latin typeface="Source Sans Pro Light"/>
              <a:ea typeface="Anonymous Pro" panose="02060609030202000504" pitchFamily="49" charset="0"/>
              <a:cs typeface="Source Sans Pro Light"/>
            </a:endParaRPr>
          </a:p>
          <a:p>
            <a:pPr marL="285744" indent="-285744">
              <a:buFontTx/>
              <a:buChar char="-"/>
            </a:pPr>
            <a:r>
              <a:rPr lang="en-US" sz="2800" dirty="0">
                <a:latin typeface="Source Sans Pro Light"/>
                <a:cs typeface="Source Sans Pro Light"/>
              </a:rPr>
              <a:t>MLlib + </a:t>
            </a:r>
            <a:r>
              <a:rPr lang="en-US" sz="2800" dirty="0" err="1">
                <a:latin typeface="Source Sans Pro Light"/>
                <a:cs typeface="Source Sans Pro Light"/>
              </a:rPr>
              <a:t>GraphX</a:t>
            </a:r>
            <a:endParaRPr lang="en-US" sz="2800" dirty="0">
              <a:latin typeface="Source Sans Pro Light"/>
              <a:cs typeface="Source Sans Pro Light"/>
            </a:endParaRPr>
          </a:p>
          <a:p>
            <a:pPr marL="285744" indent="-285744">
              <a:buFontTx/>
              <a:buChar char="-"/>
            </a:pPr>
            <a:r>
              <a:rPr lang="en-US" sz="2800" dirty="0">
                <a:latin typeface="Source Sans Pro Light"/>
                <a:cs typeface="Source Sans Pro Light"/>
              </a:rPr>
              <a:t>SQL</a:t>
            </a:r>
          </a:p>
        </p:txBody>
      </p:sp>
      <p:sp>
        <p:nvSpPr>
          <p:cNvPr id="32" name="Rectangle 31"/>
          <p:cNvSpPr/>
          <p:nvPr/>
        </p:nvSpPr>
        <p:spPr>
          <a:xfrm>
            <a:off x="9635089" y="3009871"/>
            <a:ext cx="1590675" cy="4572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000">
              <a:latin typeface="Source Sans Pro Light"/>
              <a:cs typeface="Source Sans Pro Light"/>
            </a:endParaRPr>
          </a:p>
        </p:txBody>
      </p:sp>
      <p:sp>
        <p:nvSpPr>
          <p:cNvPr id="33" name="TextBox 32"/>
          <p:cNvSpPr txBox="1"/>
          <p:nvPr/>
        </p:nvSpPr>
        <p:spPr>
          <a:xfrm>
            <a:off x="9942707" y="2994896"/>
            <a:ext cx="992579"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HBase</a:t>
            </a:r>
          </a:p>
        </p:txBody>
      </p:sp>
      <p:pic>
        <p:nvPicPr>
          <p:cNvPr id="34" name="Picture 33"/>
          <p:cNvPicPr>
            <a:picLocks noChangeAspect="1"/>
          </p:cNvPicPr>
          <p:nvPr/>
        </p:nvPicPr>
        <p:blipFill>
          <a:blip r:embed="rId3"/>
          <a:stretch>
            <a:fillRect/>
          </a:stretch>
        </p:blipFill>
        <p:spPr>
          <a:xfrm>
            <a:off x="4842044" y="2571751"/>
            <a:ext cx="2668640" cy="1417069"/>
          </a:xfrm>
          <a:prstGeom prst="rect">
            <a:avLst/>
          </a:prstGeom>
        </p:spPr>
      </p:pic>
    </p:spTree>
    <p:extLst>
      <p:ext uri="{BB962C8B-B14F-4D97-AF65-F5344CB8AC3E}">
        <p14:creationId xmlns:p14="http://schemas.microsoft.com/office/powerpoint/2010/main" val="41363968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Real-time</a:t>
            </a:r>
            <a:endParaRPr lang="en-US" dirty="0"/>
          </a:p>
        </p:txBody>
      </p:sp>
      <p:sp>
        <p:nvSpPr>
          <p:cNvPr id="3" name="Title 1"/>
          <p:cNvSpPr txBox="1">
            <a:spLocks/>
          </p:cNvSpPr>
          <p:nvPr/>
        </p:nvSpPr>
        <p:spPr>
          <a:xfrm>
            <a:off x="4847065" y="3789575"/>
            <a:ext cx="2796063" cy="777644"/>
          </a:xfrm>
          <a:prstGeom prst="rect">
            <a:avLst/>
          </a:prstGeom>
        </p:spPr>
        <p:txBody>
          <a:bodyPr lIns="91438" tIns="45719" rIns="91438" bIns="45719"/>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effectLst>
                  <a:glow rad="38100">
                    <a:schemeClr val="bg1">
                      <a:lumMod val="65000"/>
                      <a:lumOff val="35000"/>
                      <a:alpha val="40000"/>
                    </a:schemeClr>
                  </a:glow>
                </a:effectLst>
                <a:latin typeface="Source Sans Pro Light"/>
                <a:cs typeface="Source Sans Pro Light"/>
              </a:rPr>
              <a:t>Streaming</a:t>
            </a:r>
            <a:endParaRPr lang="en-US" dirty="0">
              <a:effectLst>
                <a:glow rad="38100">
                  <a:schemeClr val="bg1">
                    <a:lumMod val="65000"/>
                    <a:lumOff val="35000"/>
                    <a:alpha val="40000"/>
                  </a:schemeClr>
                </a:glow>
              </a:effectLst>
              <a:latin typeface="Source Sans Pro Light"/>
              <a:cs typeface="Source Sans Pro Light"/>
            </a:endParaRP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84173" y="3386548"/>
            <a:ext cx="2511816" cy="769243"/>
          </a:xfrm>
          <a:prstGeom prst="rect">
            <a:avLst/>
          </a:prstGeom>
        </p:spPr>
      </p:pic>
      <p:pic>
        <p:nvPicPr>
          <p:cNvPr id="6" name="Picture 2" descr="http://nathanmarz.com/storage/storm_logo.png?__SQUARESPACE_CACHEVERSION=1412395467493"/>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210551" y="3475773"/>
            <a:ext cx="2435080" cy="954052"/>
          </a:xfrm>
          <a:prstGeom prst="rect">
            <a:avLst/>
          </a:prstGeom>
          <a:noFill/>
          <a:extLst>
            <a:ext uri="{909E8E84-426E-40dd-AFC4-6F175D3DCCD1}">
              <a14:hiddenFill xmlns="" xmlns:a14="http://schemas.microsoft.com/office/drawing/2010/main">
                <a:solidFill>
                  <a:srgbClr val="FFFFFF"/>
                </a:solidFill>
              </a14:hiddenFill>
            </a:ext>
          </a:extLst>
        </p:spPr>
      </p:pic>
      <p:sp>
        <p:nvSpPr>
          <p:cNvPr id="7" name="Oval 6"/>
          <p:cNvSpPr/>
          <p:nvPr/>
        </p:nvSpPr>
        <p:spPr>
          <a:xfrm>
            <a:off x="1162052" y="1764153"/>
            <a:ext cx="6496049" cy="4107279"/>
          </a:xfrm>
          <a:prstGeom prst="ellipse">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000">
              <a:latin typeface="Source Sans Pro Light"/>
              <a:cs typeface="Source Sans Pro Light"/>
            </a:endParaRPr>
          </a:p>
        </p:txBody>
      </p:sp>
      <p:sp>
        <p:nvSpPr>
          <p:cNvPr id="8" name="Oval 7"/>
          <p:cNvSpPr/>
          <p:nvPr/>
        </p:nvSpPr>
        <p:spPr>
          <a:xfrm>
            <a:off x="4399181" y="1764152"/>
            <a:ext cx="6487895" cy="4284573"/>
          </a:xfrm>
          <a:prstGeom prst="ellipse">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000">
              <a:latin typeface="Source Sans Pro Light"/>
              <a:cs typeface="Source Sans Pro Light"/>
            </a:endParaRPr>
          </a:p>
        </p:txBody>
      </p:sp>
      <p:sp>
        <p:nvSpPr>
          <p:cNvPr id="9" name="TextBox 8"/>
          <p:cNvSpPr txBox="1"/>
          <p:nvPr/>
        </p:nvSpPr>
        <p:spPr>
          <a:xfrm>
            <a:off x="3533090" y="1845695"/>
            <a:ext cx="1504951" cy="584776"/>
          </a:xfrm>
          <a:prstGeom prst="rect">
            <a:avLst/>
          </a:prstGeom>
          <a:noFill/>
        </p:spPr>
        <p:txBody>
          <a:bodyPr wrap="square" lIns="91438" tIns="45719" rIns="91438" bIns="45719" rtlCol="0">
            <a:spAutoFit/>
          </a:bodyPr>
          <a:lstStyle/>
          <a:p>
            <a:r>
              <a:rPr lang="en-US" sz="3200" dirty="0">
                <a:solidFill>
                  <a:srgbClr val="FD7049"/>
                </a:solidFill>
                <a:latin typeface="Source Sans Pro Light"/>
                <a:cs typeface="Source Sans Pro Light"/>
              </a:rPr>
              <a:t>Batch</a:t>
            </a:r>
          </a:p>
        </p:txBody>
      </p:sp>
      <p:sp>
        <p:nvSpPr>
          <p:cNvPr id="10" name="TextBox 9"/>
          <p:cNvSpPr txBox="1"/>
          <p:nvPr/>
        </p:nvSpPr>
        <p:spPr>
          <a:xfrm>
            <a:off x="7242450" y="1895393"/>
            <a:ext cx="1853927" cy="584776"/>
          </a:xfrm>
          <a:prstGeom prst="rect">
            <a:avLst/>
          </a:prstGeom>
          <a:noFill/>
        </p:spPr>
        <p:txBody>
          <a:bodyPr wrap="square" lIns="91438" tIns="45719" rIns="91438" bIns="45719" rtlCol="0">
            <a:spAutoFit/>
          </a:bodyPr>
          <a:lstStyle/>
          <a:p>
            <a:r>
              <a:rPr lang="en-US" sz="3200" dirty="0">
                <a:solidFill>
                  <a:srgbClr val="FD7049"/>
                </a:solidFill>
                <a:latin typeface="Source Sans Pro Light"/>
                <a:cs typeface="Source Sans Pro Light"/>
              </a:rPr>
              <a:t>Real-time</a:t>
            </a:r>
          </a:p>
        </p:txBody>
      </p:sp>
      <p:sp>
        <p:nvSpPr>
          <p:cNvPr id="11" name="TextBox 10"/>
          <p:cNvSpPr txBox="1"/>
          <p:nvPr/>
        </p:nvSpPr>
        <p:spPr>
          <a:xfrm>
            <a:off x="4762502" y="4471201"/>
            <a:ext cx="2577047" cy="523220"/>
          </a:xfrm>
          <a:prstGeom prst="rect">
            <a:avLst/>
          </a:prstGeom>
          <a:noFill/>
        </p:spPr>
        <p:txBody>
          <a:bodyPr wrap="square" lIns="91438" tIns="45719" rIns="91438" bIns="45719" rtlCol="0">
            <a:spAutoFit/>
          </a:bodyPr>
          <a:lstStyle/>
          <a:p>
            <a:r>
              <a:rPr lang="en-US" sz="2800" dirty="0">
                <a:solidFill>
                  <a:schemeClr val="tx2"/>
                </a:solidFill>
                <a:latin typeface="Source Sans Pro Light"/>
                <a:cs typeface="Source Sans Pro Light"/>
              </a:rPr>
              <a:t>One unified API</a:t>
            </a:r>
          </a:p>
        </p:txBody>
      </p:sp>
      <p:pic>
        <p:nvPicPr>
          <p:cNvPr id="12" name="Picture 11"/>
          <p:cNvPicPr>
            <a:picLocks noChangeAspect="1"/>
          </p:cNvPicPr>
          <p:nvPr/>
        </p:nvPicPr>
        <p:blipFill>
          <a:blip r:embed="rId5"/>
          <a:stretch>
            <a:fillRect/>
          </a:stretch>
        </p:blipFill>
        <p:spPr>
          <a:xfrm>
            <a:off x="4842045" y="2762251"/>
            <a:ext cx="2142956" cy="1137927"/>
          </a:xfrm>
          <a:prstGeom prst="rect">
            <a:avLst/>
          </a:prstGeom>
        </p:spPr>
      </p:pic>
    </p:spTree>
    <p:extLst>
      <p:ext uri="{BB962C8B-B14F-4D97-AF65-F5344CB8AC3E}">
        <p14:creationId xmlns:p14="http://schemas.microsoft.com/office/powerpoint/2010/main" val="1391604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Cases</a:t>
            </a:r>
            <a:endParaRPr lang="en-US" dirty="0"/>
          </a:p>
        </p:txBody>
      </p:sp>
      <p:pic>
        <p:nvPicPr>
          <p:cNvPr id="3" name="Picture 2"/>
          <p:cNvPicPr>
            <a:picLocks noChangeAspect="1"/>
          </p:cNvPicPr>
          <p:nvPr/>
        </p:nvPicPr>
        <p:blipFill>
          <a:blip r:embed="rId3"/>
          <a:stretch>
            <a:fillRect/>
          </a:stretch>
        </p:blipFill>
        <p:spPr>
          <a:xfrm>
            <a:off x="645726" y="2259185"/>
            <a:ext cx="2857143" cy="1695239"/>
          </a:xfrm>
          <a:prstGeom prst="rect">
            <a:avLst/>
          </a:prstGeom>
        </p:spPr>
      </p:pic>
      <p:cxnSp>
        <p:nvCxnSpPr>
          <p:cNvPr id="4" name="Straight Arrow Connector 3"/>
          <p:cNvCxnSpPr/>
          <p:nvPr/>
        </p:nvCxnSpPr>
        <p:spPr>
          <a:xfrm>
            <a:off x="4029737" y="2732560"/>
            <a:ext cx="1127051" cy="0"/>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4029737" y="3012551"/>
            <a:ext cx="1127051" cy="0"/>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4029737" y="3239379"/>
            <a:ext cx="1127051" cy="0"/>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4029737" y="3476839"/>
            <a:ext cx="1127051" cy="0"/>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04877" y="4497055"/>
            <a:ext cx="2619375" cy="584776"/>
          </a:xfrm>
          <a:prstGeom prst="rect">
            <a:avLst/>
          </a:prstGeom>
          <a:noFill/>
        </p:spPr>
        <p:txBody>
          <a:bodyPr wrap="square" lIns="91438" tIns="45719" rIns="91438" bIns="45719" rtlCol="0">
            <a:spAutoFit/>
          </a:bodyPr>
          <a:lstStyle/>
          <a:p>
            <a:r>
              <a:rPr lang="en-US" sz="3200" dirty="0">
                <a:latin typeface="Source Sans Pro Light"/>
                <a:cs typeface="Source Sans Pro Light"/>
              </a:rPr>
              <a:t>Page views</a:t>
            </a:r>
          </a:p>
        </p:txBody>
      </p:sp>
      <p:sp>
        <p:nvSpPr>
          <p:cNvPr id="11" name="Rounded Rectangle 10"/>
          <p:cNvSpPr/>
          <p:nvPr/>
        </p:nvSpPr>
        <p:spPr>
          <a:xfrm>
            <a:off x="8718706" y="2368723"/>
            <a:ext cx="2677871" cy="1600200"/>
          </a:xfrm>
          <a:prstGeom prst="roundRect">
            <a:avLst/>
          </a:prstGeom>
          <a:noFill/>
          <a:ln>
            <a:solidFill>
              <a:srgbClr val="E77215"/>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latin typeface="Source Sans Pro Light"/>
              <a:cs typeface="Source Sans Pro Light"/>
            </a:endParaRPr>
          </a:p>
        </p:txBody>
      </p:sp>
      <p:sp>
        <p:nvSpPr>
          <p:cNvPr id="13" name="Rounded Rectangle 12"/>
          <p:cNvSpPr/>
          <p:nvPr/>
        </p:nvSpPr>
        <p:spPr>
          <a:xfrm>
            <a:off x="5819600" y="2364976"/>
            <a:ext cx="1046373" cy="160020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latin typeface="Source Sans Pro Light"/>
              <a:cs typeface="Source Sans Pro Light"/>
            </a:endParaRPr>
          </a:p>
        </p:txBody>
      </p:sp>
      <p:sp>
        <p:nvSpPr>
          <p:cNvPr id="14" name="TextBox 13"/>
          <p:cNvSpPr txBox="1"/>
          <p:nvPr/>
        </p:nvSpPr>
        <p:spPr>
          <a:xfrm>
            <a:off x="4619327" y="4497055"/>
            <a:ext cx="3540424" cy="584776"/>
          </a:xfrm>
          <a:prstGeom prst="rect">
            <a:avLst/>
          </a:prstGeom>
          <a:noFill/>
        </p:spPr>
        <p:txBody>
          <a:bodyPr wrap="square" lIns="91438" tIns="45719" rIns="91438" bIns="45719" rtlCol="0">
            <a:spAutoFit/>
          </a:bodyPr>
          <a:lstStyle/>
          <a:p>
            <a:r>
              <a:rPr lang="en-US" sz="3200" dirty="0">
                <a:latin typeface="Source Sans Pro Light"/>
                <a:cs typeface="Source Sans Pro Light"/>
              </a:rPr>
              <a:t>Kafka for buffering</a:t>
            </a:r>
          </a:p>
        </p:txBody>
      </p:sp>
      <p:cxnSp>
        <p:nvCxnSpPr>
          <p:cNvPr id="15" name="Straight Arrow Connector 14"/>
          <p:cNvCxnSpPr/>
          <p:nvPr/>
        </p:nvCxnSpPr>
        <p:spPr>
          <a:xfrm>
            <a:off x="7230141" y="2966928"/>
            <a:ext cx="1127051" cy="0"/>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230141" y="3193755"/>
            <a:ext cx="1127051" cy="0"/>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333999" y="4536136"/>
            <a:ext cx="3635752" cy="584776"/>
          </a:xfrm>
          <a:prstGeom prst="rect">
            <a:avLst/>
          </a:prstGeom>
          <a:noFill/>
        </p:spPr>
        <p:txBody>
          <a:bodyPr wrap="square" lIns="91438" tIns="45719" rIns="91438" bIns="45719" rtlCol="0">
            <a:spAutoFit/>
          </a:bodyPr>
          <a:lstStyle/>
          <a:p>
            <a:r>
              <a:rPr lang="en-US" sz="3200" dirty="0">
                <a:latin typeface="Source Sans Pro Light"/>
                <a:cs typeface="Source Sans Pro Light"/>
              </a:rPr>
              <a:t>Spark for processing</a:t>
            </a:r>
          </a:p>
        </p:txBody>
      </p:sp>
      <p:pic>
        <p:nvPicPr>
          <p:cNvPr id="18" name="Picture 17"/>
          <p:cNvPicPr>
            <a:picLocks noChangeAspect="1"/>
          </p:cNvPicPr>
          <p:nvPr/>
        </p:nvPicPr>
        <p:blipFill>
          <a:blip r:embed="rId4"/>
          <a:stretch>
            <a:fillRect/>
          </a:stretch>
        </p:blipFill>
        <p:spPr>
          <a:xfrm>
            <a:off x="5867401" y="2425701"/>
            <a:ext cx="952500" cy="1485900"/>
          </a:xfrm>
          <a:prstGeom prst="rect">
            <a:avLst/>
          </a:prstGeom>
        </p:spPr>
      </p:pic>
      <p:sp>
        <p:nvSpPr>
          <p:cNvPr id="19" name="Title 1"/>
          <p:cNvSpPr txBox="1">
            <a:spLocks/>
          </p:cNvSpPr>
          <p:nvPr/>
        </p:nvSpPr>
        <p:spPr>
          <a:xfrm>
            <a:off x="8974565" y="3440325"/>
            <a:ext cx="2796063" cy="777644"/>
          </a:xfrm>
          <a:prstGeom prst="rect">
            <a:avLst/>
          </a:prstGeom>
        </p:spPr>
        <p:txBody>
          <a:bodyPr lIns="91438" tIns="45719" rIns="91438" bIns="45719"/>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effectLst>
                  <a:glow rad="38100">
                    <a:schemeClr val="bg1">
                      <a:lumMod val="65000"/>
                      <a:lumOff val="35000"/>
                      <a:alpha val="40000"/>
                    </a:schemeClr>
                  </a:glow>
                </a:effectLst>
                <a:latin typeface="Source Sans Pro Light"/>
                <a:cs typeface="Source Sans Pro Light"/>
              </a:rPr>
              <a:t>Streaming</a:t>
            </a:r>
            <a:endParaRPr lang="en-US" dirty="0">
              <a:effectLst>
                <a:glow rad="38100">
                  <a:schemeClr val="bg1">
                    <a:lumMod val="65000"/>
                    <a:lumOff val="35000"/>
                    <a:alpha val="40000"/>
                  </a:schemeClr>
                </a:glow>
              </a:effectLst>
              <a:latin typeface="Source Sans Pro Light"/>
              <a:cs typeface="Source Sans Pro Light"/>
            </a:endParaRPr>
          </a:p>
        </p:txBody>
      </p:sp>
      <p:pic>
        <p:nvPicPr>
          <p:cNvPr id="20" name="Picture 19"/>
          <p:cNvPicPr>
            <a:picLocks noChangeAspect="1"/>
          </p:cNvPicPr>
          <p:nvPr/>
        </p:nvPicPr>
        <p:blipFill>
          <a:blip r:embed="rId5"/>
          <a:stretch>
            <a:fillRect/>
          </a:stretch>
        </p:blipFill>
        <p:spPr>
          <a:xfrm>
            <a:off x="8969545" y="2413002"/>
            <a:ext cx="2142956" cy="1137927"/>
          </a:xfrm>
          <a:prstGeom prst="rect">
            <a:avLst/>
          </a:prstGeom>
        </p:spPr>
      </p:pic>
    </p:spTree>
    <p:extLst>
      <p:ext uri="{BB962C8B-B14F-4D97-AF65-F5344CB8AC3E}">
        <p14:creationId xmlns:p14="http://schemas.microsoft.com/office/powerpoint/2010/main" val="14968972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Cases</a:t>
            </a:r>
            <a:endParaRPr lang="en-US" dirty="0"/>
          </a:p>
        </p:txBody>
      </p:sp>
      <p:cxnSp>
        <p:nvCxnSpPr>
          <p:cNvPr id="21" name="Straight Arrow Connector 20"/>
          <p:cNvCxnSpPr/>
          <p:nvPr/>
        </p:nvCxnSpPr>
        <p:spPr>
          <a:xfrm>
            <a:off x="4555687" y="2554892"/>
            <a:ext cx="1127051" cy="0"/>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555687" y="2834883"/>
            <a:ext cx="1127051" cy="0"/>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555687" y="3061711"/>
            <a:ext cx="1127051" cy="0"/>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4555687" y="3299171"/>
            <a:ext cx="1127051" cy="0"/>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777909" y="1064295"/>
            <a:ext cx="4254592" cy="523220"/>
          </a:xfrm>
          <a:prstGeom prst="rect">
            <a:avLst/>
          </a:prstGeom>
          <a:noFill/>
        </p:spPr>
        <p:txBody>
          <a:bodyPr wrap="square" lIns="91438" tIns="45719" rIns="91438" bIns="45719" rtlCol="0">
            <a:spAutoFit/>
          </a:bodyPr>
          <a:lstStyle/>
          <a:p>
            <a:r>
              <a:rPr lang="en-US" sz="2800" dirty="0">
                <a:latin typeface="Source Sans Pro Light"/>
                <a:cs typeface="Source Sans Pro Light"/>
              </a:rPr>
              <a:t>Smart meter readings</a:t>
            </a:r>
          </a:p>
        </p:txBody>
      </p:sp>
      <p:pic>
        <p:nvPicPr>
          <p:cNvPr id="29" name="Picture 4" descr="http://cypresscreekestates.com/smartmeter.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587410" y="1577167"/>
            <a:ext cx="1140149" cy="964420"/>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4" descr="http://cypresscreekestates.com/smartmeter.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979043" y="1577167"/>
            <a:ext cx="1140149" cy="964420"/>
          </a:xfrm>
          <a:prstGeom prst="rect">
            <a:avLst/>
          </a:prstGeom>
          <a:noFill/>
          <a:extLst>
            <a:ext uri="{909E8E84-426E-40dd-AFC4-6F175D3DCCD1}">
              <a14:hiddenFill xmlns="" xmlns:a14="http://schemas.microsoft.com/office/drawing/2010/main">
                <a:solidFill>
                  <a:srgbClr val="FFFFFF"/>
                </a:solidFill>
              </a14:hiddenFill>
            </a:ext>
          </a:extLst>
        </p:spPr>
      </p:pic>
      <p:pic>
        <p:nvPicPr>
          <p:cNvPr id="31" name="Picture 4" descr="http://cypresscreekestates.com/smartmeter.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587410" y="2728470"/>
            <a:ext cx="1140149" cy="964420"/>
          </a:xfrm>
          <a:prstGeom prst="rect">
            <a:avLst/>
          </a:prstGeom>
          <a:noFill/>
          <a:extLst>
            <a:ext uri="{909E8E84-426E-40dd-AFC4-6F175D3DCCD1}">
              <a14:hiddenFill xmlns="" xmlns:a14="http://schemas.microsoft.com/office/drawing/2010/main">
                <a:solidFill>
                  <a:srgbClr val="FFFFFF"/>
                </a:solidFill>
              </a14:hiddenFill>
            </a:ext>
          </a:extLst>
        </p:spPr>
      </p:pic>
      <p:pic>
        <p:nvPicPr>
          <p:cNvPr id="32" name="Picture 4" descr="http://cypresscreekestates.com/smartmeter.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979043" y="2728470"/>
            <a:ext cx="1140149" cy="964420"/>
          </a:xfrm>
          <a:prstGeom prst="rect">
            <a:avLst/>
          </a:prstGeom>
          <a:noFill/>
          <a:extLst>
            <a:ext uri="{909E8E84-426E-40dd-AFC4-6F175D3DCCD1}">
              <a14:hiddenFill xmlns="" xmlns:a14="http://schemas.microsoft.com/office/drawing/2010/main">
                <a:solidFill>
                  <a:srgbClr val="FFFFFF"/>
                </a:solidFill>
              </a14:hiddenFill>
            </a:ext>
          </a:extLst>
        </p:spPr>
      </p:pic>
      <p:pic>
        <p:nvPicPr>
          <p:cNvPr id="33" name="Picture 6" descr="http://cdn.tripwiremagazine.com/wp-content/uploads/2013/01/weather-icon-3.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595028" y="3974024"/>
            <a:ext cx="2522312" cy="2238552"/>
          </a:xfrm>
          <a:prstGeom prst="rect">
            <a:avLst/>
          </a:prstGeom>
          <a:noFill/>
          <a:extLst>
            <a:ext uri="{909E8E84-426E-40dd-AFC4-6F175D3DCCD1}">
              <a14:hiddenFill xmlns="" xmlns:a14="http://schemas.microsoft.com/office/drawing/2010/main">
                <a:solidFill>
                  <a:srgbClr val="FFFFFF"/>
                </a:solidFill>
              </a14:hiddenFill>
            </a:ext>
          </a:extLst>
        </p:spPr>
      </p:pic>
      <p:sp>
        <p:nvSpPr>
          <p:cNvPr id="34" name="TextBox 33"/>
          <p:cNvSpPr txBox="1"/>
          <p:nvPr/>
        </p:nvSpPr>
        <p:spPr>
          <a:xfrm>
            <a:off x="1690410" y="6243446"/>
            <a:ext cx="3722967" cy="523220"/>
          </a:xfrm>
          <a:prstGeom prst="rect">
            <a:avLst/>
          </a:prstGeom>
          <a:noFill/>
        </p:spPr>
        <p:txBody>
          <a:bodyPr wrap="square" lIns="91438" tIns="45719" rIns="91438" bIns="45719" rtlCol="0">
            <a:spAutoFit/>
          </a:bodyPr>
          <a:lstStyle/>
          <a:p>
            <a:r>
              <a:rPr lang="en-US" sz="2800" dirty="0">
                <a:latin typeface="Source Sans Pro Light"/>
                <a:cs typeface="Source Sans Pro Light"/>
              </a:rPr>
              <a:t>Live weather data</a:t>
            </a:r>
          </a:p>
        </p:txBody>
      </p:sp>
      <p:cxnSp>
        <p:nvCxnSpPr>
          <p:cNvPr id="37" name="Straight Arrow Connector 36"/>
          <p:cNvCxnSpPr/>
          <p:nvPr/>
        </p:nvCxnSpPr>
        <p:spPr>
          <a:xfrm>
            <a:off x="7445376" y="2905125"/>
            <a:ext cx="1393947" cy="216296"/>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endCxn id="42" idx="1"/>
          </p:cNvCxnSpPr>
          <p:nvPr/>
        </p:nvCxnSpPr>
        <p:spPr>
          <a:xfrm flipV="1">
            <a:off x="4245697" y="4776392"/>
            <a:ext cx="1876923" cy="409880"/>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4245698" y="4552467"/>
            <a:ext cx="1800420" cy="402787"/>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210171" y="3091531"/>
            <a:ext cx="2283080" cy="954107"/>
          </a:xfrm>
          <a:prstGeom prst="rect">
            <a:avLst/>
          </a:prstGeom>
          <a:noFill/>
        </p:spPr>
        <p:txBody>
          <a:bodyPr wrap="square" lIns="91438" tIns="45719" rIns="91438" bIns="45719" rtlCol="0">
            <a:spAutoFit/>
          </a:bodyPr>
          <a:lstStyle/>
          <a:p>
            <a:r>
              <a:rPr lang="en-US" sz="2800" dirty="0">
                <a:latin typeface="Source Sans Pro Light"/>
                <a:cs typeface="Source Sans Pro Light"/>
              </a:rPr>
              <a:t>Join 2 live data sources</a:t>
            </a:r>
          </a:p>
        </p:txBody>
      </p:sp>
      <p:pic>
        <p:nvPicPr>
          <p:cNvPr id="41" name="Picture 40"/>
          <p:cNvPicPr>
            <a:picLocks noChangeAspect="1"/>
          </p:cNvPicPr>
          <p:nvPr/>
        </p:nvPicPr>
        <p:blipFill>
          <a:blip r:embed="rId5"/>
          <a:stretch>
            <a:fillRect/>
          </a:stretch>
        </p:blipFill>
        <p:spPr>
          <a:xfrm>
            <a:off x="6188013" y="4273491"/>
            <a:ext cx="904479" cy="899156"/>
          </a:xfrm>
          <a:prstGeom prst="rect">
            <a:avLst/>
          </a:prstGeom>
        </p:spPr>
      </p:pic>
      <p:sp>
        <p:nvSpPr>
          <p:cNvPr id="42" name="Rounded Rectangle 41"/>
          <p:cNvSpPr/>
          <p:nvPr/>
        </p:nvSpPr>
        <p:spPr>
          <a:xfrm>
            <a:off x="6122620" y="4144026"/>
            <a:ext cx="1046373" cy="1264735"/>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p>
        </p:txBody>
      </p:sp>
      <p:cxnSp>
        <p:nvCxnSpPr>
          <p:cNvPr id="43" name="Straight Arrow Connector 42"/>
          <p:cNvCxnSpPr/>
          <p:nvPr/>
        </p:nvCxnSpPr>
        <p:spPr>
          <a:xfrm flipV="1">
            <a:off x="7446929" y="4039487"/>
            <a:ext cx="1542601" cy="435399"/>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44" name="Rounded Rectangle 43"/>
          <p:cNvSpPr/>
          <p:nvPr/>
        </p:nvSpPr>
        <p:spPr>
          <a:xfrm>
            <a:off x="6121226" y="2158601"/>
            <a:ext cx="1046373" cy="160020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latin typeface="Source Sans Pro Light"/>
              <a:cs typeface="Source Sans Pro Light"/>
            </a:endParaRPr>
          </a:p>
        </p:txBody>
      </p:sp>
      <p:pic>
        <p:nvPicPr>
          <p:cNvPr id="45" name="Picture 44"/>
          <p:cNvPicPr>
            <a:picLocks noChangeAspect="1"/>
          </p:cNvPicPr>
          <p:nvPr/>
        </p:nvPicPr>
        <p:blipFill>
          <a:blip r:embed="rId6"/>
          <a:stretch>
            <a:fillRect/>
          </a:stretch>
        </p:blipFill>
        <p:spPr>
          <a:xfrm>
            <a:off x="6169026" y="2219326"/>
            <a:ext cx="952500" cy="1485900"/>
          </a:xfrm>
          <a:prstGeom prst="rect">
            <a:avLst/>
          </a:prstGeom>
        </p:spPr>
      </p:pic>
      <p:sp>
        <p:nvSpPr>
          <p:cNvPr id="46" name="Rounded Rectangle 45"/>
          <p:cNvSpPr/>
          <p:nvPr/>
        </p:nvSpPr>
        <p:spPr>
          <a:xfrm>
            <a:off x="9194955" y="2813223"/>
            <a:ext cx="2677871" cy="1600200"/>
          </a:xfrm>
          <a:prstGeom prst="roundRect">
            <a:avLst/>
          </a:prstGeom>
          <a:noFill/>
          <a:ln>
            <a:solidFill>
              <a:srgbClr val="E77215"/>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latin typeface="Source Sans Pro Light"/>
              <a:cs typeface="Source Sans Pro Light"/>
            </a:endParaRPr>
          </a:p>
        </p:txBody>
      </p:sp>
      <p:sp>
        <p:nvSpPr>
          <p:cNvPr id="47" name="Title 1"/>
          <p:cNvSpPr txBox="1">
            <a:spLocks/>
          </p:cNvSpPr>
          <p:nvPr/>
        </p:nvSpPr>
        <p:spPr>
          <a:xfrm>
            <a:off x="9450814" y="3884825"/>
            <a:ext cx="2796063" cy="777644"/>
          </a:xfrm>
          <a:prstGeom prst="rect">
            <a:avLst/>
          </a:prstGeom>
        </p:spPr>
        <p:txBody>
          <a:bodyPr lIns="91438" tIns="45719" rIns="91438" bIns="45719"/>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effectLst>
                  <a:glow rad="38100">
                    <a:schemeClr val="bg1">
                      <a:lumMod val="65000"/>
                      <a:lumOff val="35000"/>
                      <a:alpha val="40000"/>
                    </a:schemeClr>
                  </a:glow>
                </a:effectLst>
                <a:latin typeface="Source Sans Pro Light"/>
                <a:cs typeface="Source Sans Pro Light"/>
              </a:rPr>
              <a:t>Streaming</a:t>
            </a:r>
            <a:endParaRPr lang="en-US" dirty="0">
              <a:effectLst>
                <a:glow rad="38100">
                  <a:schemeClr val="bg1">
                    <a:lumMod val="65000"/>
                    <a:lumOff val="35000"/>
                    <a:alpha val="40000"/>
                  </a:schemeClr>
                </a:glow>
              </a:effectLst>
              <a:latin typeface="Source Sans Pro Light"/>
              <a:cs typeface="Source Sans Pro Light"/>
            </a:endParaRPr>
          </a:p>
        </p:txBody>
      </p:sp>
      <p:pic>
        <p:nvPicPr>
          <p:cNvPr id="48" name="Picture 47"/>
          <p:cNvPicPr>
            <a:picLocks noChangeAspect="1"/>
          </p:cNvPicPr>
          <p:nvPr/>
        </p:nvPicPr>
        <p:blipFill>
          <a:blip r:embed="rId7"/>
          <a:stretch>
            <a:fillRect/>
          </a:stretch>
        </p:blipFill>
        <p:spPr>
          <a:xfrm>
            <a:off x="9445795" y="2857502"/>
            <a:ext cx="2142956" cy="1137927"/>
          </a:xfrm>
          <a:prstGeom prst="rect">
            <a:avLst/>
          </a:prstGeom>
        </p:spPr>
      </p:pic>
    </p:spTree>
    <p:extLst>
      <p:ext uri="{BB962C8B-B14F-4D97-AF65-F5344CB8AC3E}">
        <p14:creationId xmlns:p14="http://schemas.microsoft.com/office/powerpoint/2010/main" val="14334986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Model</a:t>
            </a:r>
            <a:endParaRPr lang="en-US" dirty="0"/>
          </a:p>
        </p:txBody>
      </p:sp>
      <p:sp>
        <p:nvSpPr>
          <p:cNvPr id="5" name="Rounded Rectangle 4"/>
          <p:cNvSpPr/>
          <p:nvPr/>
        </p:nvSpPr>
        <p:spPr>
          <a:xfrm>
            <a:off x="3117849" y="1882027"/>
            <a:ext cx="4770403" cy="2739187"/>
          </a:xfrm>
          <a:prstGeom prst="roundRect">
            <a:avLst/>
          </a:prstGeom>
          <a:noFill/>
          <a:ln>
            <a:solidFill>
              <a:srgbClr val="E77215"/>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6" name="Right Arrow 5"/>
          <p:cNvSpPr/>
          <p:nvPr/>
        </p:nvSpPr>
        <p:spPr>
          <a:xfrm>
            <a:off x="1569852" y="3681276"/>
            <a:ext cx="1314451" cy="381000"/>
          </a:xfrm>
          <a:prstGeom prst="rightArrow">
            <a:avLst/>
          </a:prstGeom>
          <a:noFill/>
          <a:l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7" name="TextBox 6"/>
          <p:cNvSpPr txBox="1"/>
          <p:nvPr/>
        </p:nvSpPr>
        <p:spPr>
          <a:xfrm>
            <a:off x="971719" y="2022019"/>
            <a:ext cx="2140443" cy="954107"/>
          </a:xfrm>
          <a:prstGeom prst="rect">
            <a:avLst/>
          </a:prstGeom>
          <a:noFill/>
        </p:spPr>
        <p:txBody>
          <a:bodyPr wrap="square" lIns="91438" tIns="45719" rIns="91438" bIns="45719" rtlCol="0">
            <a:spAutoFit/>
          </a:bodyPr>
          <a:lstStyle/>
          <a:p>
            <a:r>
              <a:rPr lang="en-US" sz="2800" dirty="0">
                <a:latin typeface="Source Sans Pro Light"/>
                <a:cs typeface="Source Sans Pro Light"/>
              </a:rPr>
              <a:t>Input data streams</a:t>
            </a:r>
          </a:p>
        </p:txBody>
      </p:sp>
      <p:sp>
        <p:nvSpPr>
          <p:cNvPr id="10" name="Rounded Rectangle 9"/>
          <p:cNvSpPr/>
          <p:nvPr/>
        </p:nvSpPr>
        <p:spPr>
          <a:xfrm>
            <a:off x="5649933" y="3002113"/>
            <a:ext cx="1973719" cy="1347395"/>
          </a:xfrm>
          <a:prstGeom prst="round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11" name="Right Arrow 10"/>
          <p:cNvSpPr/>
          <p:nvPr/>
        </p:nvSpPr>
        <p:spPr>
          <a:xfrm>
            <a:off x="4872281" y="3249619"/>
            <a:ext cx="432875" cy="381000"/>
          </a:xfrm>
          <a:prstGeom prst="rightArrow">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12" name="Rectangle 11"/>
          <p:cNvSpPr/>
          <p:nvPr/>
        </p:nvSpPr>
        <p:spPr>
          <a:xfrm>
            <a:off x="4513792" y="3337651"/>
            <a:ext cx="277505" cy="20016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13" name="Rectangle 12"/>
          <p:cNvSpPr/>
          <p:nvPr/>
        </p:nvSpPr>
        <p:spPr>
          <a:xfrm>
            <a:off x="4150498" y="3335307"/>
            <a:ext cx="277505" cy="20016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14" name="Rectangle 13"/>
          <p:cNvSpPr/>
          <p:nvPr/>
        </p:nvSpPr>
        <p:spPr>
          <a:xfrm>
            <a:off x="3784649" y="3335306"/>
            <a:ext cx="277505" cy="20016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15" name="Right Arrow 14"/>
          <p:cNvSpPr/>
          <p:nvPr/>
        </p:nvSpPr>
        <p:spPr>
          <a:xfrm>
            <a:off x="9162197" y="3181900"/>
            <a:ext cx="432875" cy="381000"/>
          </a:xfrm>
          <a:prstGeom prst="rightArrow">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16" name="Rectangle 15"/>
          <p:cNvSpPr/>
          <p:nvPr/>
        </p:nvSpPr>
        <p:spPr>
          <a:xfrm>
            <a:off x="8803708" y="3269934"/>
            <a:ext cx="277505" cy="20016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17" name="Rectangle 16"/>
          <p:cNvSpPr/>
          <p:nvPr/>
        </p:nvSpPr>
        <p:spPr>
          <a:xfrm>
            <a:off x="8440414" y="3267590"/>
            <a:ext cx="277505" cy="20016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18" name="Rectangle 17"/>
          <p:cNvSpPr/>
          <p:nvPr/>
        </p:nvSpPr>
        <p:spPr>
          <a:xfrm>
            <a:off x="8074565" y="3267589"/>
            <a:ext cx="277505" cy="20016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19" name="TextBox 18"/>
          <p:cNvSpPr txBox="1"/>
          <p:nvPr/>
        </p:nvSpPr>
        <p:spPr>
          <a:xfrm>
            <a:off x="8080464" y="2124848"/>
            <a:ext cx="3190787" cy="954107"/>
          </a:xfrm>
          <a:prstGeom prst="rect">
            <a:avLst/>
          </a:prstGeom>
          <a:noFill/>
        </p:spPr>
        <p:txBody>
          <a:bodyPr wrap="square" lIns="91438" tIns="45719" rIns="91438" bIns="45719" rtlCol="0">
            <a:spAutoFit/>
          </a:bodyPr>
          <a:lstStyle/>
          <a:p>
            <a:r>
              <a:rPr lang="en-US" sz="2800" dirty="0">
                <a:latin typeface="Source Sans Pro Light"/>
                <a:cs typeface="Source Sans Pro Light"/>
              </a:rPr>
              <a:t>Batches of processed data</a:t>
            </a:r>
          </a:p>
        </p:txBody>
      </p:sp>
      <p:cxnSp>
        <p:nvCxnSpPr>
          <p:cNvPr id="20" name="Straight Arrow Connector 19"/>
          <p:cNvCxnSpPr/>
          <p:nvPr/>
        </p:nvCxnSpPr>
        <p:spPr>
          <a:xfrm flipH="1" flipV="1">
            <a:off x="3984769" y="3744143"/>
            <a:ext cx="521555" cy="1066456"/>
          </a:xfrm>
          <a:prstGeom prst="straightConnector1">
            <a:avLst/>
          </a:prstGeom>
          <a:ln>
            <a:solidFill>
              <a:schemeClr val="tx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671810" y="4906619"/>
            <a:ext cx="4662565" cy="584776"/>
          </a:xfrm>
          <a:prstGeom prst="rect">
            <a:avLst/>
          </a:prstGeom>
          <a:noFill/>
        </p:spPr>
        <p:txBody>
          <a:bodyPr wrap="square" lIns="91438" tIns="45719" rIns="91438" bIns="45719" rtlCol="0">
            <a:spAutoFit/>
          </a:bodyPr>
          <a:lstStyle/>
          <a:p>
            <a:r>
              <a:rPr lang="en-US" sz="3200" dirty="0">
                <a:latin typeface="Source Sans Pro Light"/>
                <a:cs typeface="Source Sans Pro Light"/>
              </a:rPr>
              <a:t>Batches every X seconds</a:t>
            </a:r>
          </a:p>
        </p:txBody>
      </p:sp>
      <p:sp>
        <p:nvSpPr>
          <p:cNvPr id="22" name="Rectangle 21"/>
          <p:cNvSpPr/>
          <p:nvPr/>
        </p:nvSpPr>
        <p:spPr>
          <a:xfrm>
            <a:off x="3394306" y="3335306"/>
            <a:ext cx="277505" cy="20016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23" name="Right Arrow 22"/>
          <p:cNvSpPr/>
          <p:nvPr/>
        </p:nvSpPr>
        <p:spPr>
          <a:xfrm>
            <a:off x="1569852" y="3216275"/>
            <a:ext cx="1314451" cy="381000"/>
          </a:xfrm>
          <a:prstGeom prst="rightArrow">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24" name="Right Arrow 23"/>
          <p:cNvSpPr/>
          <p:nvPr/>
        </p:nvSpPr>
        <p:spPr>
          <a:xfrm>
            <a:off x="1569852" y="4159007"/>
            <a:ext cx="1314451" cy="381000"/>
          </a:xfrm>
          <a:prstGeom prst="rightArrow">
            <a:avLst/>
          </a:prstGeom>
          <a:noFill/>
          <a:l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25" name="Oval 24"/>
          <p:cNvSpPr/>
          <p:nvPr/>
        </p:nvSpPr>
        <p:spPr>
          <a:xfrm>
            <a:off x="2951244" y="3252614"/>
            <a:ext cx="378005" cy="378005"/>
          </a:xfrm>
          <a:prstGeom prst="ellipse">
            <a:avLst/>
          </a:prstGeom>
          <a:solidFill>
            <a:schemeClr val="bg1">
              <a:lumMod val="95000"/>
              <a:lumOff val="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100">
              <a:latin typeface="Source Sans Pro Light"/>
              <a:cs typeface="Source Sans Pro Light"/>
            </a:endParaRPr>
          </a:p>
        </p:txBody>
      </p:sp>
      <p:sp>
        <p:nvSpPr>
          <p:cNvPr id="26" name="TextBox 25"/>
          <p:cNvSpPr txBox="1"/>
          <p:nvPr/>
        </p:nvSpPr>
        <p:spPr>
          <a:xfrm>
            <a:off x="2948069" y="3198760"/>
            <a:ext cx="553859" cy="461665"/>
          </a:xfrm>
          <a:prstGeom prst="rect">
            <a:avLst/>
          </a:prstGeom>
          <a:noFill/>
        </p:spPr>
        <p:txBody>
          <a:bodyPr wrap="square" lIns="91438" tIns="45719" rIns="91438" bIns="45719" rtlCol="0">
            <a:spAutoFit/>
          </a:bodyPr>
          <a:lstStyle/>
          <a:p>
            <a:r>
              <a:rPr lang="en-US" sz="2400" b="1" dirty="0">
                <a:solidFill>
                  <a:srgbClr val="C00000"/>
                </a:solidFill>
                <a:latin typeface="Source Sans Pro Light"/>
                <a:cs typeface="Source Sans Pro Light"/>
              </a:rPr>
              <a:t>R</a:t>
            </a:r>
            <a:endParaRPr lang="en-US" sz="3600" b="1" dirty="0">
              <a:solidFill>
                <a:srgbClr val="C00000"/>
              </a:solidFill>
              <a:latin typeface="Source Sans Pro Light"/>
              <a:cs typeface="Source Sans Pro Light"/>
            </a:endParaRPr>
          </a:p>
        </p:txBody>
      </p:sp>
      <p:sp>
        <p:nvSpPr>
          <p:cNvPr id="27" name="Oval 26"/>
          <p:cNvSpPr/>
          <p:nvPr/>
        </p:nvSpPr>
        <p:spPr>
          <a:xfrm>
            <a:off x="2946479" y="3705058"/>
            <a:ext cx="378005" cy="378005"/>
          </a:xfrm>
          <a:prstGeom prst="ellipse">
            <a:avLst/>
          </a:prstGeom>
          <a:solidFill>
            <a:schemeClr val="bg1">
              <a:lumMod val="95000"/>
              <a:lumOff val="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100">
              <a:latin typeface="Source Sans Pro Light"/>
              <a:cs typeface="Source Sans Pro Light"/>
            </a:endParaRPr>
          </a:p>
        </p:txBody>
      </p:sp>
      <p:sp>
        <p:nvSpPr>
          <p:cNvPr id="28" name="TextBox 27"/>
          <p:cNvSpPr txBox="1"/>
          <p:nvPr/>
        </p:nvSpPr>
        <p:spPr>
          <a:xfrm>
            <a:off x="2943305" y="3651204"/>
            <a:ext cx="553859" cy="461665"/>
          </a:xfrm>
          <a:prstGeom prst="rect">
            <a:avLst/>
          </a:prstGeom>
          <a:noFill/>
        </p:spPr>
        <p:txBody>
          <a:bodyPr wrap="square" lIns="91438" tIns="45719" rIns="91438" bIns="45719" rtlCol="0">
            <a:spAutoFit/>
          </a:bodyPr>
          <a:lstStyle/>
          <a:p>
            <a:r>
              <a:rPr lang="en-US" sz="2400" b="1" dirty="0">
                <a:solidFill>
                  <a:srgbClr val="C00000"/>
                </a:solidFill>
                <a:latin typeface="Source Sans Pro Light"/>
                <a:cs typeface="Source Sans Pro Light"/>
              </a:rPr>
              <a:t>R</a:t>
            </a:r>
          </a:p>
        </p:txBody>
      </p:sp>
      <p:sp>
        <p:nvSpPr>
          <p:cNvPr id="29" name="Oval 28"/>
          <p:cNvSpPr/>
          <p:nvPr/>
        </p:nvSpPr>
        <p:spPr>
          <a:xfrm>
            <a:off x="2941713" y="4114632"/>
            <a:ext cx="378005" cy="378005"/>
          </a:xfrm>
          <a:prstGeom prst="ellipse">
            <a:avLst/>
          </a:prstGeom>
          <a:solidFill>
            <a:schemeClr val="bg1">
              <a:lumMod val="95000"/>
              <a:lumOff val="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100">
              <a:latin typeface="Source Sans Pro Light"/>
              <a:cs typeface="Source Sans Pro Light"/>
            </a:endParaRPr>
          </a:p>
        </p:txBody>
      </p:sp>
      <p:sp>
        <p:nvSpPr>
          <p:cNvPr id="30" name="TextBox 29"/>
          <p:cNvSpPr txBox="1"/>
          <p:nvPr/>
        </p:nvSpPr>
        <p:spPr>
          <a:xfrm>
            <a:off x="2938540" y="4029027"/>
            <a:ext cx="553859" cy="523220"/>
          </a:xfrm>
          <a:prstGeom prst="rect">
            <a:avLst/>
          </a:prstGeom>
          <a:noFill/>
        </p:spPr>
        <p:txBody>
          <a:bodyPr wrap="square" lIns="91438" tIns="45719" rIns="91438" bIns="45719" rtlCol="0">
            <a:spAutoFit/>
          </a:bodyPr>
          <a:lstStyle/>
          <a:p>
            <a:r>
              <a:rPr lang="en-US" sz="2800" b="1" dirty="0">
                <a:solidFill>
                  <a:srgbClr val="C00000"/>
                </a:solidFill>
                <a:latin typeface="Source Sans Pro Light"/>
                <a:cs typeface="Source Sans Pro Light"/>
              </a:rPr>
              <a:t>R</a:t>
            </a:r>
          </a:p>
        </p:txBody>
      </p:sp>
      <p:sp>
        <p:nvSpPr>
          <p:cNvPr id="31" name="Right Arrow 30"/>
          <p:cNvSpPr/>
          <p:nvPr/>
        </p:nvSpPr>
        <p:spPr>
          <a:xfrm>
            <a:off x="4869352" y="3688124"/>
            <a:ext cx="432875" cy="381000"/>
          </a:xfrm>
          <a:prstGeom prst="rightArrow">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32" name="Rectangle 31"/>
          <p:cNvSpPr/>
          <p:nvPr/>
        </p:nvSpPr>
        <p:spPr>
          <a:xfrm>
            <a:off x="4510862" y="3776158"/>
            <a:ext cx="277505" cy="200167"/>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33" name="Rectangle 32"/>
          <p:cNvSpPr/>
          <p:nvPr/>
        </p:nvSpPr>
        <p:spPr>
          <a:xfrm>
            <a:off x="4147569" y="3773814"/>
            <a:ext cx="277505" cy="200167"/>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34" name="Rectangle 33"/>
          <p:cNvSpPr/>
          <p:nvPr/>
        </p:nvSpPr>
        <p:spPr>
          <a:xfrm>
            <a:off x="3781720" y="3773813"/>
            <a:ext cx="277505" cy="200167"/>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35" name="Right Arrow 34"/>
          <p:cNvSpPr/>
          <p:nvPr/>
        </p:nvSpPr>
        <p:spPr>
          <a:xfrm>
            <a:off x="9159268" y="3620407"/>
            <a:ext cx="432875" cy="381000"/>
          </a:xfrm>
          <a:prstGeom prst="rightArrow">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36" name="Rectangle 35"/>
          <p:cNvSpPr/>
          <p:nvPr/>
        </p:nvSpPr>
        <p:spPr>
          <a:xfrm>
            <a:off x="8800778" y="3708439"/>
            <a:ext cx="277505" cy="200167"/>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37" name="Rectangle 36"/>
          <p:cNvSpPr/>
          <p:nvPr/>
        </p:nvSpPr>
        <p:spPr>
          <a:xfrm>
            <a:off x="8437485" y="3706095"/>
            <a:ext cx="277505" cy="200167"/>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38" name="Rectangle 37"/>
          <p:cNvSpPr/>
          <p:nvPr/>
        </p:nvSpPr>
        <p:spPr>
          <a:xfrm>
            <a:off x="8071636" y="3706094"/>
            <a:ext cx="277505" cy="200167"/>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39" name="Rectangle 38"/>
          <p:cNvSpPr/>
          <p:nvPr/>
        </p:nvSpPr>
        <p:spPr>
          <a:xfrm>
            <a:off x="3391377" y="3773811"/>
            <a:ext cx="277505" cy="200167"/>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40" name="Right Arrow 39"/>
          <p:cNvSpPr/>
          <p:nvPr/>
        </p:nvSpPr>
        <p:spPr>
          <a:xfrm>
            <a:off x="4880712" y="4155160"/>
            <a:ext cx="432875" cy="381000"/>
          </a:xfrm>
          <a:prstGeom prst="rightArrow">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41" name="Rectangle 40"/>
          <p:cNvSpPr/>
          <p:nvPr/>
        </p:nvSpPr>
        <p:spPr>
          <a:xfrm>
            <a:off x="4522222" y="4243194"/>
            <a:ext cx="277505" cy="200167"/>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42" name="Rectangle 41"/>
          <p:cNvSpPr/>
          <p:nvPr/>
        </p:nvSpPr>
        <p:spPr>
          <a:xfrm>
            <a:off x="4158929" y="4240849"/>
            <a:ext cx="277505" cy="200167"/>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43" name="Rectangle 42"/>
          <p:cNvSpPr/>
          <p:nvPr/>
        </p:nvSpPr>
        <p:spPr>
          <a:xfrm>
            <a:off x="3793080" y="4240849"/>
            <a:ext cx="277505" cy="200167"/>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44" name="Right Arrow 43"/>
          <p:cNvSpPr/>
          <p:nvPr/>
        </p:nvSpPr>
        <p:spPr>
          <a:xfrm>
            <a:off x="9170628" y="4087443"/>
            <a:ext cx="432875" cy="381000"/>
          </a:xfrm>
          <a:prstGeom prst="rightArrow">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45" name="Rectangle 44"/>
          <p:cNvSpPr/>
          <p:nvPr/>
        </p:nvSpPr>
        <p:spPr>
          <a:xfrm>
            <a:off x="8812138" y="4175475"/>
            <a:ext cx="277505" cy="200167"/>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46" name="Rectangle 45"/>
          <p:cNvSpPr/>
          <p:nvPr/>
        </p:nvSpPr>
        <p:spPr>
          <a:xfrm>
            <a:off x="8448845" y="4173131"/>
            <a:ext cx="277505" cy="200167"/>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47" name="Rectangle 46"/>
          <p:cNvSpPr/>
          <p:nvPr/>
        </p:nvSpPr>
        <p:spPr>
          <a:xfrm>
            <a:off x="8082996" y="4173130"/>
            <a:ext cx="277505" cy="200167"/>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48" name="Rectangle 47"/>
          <p:cNvSpPr/>
          <p:nvPr/>
        </p:nvSpPr>
        <p:spPr>
          <a:xfrm>
            <a:off x="3402737" y="4240847"/>
            <a:ext cx="277505" cy="200167"/>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53" name="Title 1"/>
          <p:cNvSpPr txBox="1">
            <a:spLocks/>
          </p:cNvSpPr>
          <p:nvPr/>
        </p:nvSpPr>
        <p:spPr>
          <a:xfrm>
            <a:off x="5291565" y="2329075"/>
            <a:ext cx="2796063" cy="777644"/>
          </a:xfrm>
          <a:prstGeom prst="rect">
            <a:avLst/>
          </a:prstGeom>
        </p:spPr>
        <p:txBody>
          <a:bodyPr lIns="91438" tIns="45719" rIns="91438" bIns="45719"/>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effectLst>
                  <a:glow rad="38100">
                    <a:schemeClr val="bg1">
                      <a:lumMod val="65000"/>
                      <a:lumOff val="35000"/>
                      <a:alpha val="40000"/>
                    </a:schemeClr>
                  </a:glow>
                </a:effectLst>
                <a:latin typeface="Source Sans Pro Light"/>
                <a:cs typeface="Source Sans Pro Light"/>
              </a:rPr>
              <a:t>Streaming</a:t>
            </a:r>
            <a:endParaRPr lang="en-US" dirty="0">
              <a:effectLst>
                <a:glow rad="38100">
                  <a:schemeClr val="bg1">
                    <a:lumMod val="65000"/>
                    <a:lumOff val="35000"/>
                    <a:alpha val="40000"/>
                  </a:schemeClr>
                </a:glow>
              </a:effectLst>
              <a:latin typeface="Source Sans Pro Light"/>
              <a:cs typeface="Source Sans Pro Light"/>
            </a:endParaRPr>
          </a:p>
        </p:txBody>
      </p:sp>
      <p:pic>
        <p:nvPicPr>
          <p:cNvPr id="54" name="Picture 53"/>
          <p:cNvPicPr>
            <a:picLocks noChangeAspect="1"/>
          </p:cNvPicPr>
          <p:nvPr/>
        </p:nvPicPr>
        <p:blipFill>
          <a:blip r:embed="rId3"/>
          <a:stretch>
            <a:fillRect/>
          </a:stretch>
        </p:blipFill>
        <p:spPr>
          <a:xfrm>
            <a:off x="3572045" y="1920876"/>
            <a:ext cx="1841331" cy="977763"/>
          </a:xfrm>
          <a:prstGeom prst="rect">
            <a:avLst/>
          </a:prstGeom>
        </p:spPr>
      </p:pic>
      <p:pic>
        <p:nvPicPr>
          <p:cNvPr id="55" name="Picture 54"/>
          <p:cNvPicPr>
            <a:picLocks noChangeAspect="1"/>
          </p:cNvPicPr>
          <p:nvPr/>
        </p:nvPicPr>
        <p:blipFill>
          <a:blip r:embed="rId3"/>
          <a:stretch>
            <a:fillRect/>
          </a:stretch>
        </p:blipFill>
        <p:spPr>
          <a:xfrm>
            <a:off x="5692945" y="3025777"/>
            <a:ext cx="1357275" cy="720724"/>
          </a:xfrm>
          <a:prstGeom prst="rect">
            <a:avLst/>
          </a:prstGeom>
        </p:spPr>
      </p:pic>
      <p:sp>
        <p:nvSpPr>
          <p:cNvPr id="56" name="Title 1"/>
          <p:cNvSpPr txBox="1">
            <a:spLocks/>
          </p:cNvSpPr>
          <p:nvPr/>
        </p:nvSpPr>
        <p:spPr>
          <a:xfrm>
            <a:off x="6444089" y="3751474"/>
            <a:ext cx="1175912" cy="777644"/>
          </a:xfrm>
          <a:prstGeom prst="rect">
            <a:avLst/>
          </a:prstGeom>
        </p:spPr>
        <p:txBody>
          <a:bodyPr lIns="91438" tIns="45719" rIns="91438" bIns="45719"/>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effectLst>
                  <a:glow rad="38100">
                    <a:schemeClr val="bg1">
                      <a:lumMod val="65000"/>
                      <a:lumOff val="35000"/>
                      <a:alpha val="40000"/>
                    </a:schemeClr>
                  </a:glow>
                </a:effectLst>
                <a:latin typeface="Source Sans Pro Light"/>
                <a:cs typeface="Source Sans Pro Light"/>
              </a:rPr>
              <a:t>CORE</a:t>
            </a:r>
            <a:endParaRPr lang="en-US" dirty="0">
              <a:effectLst>
                <a:glow rad="38100">
                  <a:schemeClr val="bg1">
                    <a:lumMod val="65000"/>
                    <a:lumOff val="35000"/>
                    <a:alpha val="40000"/>
                  </a:schemeClr>
                </a:glow>
              </a:effectLst>
              <a:latin typeface="Source Sans Pro Light"/>
              <a:cs typeface="Source Sans Pro Light"/>
            </a:endParaRPr>
          </a:p>
        </p:txBody>
      </p:sp>
    </p:spTree>
    <p:extLst>
      <p:ext uri="{BB962C8B-B14F-4D97-AF65-F5344CB8AC3E}">
        <p14:creationId xmlns:p14="http://schemas.microsoft.com/office/powerpoint/2010/main" val="26359631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DStream</a:t>
            </a:r>
            <a:r>
              <a:rPr lang="en-US" dirty="0" smtClean="0"/>
              <a:t> (Discretized Stream)</a:t>
            </a:r>
            <a:endParaRPr lang="en-US" dirty="0"/>
          </a:p>
        </p:txBody>
      </p:sp>
      <p:cxnSp>
        <p:nvCxnSpPr>
          <p:cNvPr id="3" name="Straight Connector 2"/>
          <p:cNvCxnSpPr/>
          <p:nvPr/>
        </p:nvCxnSpPr>
        <p:spPr>
          <a:xfrm>
            <a:off x="201183" y="3488907"/>
            <a:ext cx="11558432" cy="31897"/>
          </a:xfrm>
          <a:prstGeom prst="line">
            <a:avLst/>
          </a:prstGeom>
          <a:ln w="76200">
            <a:solidFill>
              <a:schemeClr val="tx2">
                <a:lumMod val="90000"/>
                <a:lumOff val="10000"/>
              </a:schemeClr>
            </a:solidFill>
            <a:prstDash val="dash"/>
            <a:tailEnd type="arrow" w="lg" len="med"/>
          </a:ln>
        </p:spPr>
        <p:style>
          <a:lnRef idx="1">
            <a:schemeClr val="accent1"/>
          </a:lnRef>
          <a:fillRef idx="0">
            <a:schemeClr val="accent1"/>
          </a:fillRef>
          <a:effectRef idx="0">
            <a:schemeClr val="accent1"/>
          </a:effectRef>
          <a:fontRef idx="minor">
            <a:schemeClr val="tx1"/>
          </a:fontRef>
        </p:style>
      </p:cxnSp>
      <p:sp>
        <p:nvSpPr>
          <p:cNvPr id="4" name="Rounded Rectangle 3"/>
          <p:cNvSpPr/>
          <p:nvPr/>
        </p:nvSpPr>
        <p:spPr>
          <a:xfrm>
            <a:off x="1599943" y="2971016"/>
            <a:ext cx="4266080" cy="1116419"/>
          </a:xfrm>
          <a:prstGeom prst="roundRect">
            <a:avLst/>
          </a:prstGeom>
          <a:solidFill>
            <a:schemeClr val="bg1"/>
          </a:solidFill>
          <a:ln>
            <a:solidFill>
              <a:srgbClr val="E77215"/>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5" name="Rectangle 4"/>
          <p:cNvSpPr/>
          <p:nvPr/>
        </p:nvSpPr>
        <p:spPr>
          <a:xfrm>
            <a:off x="1860801" y="3290538"/>
            <a:ext cx="1121961" cy="476737"/>
          </a:xfrm>
          <a:prstGeom prst="rect">
            <a:avLst/>
          </a:prstGeom>
          <a:solidFill>
            <a:srgbClr val="FFFFFF"/>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6" name="TextBox 5"/>
          <p:cNvSpPr txBox="1"/>
          <p:nvPr/>
        </p:nvSpPr>
        <p:spPr>
          <a:xfrm>
            <a:off x="1860802" y="3340349"/>
            <a:ext cx="1118767"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Part. #1</a:t>
            </a:r>
          </a:p>
        </p:txBody>
      </p:sp>
      <p:pic>
        <p:nvPicPr>
          <p:cNvPr id="7" name="Picture 6"/>
          <p:cNvPicPr>
            <a:picLocks noChangeAspect="1"/>
          </p:cNvPicPr>
          <p:nvPr/>
        </p:nvPicPr>
        <p:blipFill>
          <a:blip r:embed="rId3">
            <a:duotone>
              <a:prstClr val="black"/>
              <a:srgbClr val="00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3454986" y="2101229"/>
            <a:ext cx="701855" cy="701855"/>
          </a:xfrm>
          <a:prstGeom prst="rect">
            <a:avLst/>
          </a:prstGeom>
        </p:spPr>
      </p:pic>
      <p:sp>
        <p:nvSpPr>
          <p:cNvPr id="8" name="TextBox 7"/>
          <p:cNvSpPr txBox="1"/>
          <p:nvPr/>
        </p:nvSpPr>
        <p:spPr>
          <a:xfrm>
            <a:off x="3251030" y="4255369"/>
            <a:ext cx="2361308" cy="523220"/>
          </a:xfrm>
          <a:prstGeom prst="rect">
            <a:avLst/>
          </a:prstGeom>
          <a:noFill/>
        </p:spPr>
        <p:txBody>
          <a:bodyPr wrap="square" lIns="91438" tIns="45719" rIns="91438" bIns="45719" rtlCol="0">
            <a:spAutoFit/>
          </a:bodyPr>
          <a:lstStyle/>
          <a:p>
            <a:r>
              <a:rPr lang="en-US" sz="2800" dirty="0">
                <a:latin typeface="Source Sans Pro Light"/>
                <a:cs typeface="Source Sans Pro Light"/>
              </a:rPr>
              <a:t>RDD @ T=5</a:t>
            </a:r>
          </a:p>
        </p:txBody>
      </p:sp>
      <p:sp>
        <p:nvSpPr>
          <p:cNvPr id="9" name="Rectangle 8"/>
          <p:cNvSpPr/>
          <p:nvPr/>
        </p:nvSpPr>
        <p:spPr>
          <a:xfrm>
            <a:off x="3163758" y="3291404"/>
            <a:ext cx="1121961" cy="476737"/>
          </a:xfrm>
          <a:prstGeom prst="rect">
            <a:avLst/>
          </a:prstGeom>
          <a:solidFill>
            <a:srgbClr val="FFFFFF"/>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10" name="TextBox 9"/>
          <p:cNvSpPr txBox="1"/>
          <p:nvPr/>
        </p:nvSpPr>
        <p:spPr>
          <a:xfrm>
            <a:off x="3163758" y="3341214"/>
            <a:ext cx="1118767"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Part. #2</a:t>
            </a:r>
          </a:p>
        </p:txBody>
      </p:sp>
      <p:sp>
        <p:nvSpPr>
          <p:cNvPr id="11" name="Rectangle 10"/>
          <p:cNvSpPr/>
          <p:nvPr/>
        </p:nvSpPr>
        <p:spPr>
          <a:xfrm>
            <a:off x="4490377" y="3290538"/>
            <a:ext cx="1121961" cy="476737"/>
          </a:xfrm>
          <a:prstGeom prst="rect">
            <a:avLst/>
          </a:prstGeom>
          <a:solidFill>
            <a:srgbClr val="FFFFFF"/>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12" name="TextBox 11"/>
          <p:cNvSpPr txBox="1"/>
          <p:nvPr/>
        </p:nvSpPr>
        <p:spPr>
          <a:xfrm>
            <a:off x="4490378" y="3340349"/>
            <a:ext cx="1159292"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Part. #3</a:t>
            </a:r>
          </a:p>
        </p:txBody>
      </p:sp>
      <p:sp>
        <p:nvSpPr>
          <p:cNvPr id="13" name="TextBox 12"/>
          <p:cNvSpPr txBox="1"/>
          <p:nvPr/>
        </p:nvSpPr>
        <p:spPr>
          <a:xfrm>
            <a:off x="307505" y="1180817"/>
            <a:ext cx="4137497" cy="523220"/>
          </a:xfrm>
          <a:prstGeom prst="rect">
            <a:avLst/>
          </a:prstGeom>
          <a:noFill/>
        </p:spPr>
        <p:txBody>
          <a:bodyPr wrap="square" lIns="91438" tIns="45719" rIns="91438" bIns="45719" rtlCol="0">
            <a:spAutoFit/>
          </a:bodyPr>
          <a:lstStyle/>
          <a:p>
            <a:r>
              <a:rPr lang="en-US" sz="2800" dirty="0">
                <a:solidFill>
                  <a:srgbClr val="0000FF"/>
                </a:solidFill>
                <a:latin typeface="Source Sans Pro Light"/>
                <a:cs typeface="Source Sans Pro Light"/>
              </a:rPr>
              <a:t>Batch interval = 5 seconds</a:t>
            </a:r>
          </a:p>
        </p:txBody>
      </p:sp>
      <p:sp>
        <p:nvSpPr>
          <p:cNvPr id="23" name="TextBox 22"/>
          <p:cNvSpPr txBox="1"/>
          <p:nvPr/>
        </p:nvSpPr>
        <p:spPr>
          <a:xfrm>
            <a:off x="4285719" y="2195167"/>
            <a:ext cx="1109764" cy="523220"/>
          </a:xfrm>
          <a:prstGeom prst="rect">
            <a:avLst/>
          </a:prstGeom>
          <a:noFill/>
        </p:spPr>
        <p:txBody>
          <a:bodyPr wrap="square" lIns="91438" tIns="45719" rIns="91438" bIns="45719" rtlCol="0">
            <a:spAutoFit/>
          </a:bodyPr>
          <a:lstStyle/>
          <a:p>
            <a:r>
              <a:rPr lang="en-US" sz="2800" dirty="0">
                <a:latin typeface="Source Sans Pro Light"/>
                <a:cs typeface="Source Sans Pro Light"/>
              </a:rPr>
              <a:t>T = 5</a:t>
            </a:r>
          </a:p>
        </p:txBody>
      </p:sp>
      <p:sp>
        <p:nvSpPr>
          <p:cNvPr id="25" name="TextBox 24"/>
          <p:cNvSpPr txBox="1"/>
          <p:nvPr/>
        </p:nvSpPr>
        <p:spPr>
          <a:xfrm>
            <a:off x="28829" y="2408431"/>
            <a:ext cx="1987297" cy="1077219"/>
          </a:xfrm>
          <a:prstGeom prst="rect">
            <a:avLst/>
          </a:prstGeom>
          <a:noFill/>
        </p:spPr>
        <p:txBody>
          <a:bodyPr wrap="square" lIns="91438" tIns="45719" rIns="91438" bIns="45719" rtlCol="0">
            <a:spAutoFit/>
          </a:bodyPr>
          <a:lstStyle/>
          <a:p>
            <a:r>
              <a:rPr lang="en-US" sz="3200" dirty="0">
                <a:latin typeface="Source Sans Pro Light"/>
                <a:cs typeface="Source Sans Pro Light"/>
              </a:rPr>
              <a:t>Input</a:t>
            </a:r>
          </a:p>
          <a:p>
            <a:r>
              <a:rPr lang="en-US" sz="3200" dirty="0">
                <a:latin typeface="Source Sans Pro Light"/>
                <a:cs typeface="Source Sans Pro Light"/>
              </a:rPr>
              <a:t>DStream</a:t>
            </a:r>
          </a:p>
        </p:txBody>
      </p:sp>
      <p:sp>
        <p:nvSpPr>
          <p:cNvPr id="26" name="TextBox 25"/>
          <p:cNvSpPr txBox="1"/>
          <p:nvPr/>
        </p:nvSpPr>
        <p:spPr>
          <a:xfrm>
            <a:off x="3083369" y="5273801"/>
            <a:ext cx="7108383" cy="584776"/>
          </a:xfrm>
          <a:prstGeom prst="rect">
            <a:avLst/>
          </a:prstGeom>
          <a:noFill/>
        </p:spPr>
        <p:txBody>
          <a:bodyPr wrap="square" lIns="91438" tIns="45719" rIns="91438" bIns="45719" rtlCol="0">
            <a:spAutoFit/>
          </a:bodyPr>
          <a:lstStyle/>
          <a:p>
            <a:r>
              <a:rPr lang="en-US" sz="3200" dirty="0">
                <a:latin typeface="Source Sans Pro Light"/>
                <a:cs typeface="Source Sans Pro Light"/>
              </a:rPr>
              <a:t>One RDD is created every 5 seconds</a:t>
            </a:r>
          </a:p>
        </p:txBody>
      </p:sp>
    </p:spTree>
    <p:extLst>
      <p:ext uri="{BB962C8B-B14F-4D97-AF65-F5344CB8AC3E}">
        <p14:creationId xmlns:p14="http://schemas.microsoft.com/office/powerpoint/2010/main" val="16023356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DStream</a:t>
            </a:r>
            <a:r>
              <a:rPr lang="en-US" dirty="0" smtClean="0"/>
              <a:t> (Discretized Stream)</a:t>
            </a:r>
            <a:endParaRPr lang="en-US" dirty="0"/>
          </a:p>
        </p:txBody>
      </p:sp>
      <p:cxnSp>
        <p:nvCxnSpPr>
          <p:cNvPr id="3" name="Straight Connector 2"/>
          <p:cNvCxnSpPr/>
          <p:nvPr/>
        </p:nvCxnSpPr>
        <p:spPr>
          <a:xfrm>
            <a:off x="201183" y="3488907"/>
            <a:ext cx="11558432" cy="31897"/>
          </a:xfrm>
          <a:prstGeom prst="line">
            <a:avLst/>
          </a:prstGeom>
          <a:ln w="76200">
            <a:solidFill>
              <a:schemeClr val="tx2">
                <a:lumMod val="90000"/>
                <a:lumOff val="10000"/>
              </a:schemeClr>
            </a:solidFill>
            <a:prstDash val="dash"/>
            <a:tailEnd type="arrow" w="lg" len="med"/>
          </a:ln>
        </p:spPr>
        <p:style>
          <a:lnRef idx="1">
            <a:schemeClr val="accent1"/>
          </a:lnRef>
          <a:fillRef idx="0">
            <a:schemeClr val="accent1"/>
          </a:fillRef>
          <a:effectRef idx="0">
            <a:schemeClr val="accent1"/>
          </a:effectRef>
          <a:fontRef idx="minor">
            <a:schemeClr val="tx1"/>
          </a:fontRef>
        </p:style>
      </p:cxnSp>
      <p:sp>
        <p:nvSpPr>
          <p:cNvPr id="4" name="Rounded Rectangle 3"/>
          <p:cNvSpPr/>
          <p:nvPr/>
        </p:nvSpPr>
        <p:spPr>
          <a:xfrm>
            <a:off x="1599943" y="2971016"/>
            <a:ext cx="4266080" cy="1116419"/>
          </a:xfrm>
          <a:prstGeom prst="roundRect">
            <a:avLst/>
          </a:prstGeom>
          <a:solidFill>
            <a:schemeClr val="bg1"/>
          </a:solidFill>
          <a:ln>
            <a:solidFill>
              <a:srgbClr val="E77215"/>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5" name="Rectangle 4"/>
          <p:cNvSpPr/>
          <p:nvPr/>
        </p:nvSpPr>
        <p:spPr>
          <a:xfrm>
            <a:off x="1860801" y="3290538"/>
            <a:ext cx="1121961" cy="476737"/>
          </a:xfrm>
          <a:prstGeom prst="rect">
            <a:avLst/>
          </a:prstGeom>
          <a:solidFill>
            <a:srgbClr val="FFFFFF"/>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6" name="TextBox 5"/>
          <p:cNvSpPr txBox="1"/>
          <p:nvPr/>
        </p:nvSpPr>
        <p:spPr>
          <a:xfrm>
            <a:off x="1860802" y="3340349"/>
            <a:ext cx="1118767"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Part. #1</a:t>
            </a:r>
          </a:p>
        </p:txBody>
      </p:sp>
      <p:pic>
        <p:nvPicPr>
          <p:cNvPr id="7" name="Picture 6"/>
          <p:cNvPicPr>
            <a:picLocks noChangeAspect="1"/>
          </p:cNvPicPr>
          <p:nvPr/>
        </p:nvPicPr>
        <p:blipFill>
          <a:blip r:embed="rId3">
            <a:duotone>
              <a:prstClr val="black"/>
              <a:srgbClr val="00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3454986" y="2101229"/>
            <a:ext cx="701855" cy="701855"/>
          </a:xfrm>
          <a:prstGeom prst="rect">
            <a:avLst/>
          </a:prstGeom>
        </p:spPr>
      </p:pic>
      <p:sp>
        <p:nvSpPr>
          <p:cNvPr id="8" name="TextBox 7"/>
          <p:cNvSpPr txBox="1"/>
          <p:nvPr/>
        </p:nvSpPr>
        <p:spPr>
          <a:xfrm>
            <a:off x="3251030" y="4255369"/>
            <a:ext cx="2361308" cy="523220"/>
          </a:xfrm>
          <a:prstGeom prst="rect">
            <a:avLst/>
          </a:prstGeom>
          <a:noFill/>
        </p:spPr>
        <p:txBody>
          <a:bodyPr wrap="square" lIns="91438" tIns="45719" rIns="91438" bIns="45719" rtlCol="0">
            <a:spAutoFit/>
          </a:bodyPr>
          <a:lstStyle/>
          <a:p>
            <a:r>
              <a:rPr lang="en-US" sz="2800" dirty="0">
                <a:latin typeface="Source Sans Pro Light"/>
                <a:cs typeface="Source Sans Pro Light"/>
              </a:rPr>
              <a:t>RDD @ T=5</a:t>
            </a:r>
          </a:p>
        </p:txBody>
      </p:sp>
      <p:sp>
        <p:nvSpPr>
          <p:cNvPr id="9" name="Rectangle 8"/>
          <p:cNvSpPr/>
          <p:nvPr/>
        </p:nvSpPr>
        <p:spPr>
          <a:xfrm>
            <a:off x="3163758" y="3291404"/>
            <a:ext cx="1121961" cy="476737"/>
          </a:xfrm>
          <a:prstGeom prst="rect">
            <a:avLst/>
          </a:prstGeom>
          <a:solidFill>
            <a:srgbClr val="FFFFFF"/>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10" name="TextBox 9"/>
          <p:cNvSpPr txBox="1"/>
          <p:nvPr/>
        </p:nvSpPr>
        <p:spPr>
          <a:xfrm>
            <a:off x="3163758" y="3341214"/>
            <a:ext cx="1118767"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Part. #2</a:t>
            </a:r>
          </a:p>
        </p:txBody>
      </p:sp>
      <p:sp>
        <p:nvSpPr>
          <p:cNvPr id="11" name="Rectangle 10"/>
          <p:cNvSpPr/>
          <p:nvPr/>
        </p:nvSpPr>
        <p:spPr>
          <a:xfrm>
            <a:off x="4490377" y="3290538"/>
            <a:ext cx="1121961" cy="476737"/>
          </a:xfrm>
          <a:prstGeom prst="rect">
            <a:avLst/>
          </a:prstGeom>
          <a:solidFill>
            <a:srgbClr val="FFFFFF"/>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12" name="TextBox 11"/>
          <p:cNvSpPr txBox="1"/>
          <p:nvPr/>
        </p:nvSpPr>
        <p:spPr>
          <a:xfrm>
            <a:off x="4490378" y="3340349"/>
            <a:ext cx="1159292"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Part. #3</a:t>
            </a:r>
          </a:p>
        </p:txBody>
      </p:sp>
      <p:sp>
        <p:nvSpPr>
          <p:cNvPr id="13" name="TextBox 12"/>
          <p:cNvSpPr txBox="1"/>
          <p:nvPr/>
        </p:nvSpPr>
        <p:spPr>
          <a:xfrm>
            <a:off x="307505" y="1180817"/>
            <a:ext cx="4137497" cy="523220"/>
          </a:xfrm>
          <a:prstGeom prst="rect">
            <a:avLst/>
          </a:prstGeom>
          <a:noFill/>
        </p:spPr>
        <p:txBody>
          <a:bodyPr wrap="square" lIns="91438" tIns="45719" rIns="91438" bIns="45719" rtlCol="0">
            <a:spAutoFit/>
          </a:bodyPr>
          <a:lstStyle/>
          <a:p>
            <a:r>
              <a:rPr lang="en-US" sz="2800" dirty="0">
                <a:solidFill>
                  <a:srgbClr val="0000FF"/>
                </a:solidFill>
                <a:latin typeface="Source Sans Pro Light"/>
                <a:cs typeface="Source Sans Pro Light"/>
              </a:rPr>
              <a:t>Batch interval = 5 seconds</a:t>
            </a:r>
          </a:p>
        </p:txBody>
      </p:sp>
      <p:sp>
        <p:nvSpPr>
          <p:cNvPr id="14" name="Rounded Rectangle 13"/>
          <p:cNvSpPr/>
          <p:nvPr/>
        </p:nvSpPr>
        <p:spPr>
          <a:xfrm>
            <a:off x="6529332" y="2966805"/>
            <a:ext cx="4266080" cy="1116419"/>
          </a:xfrm>
          <a:prstGeom prst="roundRect">
            <a:avLst/>
          </a:prstGeom>
          <a:solidFill>
            <a:schemeClr val="bg1"/>
          </a:solidFill>
          <a:ln>
            <a:solidFill>
              <a:srgbClr val="E77215"/>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15" name="Rectangle 14"/>
          <p:cNvSpPr/>
          <p:nvPr/>
        </p:nvSpPr>
        <p:spPr>
          <a:xfrm>
            <a:off x="6790190" y="3286328"/>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16" name="TextBox 15"/>
          <p:cNvSpPr txBox="1"/>
          <p:nvPr/>
        </p:nvSpPr>
        <p:spPr>
          <a:xfrm>
            <a:off x="6790190" y="3336138"/>
            <a:ext cx="1118767"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Part. #1</a:t>
            </a:r>
          </a:p>
        </p:txBody>
      </p:sp>
      <p:pic>
        <p:nvPicPr>
          <p:cNvPr id="17" name="Picture 16"/>
          <p:cNvPicPr>
            <a:picLocks noChangeAspect="1"/>
          </p:cNvPicPr>
          <p:nvPr/>
        </p:nvPicPr>
        <p:blipFill>
          <a:blip r:embed="rId3">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8384374" y="2097018"/>
            <a:ext cx="701855" cy="701855"/>
          </a:xfrm>
          <a:prstGeom prst="rect">
            <a:avLst/>
          </a:prstGeom>
        </p:spPr>
      </p:pic>
      <p:sp>
        <p:nvSpPr>
          <p:cNvPr id="18" name="TextBox 17"/>
          <p:cNvSpPr txBox="1"/>
          <p:nvPr/>
        </p:nvSpPr>
        <p:spPr>
          <a:xfrm>
            <a:off x="7905575" y="4239453"/>
            <a:ext cx="2361308" cy="523220"/>
          </a:xfrm>
          <a:prstGeom prst="rect">
            <a:avLst/>
          </a:prstGeom>
          <a:noFill/>
        </p:spPr>
        <p:txBody>
          <a:bodyPr wrap="square" lIns="91438" tIns="45719" rIns="91438" bIns="45719" rtlCol="0">
            <a:spAutoFit/>
          </a:bodyPr>
          <a:lstStyle/>
          <a:p>
            <a:r>
              <a:rPr lang="en-US" sz="2800" dirty="0">
                <a:latin typeface="Source Sans Pro Light"/>
                <a:cs typeface="Source Sans Pro Light"/>
              </a:rPr>
              <a:t>RDD @ T=10</a:t>
            </a:r>
          </a:p>
        </p:txBody>
      </p:sp>
      <p:sp>
        <p:nvSpPr>
          <p:cNvPr id="19" name="Rectangle 18"/>
          <p:cNvSpPr/>
          <p:nvPr/>
        </p:nvSpPr>
        <p:spPr>
          <a:xfrm>
            <a:off x="8093148" y="3287193"/>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20" name="TextBox 19"/>
          <p:cNvSpPr txBox="1"/>
          <p:nvPr/>
        </p:nvSpPr>
        <p:spPr>
          <a:xfrm>
            <a:off x="8093147" y="3337004"/>
            <a:ext cx="1118767"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Part. #2</a:t>
            </a:r>
          </a:p>
        </p:txBody>
      </p:sp>
      <p:sp>
        <p:nvSpPr>
          <p:cNvPr id="21" name="Rectangle 20"/>
          <p:cNvSpPr/>
          <p:nvPr/>
        </p:nvSpPr>
        <p:spPr>
          <a:xfrm>
            <a:off x="9419766" y="3286328"/>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22" name="TextBox 21"/>
          <p:cNvSpPr txBox="1"/>
          <p:nvPr/>
        </p:nvSpPr>
        <p:spPr>
          <a:xfrm>
            <a:off x="9419766" y="3336138"/>
            <a:ext cx="1159292"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Part. #3</a:t>
            </a:r>
          </a:p>
        </p:txBody>
      </p:sp>
      <p:sp>
        <p:nvSpPr>
          <p:cNvPr id="23" name="TextBox 22"/>
          <p:cNvSpPr txBox="1"/>
          <p:nvPr/>
        </p:nvSpPr>
        <p:spPr>
          <a:xfrm>
            <a:off x="4285719" y="2195167"/>
            <a:ext cx="1109764" cy="523220"/>
          </a:xfrm>
          <a:prstGeom prst="rect">
            <a:avLst/>
          </a:prstGeom>
          <a:noFill/>
        </p:spPr>
        <p:txBody>
          <a:bodyPr wrap="square" lIns="91438" tIns="45719" rIns="91438" bIns="45719" rtlCol="0">
            <a:spAutoFit/>
          </a:bodyPr>
          <a:lstStyle/>
          <a:p>
            <a:r>
              <a:rPr lang="en-US" sz="2800" dirty="0">
                <a:latin typeface="Source Sans Pro Light"/>
                <a:cs typeface="Source Sans Pro Light"/>
              </a:rPr>
              <a:t>T = 5</a:t>
            </a:r>
          </a:p>
        </p:txBody>
      </p:sp>
      <p:sp>
        <p:nvSpPr>
          <p:cNvPr id="24" name="TextBox 23"/>
          <p:cNvSpPr txBox="1"/>
          <p:nvPr/>
        </p:nvSpPr>
        <p:spPr>
          <a:xfrm>
            <a:off x="9231599" y="2163418"/>
            <a:ext cx="1109764" cy="523220"/>
          </a:xfrm>
          <a:prstGeom prst="rect">
            <a:avLst/>
          </a:prstGeom>
          <a:noFill/>
        </p:spPr>
        <p:txBody>
          <a:bodyPr wrap="square" lIns="91438" tIns="45719" rIns="91438" bIns="45719" rtlCol="0">
            <a:spAutoFit/>
          </a:bodyPr>
          <a:lstStyle/>
          <a:p>
            <a:r>
              <a:rPr lang="en-US" sz="2800" dirty="0">
                <a:latin typeface="Source Sans Pro Light"/>
                <a:cs typeface="Source Sans Pro Light"/>
              </a:rPr>
              <a:t>T = 10</a:t>
            </a:r>
          </a:p>
        </p:txBody>
      </p:sp>
      <p:sp>
        <p:nvSpPr>
          <p:cNvPr id="25" name="TextBox 24"/>
          <p:cNvSpPr txBox="1"/>
          <p:nvPr/>
        </p:nvSpPr>
        <p:spPr>
          <a:xfrm>
            <a:off x="28829" y="2408431"/>
            <a:ext cx="1987297" cy="1077219"/>
          </a:xfrm>
          <a:prstGeom prst="rect">
            <a:avLst/>
          </a:prstGeom>
          <a:noFill/>
        </p:spPr>
        <p:txBody>
          <a:bodyPr wrap="square" lIns="91438" tIns="45719" rIns="91438" bIns="45719" rtlCol="0">
            <a:spAutoFit/>
          </a:bodyPr>
          <a:lstStyle/>
          <a:p>
            <a:r>
              <a:rPr lang="en-US" sz="3200" dirty="0">
                <a:latin typeface="Source Sans Pro Light"/>
                <a:cs typeface="Source Sans Pro Light"/>
              </a:rPr>
              <a:t>Input</a:t>
            </a:r>
          </a:p>
          <a:p>
            <a:r>
              <a:rPr lang="en-US" sz="3200" dirty="0">
                <a:latin typeface="Source Sans Pro Light"/>
                <a:cs typeface="Source Sans Pro Light"/>
              </a:rPr>
              <a:t>DStream</a:t>
            </a:r>
          </a:p>
        </p:txBody>
      </p:sp>
      <p:sp>
        <p:nvSpPr>
          <p:cNvPr id="26" name="TextBox 25"/>
          <p:cNvSpPr txBox="1"/>
          <p:nvPr/>
        </p:nvSpPr>
        <p:spPr>
          <a:xfrm>
            <a:off x="3083369" y="5273801"/>
            <a:ext cx="7108383" cy="584776"/>
          </a:xfrm>
          <a:prstGeom prst="rect">
            <a:avLst/>
          </a:prstGeom>
          <a:noFill/>
        </p:spPr>
        <p:txBody>
          <a:bodyPr wrap="square" lIns="91438" tIns="45719" rIns="91438" bIns="45719" rtlCol="0">
            <a:spAutoFit/>
          </a:bodyPr>
          <a:lstStyle/>
          <a:p>
            <a:r>
              <a:rPr lang="en-US" sz="3200" dirty="0">
                <a:latin typeface="Source Sans Pro Light"/>
                <a:cs typeface="Source Sans Pro Light"/>
              </a:rPr>
              <a:t>One RDD is created every 5 seconds</a:t>
            </a:r>
          </a:p>
        </p:txBody>
      </p:sp>
    </p:spTree>
    <p:extLst>
      <p:ext uri="{BB962C8B-B14F-4D97-AF65-F5344CB8AC3E}">
        <p14:creationId xmlns:p14="http://schemas.microsoft.com/office/powerpoint/2010/main" val="3962198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680" y="275167"/>
            <a:ext cx="11852320" cy="1143000"/>
          </a:xfrm>
        </p:spPr>
        <p:txBody>
          <a:bodyPr/>
          <a:lstStyle/>
          <a:p>
            <a:r>
              <a:rPr lang="en-US" dirty="0" smtClean="0"/>
              <a:t>                         Transforming </a:t>
            </a:r>
            <a:r>
              <a:rPr lang="en-US" dirty="0" err="1" smtClean="0"/>
              <a:t>DStreams</a:t>
            </a:r>
            <a:endParaRPr lang="en-US" dirty="0"/>
          </a:p>
        </p:txBody>
      </p:sp>
      <p:cxnSp>
        <p:nvCxnSpPr>
          <p:cNvPr id="5" name="Straight Connector 4"/>
          <p:cNvCxnSpPr/>
          <p:nvPr/>
        </p:nvCxnSpPr>
        <p:spPr>
          <a:xfrm>
            <a:off x="303531" y="2577676"/>
            <a:ext cx="11558432" cy="31897"/>
          </a:xfrm>
          <a:prstGeom prst="line">
            <a:avLst/>
          </a:prstGeom>
          <a:ln w="76200">
            <a:solidFill>
              <a:schemeClr val="tx2"/>
            </a:solidFill>
            <a:prstDash val="dash"/>
            <a:tailEnd type="arrow" w="lg" len="med"/>
          </a:ln>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670072" y="2138571"/>
            <a:ext cx="4266080" cy="912679"/>
          </a:xfrm>
          <a:prstGeom prst="roundRect">
            <a:avLst/>
          </a:prstGeom>
          <a:solidFill>
            <a:schemeClr val="bg1"/>
          </a:solidFill>
          <a:ln>
            <a:solidFill>
              <a:srgbClr val="E77215"/>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8" name="Rectangle 7"/>
          <p:cNvSpPr/>
          <p:nvPr/>
        </p:nvSpPr>
        <p:spPr>
          <a:xfrm>
            <a:off x="930930" y="2368506"/>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9" name="TextBox 8"/>
          <p:cNvSpPr txBox="1"/>
          <p:nvPr/>
        </p:nvSpPr>
        <p:spPr>
          <a:xfrm>
            <a:off x="875714" y="2363093"/>
            <a:ext cx="1237261"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Block #1</a:t>
            </a:r>
          </a:p>
        </p:txBody>
      </p:sp>
      <p:sp>
        <p:nvSpPr>
          <p:cNvPr id="10" name="Rectangle 9"/>
          <p:cNvSpPr/>
          <p:nvPr/>
        </p:nvSpPr>
        <p:spPr>
          <a:xfrm>
            <a:off x="2233888" y="2369372"/>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11" name="TextBox 10"/>
          <p:cNvSpPr txBox="1"/>
          <p:nvPr/>
        </p:nvSpPr>
        <p:spPr>
          <a:xfrm>
            <a:off x="2178671" y="2363958"/>
            <a:ext cx="1237261"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Block #2</a:t>
            </a:r>
          </a:p>
        </p:txBody>
      </p:sp>
      <p:sp>
        <p:nvSpPr>
          <p:cNvPr id="12" name="Rectangle 11"/>
          <p:cNvSpPr/>
          <p:nvPr/>
        </p:nvSpPr>
        <p:spPr>
          <a:xfrm>
            <a:off x="3560506" y="2368506"/>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13" name="TextBox 12"/>
          <p:cNvSpPr txBox="1"/>
          <p:nvPr/>
        </p:nvSpPr>
        <p:spPr>
          <a:xfrm>
            <a:off x="3505290" y="2363093"/>
            <a:ext cx="1261884"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Block #3</a:t>
            </a:r>
          </a:p>
        </p:txBody>
      </p:sp>
      <p:pic>
        <p:nvPicPr>
          <p:cNvPr id="30" name="Picture 29"/>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2252759" y="1535384"/>
            <a:ext cx="350928" cy="350928"/>
          </a:xfrm>
          <a:prstGeom prst="rect">
            <a:avLst/>
          </a:prstGeom>
        </p:spPr>
      </p:pic>
      <p:sp>
        <p:nvSpPr>
          <p:cNvPr id="31" name="TextBox 30"/>
          <p:cNvSpPr txBox="1"/>
          <p:nvPr/>
        </p:nvSpPr>
        <p:spPr>
          <a:xfrm>
            <a:off x="2583758" y="1578537"/>
            <a:ext cx="1448493" cy="461665"/>
          </a:xfrm>
          <a:prstGeom prst="rect">
            <a:avLst/>
          </a:prstGeom>
          <a:noFill/>
        </p:spPr>
        <p:txBody>
          <a:bodyPr wrap="square" lIns="91438" tIns="45719" rIns="91438" bIns="45719" rtlCol="0">
            <a:spAutoFit/>
          </a:bodyPr>
          <a:lstStyle/>
          <a:p>
            <a:r>
              <a:rPr lang="en-US" sz="2400" dirty="0">
                <a:latin typeface="Source Sans Pro Light"/>
                <a:cs typeface="Source Sans Pro Light"/>
              </a:rPr>
              <a:t>5 sec</a:t>
            </a:r>
          </a:p>
        </p:txBody>
      </p:sp>
      <p:sp>
        <p:nvSpPr>
          <p:cNvPr id="33" name="Rounded Rectangle 32"/>
          <p:cNvSpPr/>
          <p:nvPr/>
        </p:nvSpPr>
        <p:spPr>
          <a:xfrm>
            <a:off x="5657444" y="2235633"/>
            <a:ext cx="2056517" cy="747875"/>
          </a:xfrm>
          <a:prstGeom prst="roundRect">
            <a:avLst/>
          </a:prstGeom>
          <a:solidFill>
            <a:schemeClr val="bg1"/>
          </a:solidFill>
          <a:ln>
            <a:solidFill>
              <a:srgbClr val="E77215"/>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36" name="Rounded Rectangle 35"/>
          <p:cNvSpPr/>
          <p:nvPr/>
        </p:nvSpPr>
        <p:spPr>
          <a:xfrm>
            <a:off x="8092808" y="2247328"/>
            <a:ext cx="2056517" cy="747875"/>
          </a:xfrm>
          <a:prstGeom prst="roundRect">
            <a:avLst/>
          </a:prstGeom>
          <a:solidFill>
            <a:schemeClr val="bg1"/>
          </a:solidFill>
          <a:ln>
            <a:solidFill>
              <a:srgbClr val="E77215"/>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pic>
        <p:nvPicPr>
          <p:cNvPr id="37" name="Picture 36"/>
          <p:cNvPicPr>
            <a:picLocks noChangeAspect="1"/>
          </p:cNvPicPr>
          <p:nvPr/>
        </p:nvPicPr>
        <p:blipFill>
          <a:blip r:embed="rId3" cstate="print">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6191347" y="1542992"/>
            <a:ext cx="350928" cy="350928"/>
          </a:xfrm>
          <a:prstGeom prst="rect">
            <a:avLst/>
          </a:prstGeom>
        </p:spPr>
      </p:pic>
      <p:sp>
        <p:nvSpPr>
          <p:cNvPr id="38" name="TextBox 37"/>
          <p:cNvSpPr txBox="1"/>
          <p:nvPr/>
        </p:nvSpPr>
        <p:spPr>
          <a:xfrm>
            <a:off x="6522344" y="1586145"/>
            <a:ext cx="1462781" cy="461665"/>
          </a:xfrm>
          <a:prstGeom prst="rect">
            <a:avLst/>
          </a:prstGeom>
          <a:noFill/>
        </p:spPr>
        <p:txBody>
          <a:bodyPr wrap="square" lIns="91438" tIns="45719" rIns="91438" bIns="45719" rtlCol="0">
            <a:spAutoFit/>
          </a:bodyPr>
          <a:lstStyle/>
          <a:p>
            <a:r>
              <a:rPr lang="en-US" sz="2400" dirty="0">
                <a:latin typeface="Source Sans Pro Light"/>
                <a:cs typeface="Source Sans Pro Light"/>
              </a:rPr>
              <a:t>10 sec</a:t>
            </a:r>
          </a:p>
        </p:txBody>
      </p:sp>
      <p:pic>
        <p:nvPicPr>
          <p:cNvPr id="39" name="Picture 38"/>
          <p:cNvPicPr>
            <a:picLocks noChangeAspect="1"/>
          </p:cNvPicPr>
          <p:nvPr/>
        </p:nvPicPr>
        <p:blipFill>
          <a:blip r:embed="rId3" cstate="print">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8619857" y="1552757"/>
            <a:ext cx="350928" cy="350928"/>
          </a:xfrm>
          <a:prstGeom prst="rect">
            <a:avLst/>
          </a:prstGeom>
        </p:spPr>
      </p:pic>
      <p:sp>
        <p:nvSpPr>
          <p:cNvPr id="40" name="TextBox 39"/>
          <p:cNvSpPr txBox="1"/>
          <p:nvPr/>
        </p:nvSpPr>
        <p:spPr>
          <a:xfrm>
            <a:off x="8950855" y="1595909"/>
            <a:ext cx="1606020" cy="461665"/>
          </a:xfrm>
          <a:prstGeom prst="rect">
            <a:avLst/>
          </a:prstGeom>
          <a:noFill/>
        </p:spPr>
        <p:txBody>
          <a:bodyPr wrap="square" lIns="91438" tIns="45719" rIns="91438" bIns="45719" rtlCol="0">
            <a:spAutoFit/>
          </a:bodyPr>
          <a:lstStyle/>
          <a:p>
            <a:r>
              <a:rPr lang="en-US" sz="2400" dirty="0">
                <a:latin typeface="Source Sans Pro Light"/>
                <a:cs typeface="Source Sans Pro Light"/>
              </a:rPr>
              <a:t>15 sec</a:t>
            </a:r>
          </a:p>
        </p:txBody>
      </p:sp>
      <p:pic>
        <p:nvPicPr>
          <p:cNvPr id="41" name="Picture 7" descr="https://cdn3.iconfinder.com/data/icons/macosxstyle/macosxstyle_png/512/Intranet.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84723" y="293586"/>
            <a:ext cx="639167" cy="639167"/>
          </a:xfrm>
          <a:prstGeom prst="rect">
            <a:avLst/>
          </a:prstGeom>
          <a:noFill/>
          <a:extLst>
            <a:ext uri="{909E8E84-426E-40dd-AFC4-6F175D3DCCD1}">
              <a14:hiddenFill xmlns="" xmlns:a14="http://schemas.microsoft.com/office/drawing/2010/main">
                <a:solidFill>
                  <a:srgbClr val="FFFFFF"/>
                </a:solidFill>
              </a14:hiddenFill>
            </a:ext>
          </a:extLst>
        </p:spPr>
      </p:pic>
      <p:cxnSp>
        <p:nvCxnSpPr>
          <p:cNvPr id="42" name="Straight Arrow Connector 41"/>
          <p:cNvCxnSpPr/>
          <p:nvPr/>
        </p:nvCxnSpPr>
        <p:spPr>
          <a:xfrm>
            <a:off x="1057276" y="822053"/>
            <a:ext cx="1110845" cy="7133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1102213" y="587652"/>
            <a:ext cx="4980535" cy="995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1141306" y="412735"/>
            <a:ext cx="7259745" cy="1145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012234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680" y="275167"/>
            <a:ext cx="11852320" cy="1143000"/>
          </a:xfrm>
        </p:spPr>
        <p:txBody>
          <a:bodyPr/>
          <a:lstStyle/>
          <a:p>
            <a:r>
              <a:rPr lang="en-US" dirty="0" smtClean="0"/>
              <a:t>                         Transforming </a:t>
            </a:r>
            <a:r>
              <a:rPr lang="en-US" dirty="0" err="1" smtClean="0"/>
              <a:t>DStreams</a:t>
            </a:r>
            <a:endParaRPr lang="en-US" dirty="0"/>
          </a:p>
        </p:txBody>
      </p:sp>
      <p:cxnSp>
        <p:nvCxnSpPr>
          <p:cNvPr id="4" name="Straight Connector 3"/>
          <p:cNvCxnSpPr/>
          <p:nvPr/>
        </p:nvCxnSpPr>
        <p:spPr>
          <a:xfrm>
            <a:off x="303531" y="4197784"/>
            <a:ext cx="11558432" cy="31897"/>
          </a:xfrm>
          <a:prstGeom prst="line">
            <a:avLst/>
          </a:prstGeom>
          <a:ln w="76200">
            <a:solidFill>
              <a:schemeClr val="tx2"/>
            </a:solidFill>
            <a:prstDash val="dash"/>
            <a:tailEnd type="arrow" w="lg" len="me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303531" y="2577676"/>
            <a:ext cx="11558432" cy="31897"/>
          </a:xfrm>
          <a:prstGeom prst="line">
            <a:avLst/>
          </a:prstGeom>
          <a:ln w="76200">
            <a:solidFill>
              <a:schemeClr val="tx2"/>
            </a:solidFill>
            <a:prstDash val="dash"/>
            <a:tailEnd type="arrow" w="lg" len="med"/>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803112" y="3081159"/>
            <a:ext cx="0" cy="558171"/>
          </a:xfrm>
          <a:prstGeom prst="straightConnector1">
            <a:avLst/>
          </a:prstGeom>
          <a:ln w="15875">
            <a:solidFill>
              <a:srgbClr val="FE5224"/>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670072" y="2138571"/>
            <a:ext cx="4266080" cy="912679"/>
          </a:xfrm>
          <a:prstGeom prst="roundRect">
            <a:avLst/>
          </a:prstGeom>
          <a:solidFill>
            <a:schemeClr val="bg1"/>
          </a:solidFill>
          <a:ln>
            <a:solidFill>
              <a:srgbClr val="E77215"/>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8" name="Rectangle 7"/>
          <p:cNvSpPr/>
          <p:nvPr/>
        </p:nvSpPr>
        <p:spPr>
          <a:xfrm>
            <a:off x="930930" y="2368506"/>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10" name="Rectangle 9"/>
          <p:cNvSpPr/>
          <p:nvPr/>
        </p:nvSpPr>
        <p:spPr>
          <a:xfrm>
            <a:off x="2233888" y="2369372"/>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12" name="Rectangle 11"/>
          <p:cNvSpPr/>
          <p:nvPr/>
        </p:nvSpPr>
        <p:spPr>
          <a:xfrm>
            <a:off x="3560506" y="2368506"/>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14" name="Rounded Rectangle 13"/>
          <p:cNvSpPr/>
          <p:nvPr/>
        </p:nvSpPr>
        <p:spPr>
          <a:xfrm>
            <a:off x="649191" y="3742675"/>
            <a:ext cx="4266080" cy="896932"/>
          </a:xfrm>
          <a:prstGeom prst="roundRect">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15" name="Rectangle 14"/>
          <p:cNvSpPr/>
          <p:nvPr/>
        </p:nvSpPr>
        <p:spPr>
          <a:xfrm>
            <a:off x="910049" y="3965653"/>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16" name="TextBox 15"/>
          <p:cNvSpPr txBox="1"/>
          <p:nvPr/>
        </p:nvSpPr>
        <p:spPr>
          <a:xfrm>
            <a:off x="910049" y="4015464"/>
            <a:ext cx="1118767"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Part. #1</a:t>
            </a:r>
          </a:p>
        </p:txBody>
      </p:sp>
      <p:sp>
        <p:nvSpPr>
          <p:cNvPr id="17" name="Rectangle 16"/>
          <p:cNvSpPr/>
          <p:nvPr/>
        </p:nvSpPr>
        <p:spPr>
          <a:xfrm>
            <a:off x="2213005" y="3966517"/>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18" name="TextBox 17"/>
          <p:cNvSpPr txBox="1"/>
          <p:nvPr/>
        </p:nvSpPr>
        <p:spPr>
          <a:xfrm>
            <a:off x="2213006" y="4016329"/>
            <a:ext cx="1118767"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Part. #2</a:t>
            </a:r>
          </a:p>
        </p:txBody>
      </p:sp>
      <p:sp>
        <p:nvSpPr>
          <p:cNvPr id="19" name="Rectangle 18"/>
          <p:cNvSpPr/>
          <p:nvPr/>
        </p:nvSpPr>
        <p:spPr>
          <a:xfrm>
            <a:off x="3539623" y="3965653"/>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20" name="TextBox 19"/>
          <p:cNvSpPr txBox="1"/>
          <p:nvPr/>
        </p:nvSpPr>
        <p:spPr>
          <a:xfrm>
            <a:off x="3539625" y="4015464"/>
            <a:ext cx="1159292"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Part. #3</a:t>
            </a:r>
          </a:p>
        </p:txBody>
      </p:sp>
      <p:pic>
        <p:nvPicPr>
          <p:cNvPr id="30" name="Picture 29"/>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2252759" y="1535384"/>
            <a:ext cx="350928" cy="350928"/>
          </a:xfrm>
          <a:prstGeom prst="rect">
            <a:avLst/>
          </a:prstGeom>
        </p:spPr>
      </p:pic>
      <p:sp>
        <p:nvSpPr>
          <p:cNvPr id="31" name="TextBox 30"/>
          <p:cNvSpPr txBox="1"/>
          <p:nvPr/>
        </p:nvSpPr>
        <p:spPr>
          <a:xfrm>
            <a:off x="2583758" y="1578537"/>
            <a:ext cx="1448493" cy="461665"/>
          </a:xfrm>
          <a:prstGeom prst="rect">
            <a:avLst/>
          </a:prstGeom>
          <a:noFill/>
        </p:spPr>
        <p:txBody>
          <a:bodyPr wrap="square" lIns="91438" tIns="45719" rIns="91438" bIns="45719" rtlCol="0">
            <a:spAutoFit/>
          </a:bodyPr>
          <a:lstStyle/>
          <a:p>
            <a:r>
              <a:rPr lang="en-US" sz="2400" dirty="0">
                <a:latin typeface="Source Sans Pro Light"/>
                <a:cs typeface="Source Sans Pro Light"/>
              </a:rPr>
              <a:t>5 sec</a:t>
            </a:r>
          </a:p>
        </p:txBody>
      </p:sp>
      <p:sp>
        <p:nvSpPr>
          <p:cNvPr id="33" name="Rounded Rectangle 32"/>
          <p:cNvSpPr/>
          <p:nvPr/>
        </p:nvSpPr>
        <p:spPr>
          <a:xfrm>
            <a:off x="5657444" y="2235633"/>
            <a:ext cx="2056517" cy="747875"/>
          </a:xfrm>
          <a:prstGeom prst="roundRect">
            <a:avLst/>
          </a:prstGeom>
          <a:solidFill>
            <a:schemeClr val="bg1"/>
          </a:solidFill>
          <a:ln>
            <a:solidFill>
              <a:srgbClr val="E77215"/>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34" name="TextBox 33"/>
          <p:cNvSpPr txBox="1"/>
          <p:nvPr/>
        </p:nvSpPr>
        <p:spPr>
          <a:xfrm>
            <a:off x="9826625" y="3539201"/>
            <a:ext cx="2194419" cy="400111"/>
          </a:xfrm>
          <a:prstGeom prst="rect">
            <a:avLst/>
          </a:prstGeom>
          <a:noFill/>
        </p:spPr>
        <p:txBody>
          <a:bodyPr wrap="square" lIns="91438" tIns="45719" rIns="91438" bIns="45719" rtlCol="0">
            <a:spAutoFit/>
          </a:bodyPr>
          <a:lstStyle/>
          <a:p>
            <a:r>
              <a:rPr lang="en-US" sz="2000" dirty="0" err="1">
                <a:latin typeface="Consolas"/>
                <a:ea typeface="Anonymous Pro" panose="02060609030202000504" pitchFamily="49" charset="0"/>
                <a:cs typeface="Consolas"/>
              </a:rPr>
              <a:t>linesDStream</a:t>
            </a:r>
            <a:endParaRPr lang="en-US" sz="2000" dirty="0">
              <a:latin typeface="Consolas"/>
              <a:ea typeface="Anonymous Pro" panose="02060609030202000504" pitchFamily="49" charset="0"/>
              <a:cs typeface="Consolas"/>
            </a:endParaRPr>
          </a:p>
        </p:txBody>
      </p:sp>
      <p:sp>
        <p:nvSpPr>
          <p:cNvPr id="36" name="Rounded Rectangle 35"/>
          <p:cNvSpPr/>
          <p:nvPr/>
        </p:nvSpPr>
        <p:spPr>
          <a:xfrm>
            <a:off x="8092808" y="2247328"/>
            <a:ext cx="2056517" cy="747875"/>
          </a:xfrm>
          <a:prstGeom prst="roundRect">
            <a:avLst/>
          </a:prstGeom>
          <a:solidFill>
            <a:schemeClr val="bg1"/>
          </a:solidFill>
          <a:ln>
            <a:solidFill>
              <a:srgbClr val="E77215"/>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pic>
        <p:nvPicPr>
          <p:cNvPr id="37" name="Picture 36"/>
          <p:cNvPicPr>
            <a:picLocks noChangeAspect="1"/>
          </p:cNvPicPr>
          <p:nvPr/>
        </p:nvPicPr>
        <p:blipFill>
          <a:blip r:embed="rId3" cstate="print">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6191347" y="1542992"/>
            <a:ext cx="350928" cy="350928"/>
          </a:xfrm>
          <a:prstGeom prst="rect">
            <a:avLst/>
          </a:prstGeom>
        </p:spPr>
      </p:pic>
      <p:sp>
        <p:nvSpPr>
          <p:cNvPr id="38" name="TextBox 37"/>
          <p:cNvSpPr txBox="1"/>
          <p:nvPr/>
        </p:nvSpPr>
        <p:spPr>
          <a:xfrm>
            <a:off x="6522344" y="1586145"/>
            <a:ext cx="1462781" cy="461665"/>
          </a:xfrm>
          <a:prstGeom prst="rect">
            <a:avLst/>
          </a:prstGeom>
          <a:noFill/>
        </p:spPr>
        <p:txBody>
          <a:bodyPr wrap="square" lIns="91438" tIns="45719" rIns="91438" bIns="45719" rtlCol="0">
            <a:spAutoFit/>
          </a:bodyPr>
          <a:lstStyle/>
          <a:p>
            <a:r>
              <a:rPr lang="en-US" sz="2400" dirty="0">
                <a:latin typeface="Source Sans Pro Light"/>
                <a:cs typeface="Source Sans Pro Light"/>
              </a:rPr>
              <a:t>10 sec</a:t>
            </a:r>
          </a:p>
        </p:txBody>
      </p:sp>
      <p:pic>
        <p:nvPicPr>
          <p:cNvPr id="39" name="Picture 38"/>
          <p:cNvPicPr>
            <a:picLocks noChangeAspect="1"/>
          </p:cNvPicPr>
          <p:nvPr/>
        </p:nvPicPr>
        <p:blipFill>
          <a:blip r:embed="rId3" cstate="print">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8619857" y="1552757"/>
            <a:ext cx="350928" cy="350928"/>
          </a:xfrm>
          <a:prstGeom prst="rect">
            <a:avLst/>
          </a:prstGeom>
        </p:spPr>
      </p:pic>
      <p:sp>
        <p:nvSpPr>
          <p:cNvPr id="40" name="TextBox 39"/>
          <p:cNvSpPr txBox="1"/>
          <p:nvPr/>
        </p:nvSpPr>
        <p:spPr>
          <a:xfrm>
            <a:off x="8950855" y="1595909"/>
            <a:ext cx="1606020" cy="461665"/>
          </a:xfrm>
          <a:prstGeom prst="rect">
            <a:avLst/>
          </a:prstGeom>
          <a:noFill/>
        </p:spPr>
        <p:txBody>
          <a:bodyPr wrap="square" lIns="91438" tIns="45719" rIns="91438" bIns="45719" rtlCol="0">
            <a:spAutoFit/>
          </a:bodyPr>
          <a:lstStyle/>
          <a:p>
            <a:r>
              <a:rPr lang="en-US" sz="2400" dirty="0">
                <a:latin typeface="Source Sans Pro Light"/>
                <a:cs typeface="Source Sans Pro Light"/>
              </a:rPr>
              <a:t>15 sec</a:t>
            </a:r>
          </a:p>
        </p:txBody>
      </p:sp>
      <p:pic>
        <p:nvPicPr>
          <p:cNvPr id="41" name="Picture 7" descr="https://cdn3.iconfinder.com/data/icons/macosxstyle/macosxstyle_png/512/Intranet.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84723" y="293586"/>
            <a:ext cx="639167" cy="639167"/>
          </a:xfrm>
          <a:prstGeom prst="rect">
            <a:avLst/>
          </a:prstGeom>
          <a:noFill/>
          <a:extLst>
            <a:ext uri="{909E8E84-426E-40dd-AFC4-6F175D3DCCD1}">
              <a14:hiddenFill xmlns="" xmlns:a14="http://schemas.microsoft.com/office/drawing/2010/main">
                <a:solidFill>
                  <a:srgbClr val="FFFFFF"/>
                </a:solidFill>
              </a14:hiddenFill>
            </a:ext>
          </a:extLst>
        </p:spPr>
      </p:pic>
      <p:cxnSp>
        <p:nvCxnSpPr>
          <p:cNvPr id="42" name="Straight Arrow Connector 41"/>
          <p:cNvCxnSpPr/>
          <p:nvPr/>
        </p:nvCxnSpPr>
        <p:spPr>
          <a:xfrm>
            <a:off x="1057276" y="822053"/>
            <a:ext cx="1110845" cy="7133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1102213" y="587652"/>
            <a:ext cx="4980535" cy="995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1141306" y="412735"/>
            <a:ext cx="7259745" cy="1145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875714" y="2363093"/>
            <a:ext cx="1237261"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Block #1</a:t>
            </a:r>
          </a:p>
        </p:txBody>
      </p:sp>
      <p:sp>
        <p:nvSpPr>
          <p:cNvPr id="45" name="TextBox 44"/>
          <p:cNvSpPr txBox="1"/>
          <p:nvPr/>
        </p:nvSpPr>
        <p:spPr>
          <a:xfrm>
            <a:off x="2178671" y="2363958"/>
            <a:ext cx="1237261"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Block #2</a:t>
            </a:r>
          </a:p>
        </p:txBody>
      </p:sp>
      <p:sp>
        <p:nvSpPr>
          <p:cNvPr id="46" name="TextBox 45"/>
          <p:cNvSpPr txBox="1"/>
          <p:nvPr/>
        </p:nvSpPr>
        <p:spPr>
          <a:xfrm>
            <a:off x="3505290" y="2363093"/>
            <a:ext cx="1261884"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Block #3</a:t>
            </a:r>
          </a:p>
        </p:txBody>
      </p:sp>
    </p:spTree>
    <p:extLst>
      <p:ext uri="{BB962C8B-B14F-4D97-AF65-F5344CB8AC3E}">
        <p14:creationId xmlns:p14="http://schemas.microsoft.com/office/powerpoint/2010/main" val="13422008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111"/>
          <p:cNvGrpSpPr>
            <a:grpSpLocks/>
          </p:cNvGrpSpPr>
          <p:nvPr/>
        </p:nvGrpSpPr>
        <p:grpSpPr bwMode="auto">
          <a:xfrm>
            <a:off x="3707997" y="1397018"/>
            <a:ext cx="1750483" cy="1724025"/>
            <a:chOff x="2784930" y="2345019"/>
            <a:chExt cx="1312636" cy="1724328"/>
          </a:xfrm>
        </p:grpSpPr>
        <p:pic>
          <p:nvPicPr>
            <p:cNvPr id="46" name="Picture 115" descr="to_ddr333memory_350.gif"/>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784930" y="2790207"/>
              <a:ext cx="1295624" cy="12791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7" name="Picture 117" descr="to_ddr333memory_350.gif"/>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793436" y="2554275"/>
              <a:ext cx="1295624" cy="12791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8" name="Picture 118" descr="to_ddr333memory_350.gif"/>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801942" y="2345019"/>
              <a:ext cx="1295624" cy="12791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9" name="Group 111"/>
          <p:cNvGrpSpPr>
            <a:grpSpLocks/>
          </p:cNvGrpSpPr>
          <p:nvPr/>
        </p:nvGrpSpPr>
        <p:grpSpPr bwMode="auto">
          <a:xfrm>
            <a:off x="7596717" y="1397018"/>
            <a:ext cx="1750483" cy="1724025"/>
            <a:chOff x="2784930" y="2345019"/>
            <a:chExt cx="1312636" cy="1724328"/>
          </a:xfrm>
        </p:grpSpPr>
        <p:pic>
          <p:nvPicPr>
            <p:cNvPr id="50" name="Picture 115" descr="to_ddr333memory_350.gif"/>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784930" y="2790207"/>
              <a:ext cx="1295624" cy="12791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 name="Picture 117" descr="to_ddr333memory_350.gif"/>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793436" y="2554275"/>
              <a:ext cx="1295624" cy="12791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2" name="Picture 118" descr="to_ddr333memory_350.gif"/>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801942" y="2345019"/>
              <a:ext cx="1295624" cy="12791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33793" name="Title 116"/>
          <p:cNvSpPr>
            <a:spLocks noGrp="1"/>
          </p:cNvSpPr>
          <p:nvPr>
            <p:ph type="title"/>
          </p:nvPr>
        </p:nvSpPr>
        <p:spPr/>
        <p:txBody>
          <a:bodyPr/>
          <a:lstStyle/>
          <a:p>
            <a:r>
              <a:rPr lang="en-US" dirty="0" smtClean="0"/>
              <a:t>In-Memory Data Sharing</a:t>
            </a:r>
            <a:endParaRPr lang="en-US" dirty="0"/>
          </a:p>
        </p:txBody>
      </p:sp>
      <p:sp>
        <p:nvSpPr>
          <p:cNvPr id="25" name="Can 24"/>
          <p:cNvSpPr/>
          <p:nvPr/>
        </p:nvSpPr>
        <p:spPr>
          <a:xfrm>
            <a:off x="508000" y="1871663"/>
            <a:ext cx="1043517" cy="823912"/>
          </a:xfrm>
          <a:prstGeom prst="can">
            <a:avLst/>
          </a:prstGeom>
          <a:ln>
            <a:headEnd type="none" w="med" len="med"/>
            <a:tailEnd type="none"/>
          </a:ln>
        </p:spPr>
        <p:style>
          <a:lnRef idx="1">
            <a:schemeClr val="accent2"/>
          </a:lnRef>
          <a:fillRef idx="3">
            <a:schemeClr val="accent2"/>
          </a:fillRef>
          <a:effectRef idx="2">
            <a:schemeClr val="accent2"/>
          </a:effectRef>
          <a:fontRef idx="minor">
            <a:schemeClr val="lt1"/>
          </a:fontRef>
        </p:style>
        <p:txBody>
          <a:bodyPr lIns="121898" tIns="60949" rIns="121898" bIns="60949" anchor="ctr"/>
          <a:lstStyle/>
          <a:p>
            <a:pPr algn="ctr">
              <a:defRPr/>
            </a:pPr>
            <a:endParaRPr lang="en-US" sz="2900">
              <a:latin typeface="Source Sans Pro Light"/>
              <a:cs typeface="Source Sans Pro Light"/>
            </a:endParaRPr>
          </a:p>
        </p:txBody>
      </p:sp>
      <p:cxnSp>
        <p:nvCxnSpPr>
          <p:cNvPr id="26" name="Straight Arrow Connector 25"/>
          <p:cNvCxnSpPr>
            <a:stCxn id="25" idx="4"/>
            <a:endCxn id="29" idx="1"/>
          </p:cNvCxnSpPr>
          <p:nvPr/>
        </p:nvCxnSpPr>
        <p:spPr>
          <a:xfrm>
            <a:off x="1551520" y="2284413"/>
            <a:ext cx="717549"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2269069" y="2060587"/>
            <a:ext cx="1212851" cy="447675"/>
          </a:xfrm>
          <a:prstGeom prst="rect">
            <a:avLst/>
          </a:prstGeom>
          <a:ln>
            <a:headEnd type="none" w="med" len="med"/>
            <a:tailEnd type="none"/>
          </a:ln>
        </p:spPr>
        <p:style>
          <a:lnRef idx="1">
            <a:schemeClr val="accent1"/>
          </a:lnRef>
          <a:fillRef idx="3">
            <a:schemeClr val="accent1"/>
          </a:fillRef>
          <a:effectRef idx="2">
            <a:schemeClr val="accent1"/>
          </a:effectRef>
          <a:fontRef idx="minor">
            <a:schemeClr val="lt1"/>
          </a:fontRef>
        </p:style>
        <p:txBody>
          <a:bodyPr lIns="0" tIns="60949" rIns="0" bIns="60949" anchor="ctr"/>
          <a:lstStyle/>
          <a:p>
            <a:pPr algn="ctr">
              <a:defRPr/>
            </a:pPr>
            <a:r>
              <a:rPr lang="en-US" sz="2100" dirty="0">
                <a:latin typeface="Source Sans Pro Light"/>
                <a:cs typeface="Source Sans Pro Light"/>
              </a:rPr>
              <a:t>iteration 1</a:t>
            </a:r>
          </a:p>
        </p:txBody>
      </p:sp>
      <p:cxnSp>
        <p:nvCxnSpPr>
          <p:cNvPr id="32" name="Straight Arrow Connector 31"/>
          <p:cNvCxnSpPr>
            <a:stCxn id="29" idx="3"/>
          </p:cNvCxnSpPr>
          <p:nvPr/>
        </p:nvCxnSpPr>
        <p:spPr>
          <a:xfrm>
            <a:off x="3481919" y="2284413"/>
            <a:ext cx="662516"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endCxn id="39" idx="1"/>
          </p:cNvCxnSpPr>
          <p:nvPr/>
        </p:nvCxnSpPr>
        <p:spPr>
          <a:xfrm flipV="1">
            <a:off x="5192184" y="2284423"/>
            <a:ext cx="717549" cy="476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a:off x="5909733" y="2060587"/>
            <a:ext cx="1212851" cy="447675"/>
          </a:xfrm>
          <a:prstGeom prst="rect">
            <a:avLst/>
          </a:prstGeom>
          <a:ln>
            <a:headEnd type="none" w="med" len="med"/>
            <a:tailEnd type="none"/>
          </a:ln>
        </p:spPr>
        <p:style>
          <a:lnRef idx="1">
            <a:schemeClr val="accent1"/>
          </a:lnRef>
          <a:fillRef idx="3">
            <a:schemeClr val="accent1"/>
          </a:fillRef>
          <a:effectRef idx="2">
            <a:schemeClr val="accent1"/>
          </a:effectRef>
          <a:fontRef idx="minor">
            <a:schemeClr val="lt1"/>
          </a:fontRef>
        </p:style>
        <p:txBody>
          <a:bodyPr lIns="0" tIns="60949" rIns="0" bIns="60949" anchor="ctr"/>
          <a:lstStyle/>
          <a:p>
            <a:pPr algn="ctr">
              <a:defRPr/>
            </a:pPr>
            <a:r>
              <a:rPr lang="en-US" sz="2100" dirty="0">
                <a:latin typeface="Source Sans Pro Light"/>
                <a:cs typeface="Source Sans Pro Light"/>
              </a:rPr>
              <a:t>iteration 2</a:t>
            </a:r>
          </a:p>
        </p:txBody>
      </p:sp>
      <p:cxnSp>
        <p:nvCxnSpPr>
          <p:cNvPr id="42" name="Straight Arrow Connector 41"/>
          <p:cNvCxnSpPr>
            <a:stCxn id="39" idx="3"/>
          </p:cNvCxnSpPr>
          <p:nvPr/>
        </p:nvCxnSpPr>
        <p:spPr>
          <a:xfrm>
            <a:off x="7122587" y="2284413"/>
            <a:ext cx="662516"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9144015" y="2289175"/>
            <a:ext cx="717551"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33802" name="TextBox 43"/>
          <p:cNvSpPr txBox="1">
            <a:spLocks noChangeArrowheads="1"/>
          </p:cNvSpPr>
          <p:nvPr/>
        </p:nvSpPr>
        <p:spPr bwMode="auto">
          <a:xfrm>
            <a:off x="9956816" y="2108212"/>
            <a:ext cx="969433" cy="5693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898" tIns="60949" rIns="121898" bIns="60949">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sz="2900" dirty="0">
                <a:latin typeface="Source Sans Pro Light"/>
                <a:cs typeface="Source Sans Pro Light"/>
              </a:rPr>
              <a:t>.  .  .</a:t>
            </a:r>
          </a:p>
        </p:txBody>
      </p:sp>
      <p:sp>
        <p:nvSpPr>
          <p:cNvPr id="33805" name="TextBox 50"/>
          <p:cNvSpPr txBox="1">
            <a:spLocks noChangeArrowheads="1"/>
          </p:cNvSpPr>
          <p:nvPr/>
        </p:nvSpPr>
        <p:spPr bwMode="auto">
          <a:xfrm>
            <a:off x="508012" y="2705114"/>
            <a:ext cx="1079738" cy="5693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898" tIns="60949" rIns="121898" bIns="60949">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900">
                <a:latin typeface="Source Sans Pro Light"/>
                <a:cs typeface="Source Sans Pro Light"/>
              </a:rPr>
              <a:t>Input</a:t>
            </a:r>
          </a:p>
        </p:txBody>
      </p:sp>
      <p:sp>
        <p:nvSpPr>
          <p:cNvPr id="33806" name="TextBox 51"/>
          <p:cNvSpPr txBox="1">
            <a:spLocks noChangeArrowheads="1"/>
          </p:cNvSpPr>
          <p:nvPr/>
        </p:nvSpPr>
        <p:spPr bwMode="auto">
          <a:xfrm>
            <a:off x="1457896" y="1295404"/>
            <a:ext cx="938674" cy="8617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898" tIns="60949" rIns="121898" bIns="60949">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dirty="0">
                <a:latin typeface="Source Sans Pro Light"/>
                <a:cs typeface="Source Sans Pro Light"/>
              </a:rPr>
              <a:t>HDFS</a:t>
            </a:r>
            <a:br>
              <a:rPr lang="en-US" dirty="0">
                <a:latin typeface="Source Sans Pro Light"/>
                <a:cs typeface="Source Sans Pro Light"/>
              </a:rPr>
            </a:br>
            <a:r>
              <a:rPr lang="en-US" dirty="0">
                <a:latin typeface="Source Sans Pro Light"/>
                <a:cs typeface="Source Sans Pro Light"/>
              </a:rPr>
              <a:t>read</a:t>
            </a:r>
          </a:p>
        </p:txBody>
      </p:sp>
      <p:sp>
        <p:nvSpPr>
          <p:cNvPr id="33812" name="TextBox 55"/>
          <p:cNvSpPr txBox="1">
            <a:spLocks noChangeArrowheads="1"/>
          </p:cNvSpPr>
          <p:nvPr/>
        </p:nvSpPr>
        <p:spPr bwMode="auto">
          <a:xfrm>
            <a:off x="508013" y="5214951"/>
            <a:ext cx="1079738" cy="5693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898" tIns="60949" rIns="121898" bIns="60949">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900">
                <a:latin typeface="Source Sans Pro Light"/>
                <a:cs typeface="Source Sans Pro Light"/>
              </a:rPr>
              <a:t>Input</a:t>
            </a:r>
          </a:p>
        </p:txBody>
      </p:sp>
      <p:cxnSp>
        <p:nvCxnSpPr>
          <p:cNvPr id="57" name="Straight Arrow Connector 56"/>
          <p:cNvCxnSpPr>
            <a:endCxn id="66" idx="1"/>
          </p:cNvCxnSpPr>
          <p:nvPr/>
        </p:nvCxnSpPr>
        <p:spPr bwMode="auto">
          <a:xfrm flipV="1">
            <a:off x="2844800" y="3565528"/>
            <a:ext cx="1205344" cy="804861"/>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endCxn id="67" idx="1"/>
          </p:cNvCxnSpPr>
          <p:nvPr/>
        </p:nvCxnSpPr>
        <p:spPr bwMode="auto">
          <a:xfrm flipV="1">
            <a:off x="3251200" y="4392623"/>
            <a:ext cx="798944" cy="52387"/>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endCxn id="68" idx="1"/>
          </p:cNvCxnSpPr>
          <p:nvPr/>
        </p:nvCxnSpPr>
        <p:spPr bwMode="auto">
          <a:xfrm>
            <a:off x="2844800" y="4724259"/>
            <a:ext cx="1205344" cy="479585"/>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endCxn id="63" idx="1"/>
          </p:cNvCxnSpPr>
          <p:nvPr/>
        </p:nvCxnSpPr>
        <p:spPr bwMode="auto">
          <a:xfrm>
            <a:off x="6035594" y="3565525"/>
            <a:ext cx="757767"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endCxn id="64" idx="1"/>
          </p:cNvCxnSpPr>
          <p:nvPr/>
        </p:nvCxnSpPr>
        <p:spPr bwMode="auto">
          <a:xfrm>
            <a:off x="6035594" y="4392613"/>
            <a:ext cx="757767"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endCxn id="65" idx="1"/>
          </p:cNvCxnSpPr>
          <p:nvPr/>
        </p:nvCxnSpPr>
        <p:spPr bwMode="auto">
          <a:xfrm>
            <a:off x="6035594" y="5205413"/>
            <a:ext cx="757767"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63" name="Folded Corner 62"/>
          <p:cNvSpPr/>
          <p:nvPr/>
        </p:nvSpPr>
        <p:spPr bwMode="auto">
          <a:xfrm>
            <a:off x="6793347" y="3276604"/>
            <a:ext cx="658284" cy="579437"/>
          </a:xfrm>
          <a:prstGeom prst="foldedCorner">
            <a:avLst/>
          </a:prstGeom>
          <a:ln>
            <a:solidFill>
              <a:schemeClr val="bg1">
                <a:lumMod val="75000"/>
              </a:schemeClr>
            </a:solidFill>
            <a:headEnd type="none" w="med" len="med"/>
            <a:tailEnd type="none"/>
          </a:ln>
        </p:spPr>
        <p:style>
          <a:lnRef idx="1">
            <a:schemeClr val="accent3"/>
          </a:lnRef>
          <a:fillRef idx="3">
            <a:schemeClr val="accent3"/>
          </a:fillRef>
          <a:effectRef idx="2">
            <a:schemeClr val="accent3"/>
          </a:effectRef>
          <a:fontRef idx="minor">
            <a:schemeClr val="lt1"/>
          </a:fontRef>
        </p:style>
        <p:txBody>
          <a:bodyPr lIns="121898" tIns="60949" rIns="121898" bIns="60949" anchor="ctr"/>
          <a:lstStyle/>
          <a:p>
            <a:pPr algn="ctr">
              <a:defRPr/>
            </a:pPr>
            <a:endParaRPr lang="en-US" sz="2900">
              <a:latin typeface="Source Sans Pro Light"/>
              <a:cs typeface="Source Sans Pro Light"/>
            </a:endParaRPr>
          </a:p>
        </p:txBody>
      </p:sp>
      <p:sp>
        <p:nvSpPr>
          <p:cNvPr id="64" name="Folded Corner 63"/>
          <p:cNvSpPr/>
          <p:nvPr/>
        </p:nvSpPr>
        <p:spPr bwMode="auto">
          <a:xfrm>
            <a:off x="6793347" y="4102109"/>
            <a:ext cx="658284" cy="579437"/>
          </a:xfrm>
          <a:prstGeom prst="foldedCorner">
            <a:avLst/>
          </a:prstGeom>
          <a:ln>
            <a:solidFill>
              <a:srgbClr val="BFBFBF"/>
            </a:solidFill>
            <a:headEnd type="none" w="med" len="med"/>
            <a:tailEnd type="none"/>
          </a:ln>
        </p:spPr>
        <p:style>
          <a:lnRef idx="1">
            <a:schemeClr val="accent3"/>
          </a:lnRef>
          <a:fillRef idx="3">
            <a:schemeClr val="accent3"/>
          </a:fillRef>
          <a:effectRef idx="2">
            <a:schemeClr val="accent3"/>
          </a:effectRef>
          <a:fontRef idx="minor">
            <a:schemeClr val="lt1"/>
          </a:fontRef>
        </p:style>
        <p:txBody>
          <a:bodyPr lIns="121898" tIns="60949" rIns="121898" bIns="60949" anchor="ctr"/>
          <a:lstStyle/>
          <a:p>
            <a:pPr algn="ctr">
              <a:defRPr/>
            </a:pPr>
            <a:endParaRPr lang="en-US" sz="2900">
              <a:latin typeface="Source Sans Pro Light"/>
              <a:cs typeface="Source Sans Pro Light"/>
            </a:endParaRPr>
          </a:p>
        </p:txBody>
      </p:sp>
      <p:sp>
        <p:nvSpPr>
          <p:cNvPr id="65" name="Folded Corner 64"/>
          <p:cNvSpPr/>
          <p:nvPr/>
        </p:nvSpPr>
        <p:spPr bwMode="auto">
          <a:xfrm>
            <a:off x="6793347" y="4916498"/>
            <a:ext cx="658284" cy="579437"/>
          </a:xfrm>
          <a:prstGeom prst="foldedCorner">
            <a:avLst/>
          </a:prstGeom>
          <a:ln>
            <a:solidFill>
              <a:srgbClr val="BFBFBF"/>
            </a:solidFill>
            <a:headEnd type="none" w="med" len="med"/>
            <a:tailEnd type="none"/>
          </a:ln>
        </p:spPr>
        <p:style>
          <a:lnRef idx="1">
            <a:schemeClr val="accent3"/>
          </a:lnRef>
          <a:fillRef idx="3">
            <a:schemeClr val="accent3"/>
          </a:fillRef>
          <a:effectRef idx="2">
            <a:schemeClr val="accent3"/>
          </a:effectRef>
          <a:fontRef idx="minor">
            <a:schemeClr val="lt1"/>
          </a:fontRef>
        </p:style>
        <p:txBody>
          <a:bodyPr lIns="121898" tIns="60949" rIns="121898" bIns="60949" anchor="ctr"/>
          <a:lstStyle/>
          <a:p>
            <a:pPr algn="ctr">
              <a:defRPr/>
            </a:pPr>
            <a:endParaRPr lang="en-US" sz="2900">
              <a:latin typeface="Source Sans Pro Light"/>
              <a:cs typeface="Source Sans Pro Light"/>
            </a:endParaRPr>
          </a:p>
        </p:txBody>
      </p:sp>
      <p:sp>
        <p:nvSpPr>
          <p:cNvPr id="66" name="Rectangle 65"/>
          <p:cNvSpPr/>
          <p:nvPr/>
        </p:nvSpPr>
        <p:spPr bwMode="auto">
          <a:xfrm>
            <a:off x="4050160" y="3341691"/>
            <a:ext cx="1985433" cy="447676"/>
          </a:xfrm>
          <a:prstGeom prst="rect">
            <a:avLst/>
          </a:prstGeom>
          <a:ln>
            <a:headEnd type="none" w="med" len="med"/>
            <a:tailEnd type="none"/>
          </a:ln>
        </p:spPr>
        <p:style>
          <a:lnRef idx="1">
            <a:schemeClr val="accent1"/>
          </a:lnRef>
          <a:fillRef idx="3">
            <a:schemeClr val="accent1"/>
          </a:fillRef>
          <a:effectRef idx="2">
            <a:schemeClr val="accent1"/>
          </a:effectRef>
          <a:fontRef idx="minor">
            <a:schemeClr val="lt1"/>
          </a:fontRef>
        </p:style>
        <p:txBody>
          <a:bodyPr lIns="0" tIns="60949" rIns="0" bIns="60949" anchor="ctr"/>
          <a:lstStyle/>
          <a:p>
            <a:pPr algn="ctr">
              <a:defRPr/>
            </a:pPr>
            <a:r>
              <a:rPr lang="en-US" sz="2900" dirty="0">
                <a:latin typeface="Source Sans Pro Light"/>
                <a:cs typeface="Source Sans Pro Light"/>
              </a:rPr>
              <a:t>query 1</a:t>
            </a:r>
          </a:p>
        </p:txBody>
      </p:sp>
      <p:sp>
        <p:nvSpPr>
          <p:cNvPr id="67" name="Rectangle 66"/>
          <p:cNvSpPr/>
          <p:nvPr/>
        </p:nvSpPr>
        <p:spPr bwMode="auto">
          <a:xfrm>
            <a:off x="4050160" y="4168775"/>
            <a:ext cx="1985433" cy="447676"/>
          </a:xfrm>
          <a:prstGeom prst="rect">
            <a:avLst/>
          </a:prstGeom>
          <a:ln>
            <a:headEnd type="none" w="med" len="med"/>
            <a:tailEnd type="none"/>
          </a:ln>
        </p:spPr>
        <p:style>
          <a:lnRef idx="1">
            <a:schemeClr val="accent1"/>
          </a:lnRef>
          <a:fillRef idx="3">
            <a:schemeClr val="accent1"/>
          </a:fillRef>
          <a:effectRef idx="2">
            <a:schemeClr val="accent1"/>
          </a:effectRef>
          <a:fontRef idx="minor">
            <a:schemeClr val="lt1"/>
          </a:fontRef>
        </p:style>
        <p:txBody>
          <a:bodyPr lIns="0" tIns="60949" rIns="0" bIns="60949" anchor="ctr"/>
          <a:lstStyle/>
          <a:p>
            <a:pPr algn="ctr">
              <a:defRPr/>
            </a:pPr>
            <a:r>
              <a:rPr lang="en-US" sz="2900" dirty="0">
                <a:latin typeface="Source Sans Pro Light"/>
                <a:cs typeface="Source Sans Pro Light"/>
              </a:rPr>
              <a:t>query 2</a:t>
            </a:r>
          </a:p>
        </p:txBody>
      </p:sp>
      <p:sp>
        <p:nvSpPr>
          <p:cNvPr id="68" name="Rectangle 67"/>
          <p:cNvSpPr/>
          <p:nvPr/>
        </p:nvSpPr>
        <p:spPr bwMode="auto">
          <a:xfrm>
            <a:off x="4050160" y="4979991"/>
            <a:ext cx="1985433" cy="447676"/>
          </a:xfrm>
          <a:prstGeom prst="rect">
            <a:avLst/>
          </a:prstGeom>
          <a:ln>
            <a:headEnd type="none" w="med" len="med"/>
            <a:tailEnd type="none"/>
          </a:ln>
        </p:spPr>
        <p:style>
          <a:lnRef idx="1">
            <a:schemeClr val="accent1"/>
          </a:lnRef>
          <a:fillRef idx="3">
            <a:schemeClr val="accent1"/>
          </a:fillRef>
          <a:effectRef idx="2">
            <a:schemeClr val="accent1"/>
          </a:effectRef>
          <a:fontRef idx="minor">
            <a:schemeClr val="lt1"/>
          </a:fontRef>
        </p:style>
        <p:txBody>
          <a:bodyPr lIns="0" tIns="60949" rIns="0" bIns="60949" anchor="ctr"/>
          <a:lstStyle/>
          <a:p>
            <a:pPr algn="ctr">
              <a:defRPr/>
            </a:pPr>
            <a:r>
              <a:rPr lang="en-US" sz="2900" dirty="0">
                <a:latin typeface="Source Sans Pro Light"/>
                <a:cs typeface="Source Sans Pro Light"/>
              </a:rPr>
              <a:t>query 3</a:t>
            </a:r>
          </a:p>
        </p:txBody>
      </p:sp>
      <p:sp>
        <p:nvSpPr>
          <p:cNvPr id="33825" name="TextBox 68"/>
          <p:cNvSpPr txBox="1">
            <a:spLocks noChangeArrowheads="1"/>
          </p:cNvSpPr>
          <p:nvPr/>
        </p:nvSpPr>
        <p:spPr bwMode="auto">
          <a:xfrm>
            <a:off x="7493131" y="3330589"/>
            <a:ext cx="1347362" cy="5693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898" tIns="60949" rIns="121898" bIns="60949">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900">
                <a:latin typeface="Source Sans Pro Light"/>
                <a:cs typeface="Source Sans Pro Light"/>
              </a:rPr>
              <a:t>result 1</a:t>
            </a:r>
          </a:p>
        </p:txBody>
      </p:sp>
      <p:sp>
        <p:nvSpPr>
          <p:cNvPr id="33826" name="TextBox 69"/>
          <p:cNvSpPr txBox="1">
            <a:spLocks noChangeArrowheads="1"/>
          </p:cNvSpPr>
          <p:nvPr/>
        </p:nvSpPr>
        <p:spPr bwMode="auto">
          <a:xfrm>
            <a:off x="7493134" y="4149738"/>
            <a:ext cx="1349043" cy="5693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898" tIns="60949" rIns="121898" bIns="60949">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900">
                <a:latin typeface="Source Sans Pro Light"/>
                <a:cs typeface="Source Sans Pro Light"/>
              </a:rPr>
              <a:t>result 2</a:t>
            </a:r>
          </a:p>
        </p:txBody>
      </p:sp>
      <p:sp>
        <p:nvSpPr>
          <p:cNvPr id="33827" name="TextBox 70"/>
          <p:cNvSpPr txBox="1">
            <a:spLocks noChangeArrowheads="1"/>
          </p:cNvSpPr>
          <p:nvPr/>
        </p:nvSpPr>
        <p:spPr bwMode="auto">
          <a:xfrm>
            <a:off x="7493134" y="4981587"/>
            <a:ext cx="1349043" cy="5693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898" tIns="60949" rIns="121898" bIns="60949">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900">
                <a:latin typeface="Source Sans Pro Light"/>
                <a:cs typeface="Source Sans Pro Light"/>
              </a:rPr>
              <a:t>result 3</a:t>
            </a:r>
          </a:p>
        </p:txBody>
      </p:sp>
      <p:cxnSp>
        <p:nvCxnSpPr>
          <p:cNvPr id="72" name="Straight Arrow Connector 71"/>
          <p:cNvCxnSpPr>
            <a:endCxn id="33829" idx="1"/>
          </p:cNvCxnSpPr>
          <p:nvPr/>
        </p:nvCxnSpPr>
        <p:spPr bwMode="auto">
          <a:xfrm>
            <a:off x="3048001" y="4622811"/>
            <a:ext cx="1001739" cy="1125459"/>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33829" name="TextBox 72"/>
          <p:cNvSpPr txBox="1">
            <a:spLocks noChangeArrowheads="1"/>
          </p:cNvSpPr>
          <p:nvPr/>
        </p:nvSpPr>
        <p:spPr bwMode="auto">
          <a:xfrm>
            <a:off x="4049740" y="5461003"/>
            <a:ext cx="1985181" cy="5745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898" tIns="60949" rIns="121898" bIns="60949">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sz="2900" dirty="0">
                <a:latin typeface="Source Sans Pro Light"/>
                <a:cs typeface="Source Sans Pro Light"/>
              </a:rPr>
              <a:t>.  .  .</a:t>
            </a:r>
          </a:p>
        </p:txBody>
      </p:sp>
      <p:sp>
        <p:nvSpPr>
          <p:cNvPr id="74" name="Diamond 73"/>
          <p:cNvSpPr/>
          <p:nvPr/>
        </p:nvSpPr>
        <p:spPr bwMode="auto">
          <a:xfrm>
            <a:off x="869952" y="4695844"/>
            <a:ext cx="387349" cy="169863"/>
          </a:xfrm>
          <a:prstGeom prst="diamond">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lIns="121898" tIns="60949" rIns="121898" bIns="60949" anchor="ctr"/>
          <a:lstStyle/>
          <a:p>
            <a:pPr algn="ctr">
              <a:defRPr/>
            </a:pPr>
            <a:endParaRPr lang="en-US" sz="2900">
              <a:latin typeface="Source Sans Pro Light"/>
              <a:cs typeface="Source Sans Pro Light"/>
            </a:endParaRPr>
          </a:p>
        </p:txBody>
      </p:sp>
      <p:sp>
        <p:nvSpPr>
          <p:cNvPr id="75" name="Can 74"/>
          <p:cNvSpPr/>
          <p:nvPr/>
        </p:nvSpPr>
        <p:spPr bwMode="auto">
          <a:xfrm>
            <a:off x="508001" y="4370388"/>
            <a:ext cx="1043517" cy="823912"/>
          </a:xfrm>
          <a:prstGeom prst="can">
            <a:avLst/>
          </a:prstGeom>
          <a:ln>
            <a:headEnd type="none" w="med" len="med"/>
            <a:tailEnd type="none"/>
          </a:ln>
        </p:spPr>
        <p:style>
          <a:lnRef idx="1">
            <a:schemeClr val="accent2"/>
          </a:lnRef>
          <a:fillRef idx="3">
            <a:schemeClr val="accent2"/>
          </a:fillRef>
          <a:effectRef idx="2">
            <a:schemeClr val="accent2"/>
          </a:effectRef>
          <a:fontRef idx="minor">
            <a:schemeClr val="lt1"/>
          </a:fontRef>
        </p:style>
        <p:txBody>
          <a:bodyPr lIns="121898" tIns="60949" rIns="121898" bIns="60949" anchor="ctr"/>
          <a:lstStyle/>
          <a:p>
            <a:pPr algn="ctr">
              <a:defRPr/>
            </a:pPr>
            <a:endParaRPr lang="en-US" sz="2900">
              <a:latin typeface="Source Sans Pro Light"/>
              <a:cs typeface="Source Sans Pro Light"/>
            </a:endParaRPr>
          </a:p>
        </p:txBody>
      </p:sp>
      <p:sp>
        <p:nvSpPr>
          <p:cNvPr id="33832" name="TextBox 75"/>
          <p:cNvSpPr txBox="1">
            <a:spLocks noChangeArrowheads="1"/>
          </p:cNvSpPr>
          <p:nvPr/>
        </p:nvSpPr>
        <p:spPr bwMode="auto">
          <a:xfrm>
            <a:off x="1121234" y="3508462"/>
            <a:ext cx="1618347" cy="8617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898" tIns="60949" rIns="121898" bIns="60949">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dirty="0">
                <a:latin typeface="Source Sans Pro Light"/>
                <a:cs typeface="Source Sans Pro Light"/>
              </a:rPr>
              <a:t>one-time</a:t>
            </a:r>
          </a:p>
          <a:p>
            <a:pPr algn="ctr" eaLnBrk="1" hangingPunct="1"/>
            <a:r>
              <a:rPr lang="en-US" dirty="0">
                <a:latin typeface="Source Sans Pro Light"/>
                <a:cs typeface="Source Sans Pro Light"/>
              </a:rPr>
              <a:t>processing</a:t>
            </a:r>
          </a:p>
        </p:txBody>
      </p:sp>
      <p:grpSp>
        <p:nvGrpSpPr>
          <p:cNvPr id="53" name="Group 111"/>
          <p:cNvGrpSpPr>
            <a:grpSpLocks/>
          </p:cNvGrpSpPr>
          <p:nvPr/>
        </p:nvGrpSpPr>
        <p:grpSpPr bwMode="auto">
          <a:xfrm>
            <a:off x="2110317" y="3750062"/>
            <a:ext cx="1750483" cy="1724025"/>
            <a:chOff x="2784930" y="2345019"/>
            <a:chExt cx="1312636" cy="1724328"/>
          </a:xfrm>
        </p:grpSpPr>
        <p:pic>
          <p:nvPicPr>
            <p:cNvPr id="54" name="Picture 115" descr="to_ddr333memory_350.gif"/>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784930" y="2790207"/>
              <a:ext cx="1295624" cy="12791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5" name="Picture 117" descr="to_ddr333memory_350.gif"/>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793436" y="2554275"/>
              <a:ext cx="1295624" cy="12791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6" name="Picture 118" descr="to_ddr333memory_350.gif"/>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801942" y="2345019"/>
              <a:ext cx="1295624" cy="12791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69" name="TextBox 46"/>
          <p:cNvSpPr txBox="1">
            <a:spLocks noChangeArrowheads="1"/>
          </p:cNvSpPr>
          <p:nvPr/>
        </p:nvSpPr>
        <p:spPr bwMode="auto">
          <a:xfrm>
            <a:off x="1915453" y="5156206"/>
            <a:ext cx="1633632" cy="8617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898" tIns="60949" rIns="121898" bIns="60949">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dirty="0">
                <a:latin typeface="Source Sans Pro Light"/>
                <a:cs typeface="Source Sans Pro Light"/>
              </a:rPr>
              <a:t>Distributed</a:t>
            </a:r>
            <a:br>
              <a:rPr lang="en-US" dirty="0">
                <a:latin typeface="Source Sans Pro Light"/>
                <a:cs typeface="Source Sans Pro Light"/>
              </a:rPr>
            </a:br>
            <a:r>
              <a:rPr lang="en-US" dirty="0">
                <a:latin typeface="Source Sans Pro Light"/>
                <a:cs typeface="Source Sans Pro Light"/>
              </a:rPr>
              <a:t>memory</a:t>
            </a:r>
          </a:p>
        </p:txBody>
      </p:sp>
      <p:cxnSp>
        <p:nvCxnSpPr>
          <p:cNvPr id="70" name="Straight Arrow Connector 69"/>
          <p:cNvCxnSpPr>
            <a:stCxn id="75" idx="4"/>
          </p:cNvCxnSpPr>
          <p:nvPr/>
        </p:nvCxnSpPr>
        <p:spPr bwMode="auto">
          <a:xfrm flipV="1">
            <a:off x="1551519" y="4681556"/>
            <a:ext cx="717548" cy="100807"/>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71" name="Rounded Rectangle 70"/>
          <p:cNvSpPr/>
          <p:nvPr/>
        </p:nvSpPr>
        <p:spPr>
          <a:xfrm>
            <a:off x="2279492" y="6098231"/>
            <a:ext cx="7924800" cy="631825"/>
          </a:xfrm>
          <a:prstGeom prst="roundRect">
            <a:avLst>
              <a:gd name="adj" fmla="val 16408"/>
            </a:avLst>
          </a:prstGeom>
          <a:solidFill>
            <a:srgbClr val="D9E4F2"/>
          </a:solidFill>
          <a:ln w="19050" cmpd="sng">
            <a:solidFill>
              <a:srgbClr val="4F81BD"/>
            </a:solidFill>
            <a:headEnd type="none" w="med" len="med"/>
            <a:tailEnd type="none"/>
          </a:ln>
        </p:spPr>
        <p:style>
          <a:lnRef idx="2">
            <a:schemeClr val="accent6"/>
          </a:lnRef>
          <a:fillRef idx="1">
            <a:schemeClr val="lt1"/>
          </a:fillRef>
          <a:effectRef idx="0">
            <a:schemeClr val="accent6"/>
          </a:effectRef>
          <a:fontRef idx="minor">
            <a:schemeClr val="dk1"/>
          </a:fontRef>
        </p:style>
        <p:txBody>
          <a:bodyPr lIns="121898" tIns="0" rIns="121898" bIns="60949" anchor="ctr"/>
          <a:lstStyle/>
          <a:p>
            <a:pPr algn="ctr">
              <a:defRPr/>
            </a:pPr>
            <a:r>
              <a:rPr lang="en-US" sz="4000" dirty="0">
                <a:latin typeface="Source Sans Pro Light"/>
                <a:cs typeface="Source Sans Pro Light"/>
              </a:rPr>
              <a:t>10-100</a:t>
            </a:r>
            <a:r>
              <a:rPr lang="en-US" sz="4300" dirty="0">
                <a:latin typeface="Source Sans Pro Light"/>
                <a:cs typeface="Source Sans Pro Light"/>
              </a:rPr>
              <a:t>x </a:t>
            </a:r>
            <a:r>
              <a:rPr lang="en-US" sz="4000" dirty="0">
                <a:latin typeface="Source Sans Pro Light"/>
                <a:cs typeface="Source Sans Pro Light"/>
              </a:rPr>
              <a:t>faster than network and disk</a:t>
            </a:r>
          </a:p>
        </p:txBody>
      </p:sp>
    </p:spTree>
    <p:extLst>
      <p:ext uri="{BB962C8B-B14F-4D97-AF65-F5344CB8AC3E}">
        <p14:creationId xmlns:p14="http://schemas.microsoft.com/office/powerpoint/2010/main" val="30543543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680" y="275167"/>
            <a:ext cx="11852320" cy="1143000"/>
          </a:xfrm>
        </p:spPr>
        <p:txBody>
          <a:bodyPr/>
          <a:lstStyle/>
          <a:p>
            <a:r>
              <a:rPr lang="en-US" dirty="0" smtClean="0"/>
              <a:t>                         Transforming </a:t>
            </a:r>
            <a:r>
              <a:rPr lang="en-US" dirty="0" err="1" smtClean="0"/>
              <a:t>DStreams</a:t>
            </a:r>
            <a:endParaRPr lang="en-US" dirty="0"/>
          </a:p>
        </p:txBody>
      </p:sp>
      <p:cxnSp>
        <p:nvCxnSpPr>
          <p:cNvPr id="3" name="Straight Connector 2"/>
          <p:cNvCxnSpPr/>
          <p:nvPr/>
        </p:nvCxnSpPr>
        <p:spPr>
          <a:xfrm>
            <a:off x="340281" y="6002153"/>
            <a:ext cx="11558432" cy="31897"/>
          </a:xfrm>
          <a:prstGeom prst="line">
            <a:avLst/>
          </a:prstGeom>
          <a:ln w="76200">
            <a:solidFill>
              <a:schemeClr val="tx2"/>
            </a:solidFill>
            <a:prstDash val="dash"/>
            <a:tailEnd type="arrow" w="lg" len="med"/>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303531" y="4197784"/>
            <a:ext cx="11558432" cy="31897"/>
          </a:xfrm>
          <a:prstGeom prst="line">
            <a:avLst/>
          </a:prstGeom>
          <a:ln w="76200">
            <a:solidFill>
              <a:schemeClr val="tx2"/>
            </a:solidFill>
            <a:prstDash val="dash"/>
            <a:tailEnd type="arrow" w="lg" len="me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303531" y="2577676"/>
            <a:ext cx="11558432" cy="31897"/>
          </a:xfrm>
          <a:prstGeom prst="line">
            <a:avLst/>
          </a:prstGeom>
          <a:ln w="76200">
            <a:solidFill>
              <a:schemeClr val="tx2"/>
            </a:solidFill>
            <a:prstDash val="dash"/>
            <a:tailEnd type="arrow" w="lg" len="med"/>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803112" y="3081159"/>
            <a:ext cx="0" cy="558171"/>
          </a:xfrm>
          <a:prstGeom prst="straightConnector1">
            <a:avLst/>
          </a:prstGeom>
          <a:ln w="15875">
            <a:solidFill>
              <a:srgbClr val="FE5224"/>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670072" y="2138571"/>
            <a:ext cx="4266080" cy="912679"/>
          </a:xfrm>
          <a:prstGeom prst="roundRect">
            <a:avLst/>
          </a:prstGeom>
          <a:solidFill>
            <a:schemeClr val="bg1"/>
          </a:solidFill>
          <a:ln>
            <a:solidFill>
              <a:srgbClr val="E77215"/>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8" name="Rectangle 7"/>
          <p:cNvSpPr/>
          <p:nvPr/>
        </p:nvSpPr>
        <p:spPr>
          <a:xfrm>
            <a:off x="930930" y="2368506"/>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10" name="Rectangle 9"/>
          <p:cNvSpPr/>
          <p:nvPr/>
        </p:nvSpPr>
        <p:spPr>
          <a:xfrm>
            <a:off x="2233888" y="2369372"/>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12" name="Rectangle 11"/>
          <p:cNvSpPr/>
          <p:nvPr/>
        </p:nvSpPr>
        <p:spPr>
          <a:xfrm>
            <a:off x="3560506" y="2368506"/>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14" name="Rounded Rectangle 13"/>
          <p:cNvSpPr/>
          <p:nvPr/>
        </p:nvSpPr>
        <p:spPr>
          <a:xfrm>
            <a:off x="649191" y="3742675"/>
            <a:ext cx="4266080" cy="896932"/>
          </a:xfrm>
          <a:prstGeom prst="roundRect">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15" name="Rectangle 14"/>
          <p:cNvSpPr/>
          <p:nvPr/>
        </p:nvSpPr>
        <p:spPr>
          <a:xfrm>
            <a:off x="910049" y="3965653"/>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16" name="TextBox 15"/>
          <p:cNvSpPr txBox="1"/>
          <p:nvPr/>
        </p:nvSpPr>
        <p:spPr>
          <a:xfrm>
            <a:off x="910049" y="4015464"/>
            <a:ext cx="1118767"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Part. #1</a:t>
            </a:r>
          </a:p>
        </p:txBody>
      </p:sp>
      <p:sp>
        <p:nvSpPr>
          <p:cNvPr id="17" name="Rectangle 16"/>
          <p:cNvSpPr/>
          <p:nvPr/>
        </p:nvSpPr>
        <p:spPr>
          <a:xfrm>
            <a:off x="2213005" y="3966517"/>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18" name="TextBox 17"/>
          <p:cNvSpPr txBox="1"/>
          <p:nvPr/>
        </p:nvSpPr>
        <p:spPr>
          <a:xfrm>
            <a:off x="2213006" y="4016329"/>
            <a:ext cx="1118767"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Part. #2</a:t>
            </a:r>
          </a:p>
        </p:txBody>
      </p:sp>
      <p:sp>
        <p:nvSpPr>
          <p:cNvPr id="19" name="Rectangle 18"/>
          <p:cNvSpPr/>
          <p:nvPr/>
        </p:nvSpPr>
        <p:spPr>
          <a:xfrm>
            <a:off x="3539623" y="3965653"/>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20" name="TextBox 19"/>
          <p:cNvSpPr txBox="1"/>
          <p:nvPr/>
        </p:nvSpPr>
        <p:spPr>
          <a:xfrm>
            <a:off x="3539625" y="4015464"/>
            <a:ext cx="1159292"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Part. #3</a:t>
            </a:r>
          </a:p>
        </p:txBody>
      </p:sp>
      <p:sp>
        <p:nvSpPr>
          <p:cNvPr id="21" name="Rounded Rectangle 20"/>
          <p:cNvSpPr/>
          <p:nvPr/>
        </p:nvSpPr>
        <p:spPr>
          <a:xfrm>
            <a:off x="604307" y="5546198"/>
            <a:ext cx="4266080" cy="875991"/>
          </a:xfrm>
          <a:prstGeom prst="roundRect">
            <a:avLst/>
          </a:prstGeom>
          <a:solidFill>
            <a:schemeClr val="bg1"/>
          </a:solidFill>
          <a:ln>
            <a:solidFill>
              <a:srgbClr val="1B709B"/>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22" name="Rectangle 21"/>
          <p:cNvSpPr/>
          <p:nvPr/>
        </p:nvSpPr>
        <p:spPr>
          <a:xfrm>
            <a:off x="865165" y="5768601"/>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23" name="TextBox 22"/>
          <p:cNvSpPr txBox="1"/>
          <p:nvPr/>
        </p:nvSpPr>
        <p:spPr>
          <a:xfrm>
            <a:off x="865165" y="5818413"/>
            <a:ext cx="1118767"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Part. #1</a:t>
            </a:r>
          </a:p>
        </p:txBody>
      </p:sp>
      <p:sp>
        <p:nvSpPr>
          <p:cNvPr id="24" name="Rectangle 23"/>
          <p:cNvSpPr/>
          <p:nvPr/>
        </p:nvSpPr>
        <p:spPr>
          <a:xfrm>
            <a:off x="2168121" y="5769466"/>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25" name="TextBox 24"/>
          <p:cNvSpPr txBox="1"/>
          <p:nvPr/>
        </p:nvSpPr>
        <p:spPr>
          <a:xfrm>
            <a:off x="2168122" y="5819277"/>
            <a:ext cx="1118767"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Part. #2</a:t>
            </a:r>
          </a:p>
        </p:txBody>
      </p:sp>
      <p:sp>
        <p:nvSpPr>
          <p:cNvPr id="26" name="Rectangle 25"/>
          <p:cNvSpPr/>
          <p:nvPr/>
        </p:nvSpPr>
        <p:spPr>
          <a:xfrm>
            <a:off x="3494741" y="5768601"/>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27" name="TextBox 26"/>
          <p:cNvSpPr txBox="1"/>
          <p:nvPr/>
        </p:nvSpPr>
        <p:spPr>
          <a:xfrm>
            <a:off x="3494741" y="5818413"/>
            <a:ext cx="1159292"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Part. #3</a:t>
            </a:r>
          </a:p>
        </p:txBody>
      </p:sp>
      <p:cxnSp>
        <p:nvCxnSpPr>
          <p:cNvPr id="28" name="Straight Arrow Connector 27"/>
          <p:cNvCxnSpPr/>
          <p:nvPr/>
        </p:nvCxnSpPr>
        <p:spPr>
          <a:xfrm>
            <a:off x="2803112" y="4821875"/>
            <a:ext cx="0" cy="558171"/>
          </a:xfrm>
          <a:prstGeom prst="straightConnector1">
            <a:avLst/>
          </a:prstGeom>
          <a:ln w="15875">
            <a:solidFill>
              <a:srgbClr val="FE5224"/>
            </a:solidFill>
            <a:tailEnd type="triangle" w="lg" len="lg"/>
          </a:ln>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2252759" y="1535384"/>
            <a:ext cx="350928" cy="350928"/>
          </a:xfrm>
          <a:prstGeom prst="rect">
            <a:avLst/>
          </a:prstGeom>
        </p:spPr>
      </p:pic>
      <p:sp>
        <p:nvSpPr>
          <p:cNvPr id="31" name="TextBox 30"/>
          <p:cNvSpPr txBox="1"/>
          <p:nvPr/>
        </p:nvSpPr>
        <p:spPr>
          <a:xfrm>
            <a:off x="2583758" y="1578537"/>
            <a:ext cx="1448493" cy="461665"/>
          </a:xfrm>
          <a:prstGeom prst="rect">
            <a:avLst/>
          </a:prstGeom>
          <a:noFill/>
        </p:spPr>
        <p:txBody>
          <a:bodyPr wrap="square" lIns="91438" tIns="45719" rIns="91438" bIns="45719" rtlCol="0">
            <a:spAutoFit/>
          </a:bodyPr>
          <a:lstStyle/>
          <a:p>
            <a:r>
              <a:rPr lang="en-US" sz="2400" dirty="0">
                <a:latin typeface="Source Sans Pro Light"/>
                <a:cs typeface="Source Sans Pro Light"/>
              </a:rPr>
              <a:t>5 sec</a:t>
            </a:r>
          </a:p>
        </p:txBody>
      </p:sp>
      <p:sp>
        <p:nvSpPr>
          <p:cNvPr id="32" name="TextBox 31"/>
          <p:cNvSpPr txBox="1"/>
          <p:nvPr/>
        </p:nvSpPr>
        <p:spPr>
          <a:xfrm>
            <a:off x="1190626" y="4902468"/>
            <a:ext cx="1682305" cy="461665"/>
          </a:xfrm>
          <a:prstGeom prst="rect">
            <a:avLst/>
          </a:prstGeom>
          <a:noFill/>
        </p:spPr>
        <p:txBody>
          <a:bodyPr wrap="square" lIns="91438" tIns="45719" rIns="91438" bIns="45719" rtlCol="0">
            <a:spAutoFit/>
          </a:bodyPr>
          <a:lstStyle/>
          <a:p>
            <a:r>
              <a:rPr lang="en-US" sz="2400" dirty="0" err="1">
                <a:latin typeface="Consolas"/>
                <a:ea typeface="Anonymous Pro" panose="02060609030202000504" pitchFamily="49" charset="0"/>
                <a:cs typeface="Consolas"/>
              </a:rPr>
              <a:t>flatMap</a:t>
            </a:r>
            <a:r>
              <a:rPr lang="en-US" sz="2400" dirty="0">
                <a:latin typeface="Source Sans Pro Light"/>
                <a:ea typeface="Anonymous Pro" panose="02060609030202000504" pitchFamily="49" charset="0"/>
                <a:cs typeface="Source Sans Pro Light"/>
              </a:rPr>
              <a:t>()</a:t>
            </a:r>
          </a:p>
        </p:txBody>
      </p:sp>
      <p:sp>
        <p:nvSpPr>
          <p:cNvPr id="33" name="Rounded Rectangle 32"/>
          <p:cNvSpPr/>
          <p:nvPr/>
        </p:nvSpPr>
        <p:spPr>
          <a:xfrm>
            <a:off x="5657444" y="2235633"/>
            <a:ext cx="2056517" cy="747875"/>
          </a:xfrm>
          <a:prstGeom prst="roundRect">
            <a:avLst/>
          </a:prstGeom>
          <a:solidFill>
            <a:schemeClr val="bg1"/>
          </a:solidFill>
          <a:ln>
            <a:solidFill>
              <a:srgbClr val="E77215"/>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34" name="TextBox 33"/>
          <p:cNvSpPr txBox="1"/>
          <p:nvPr/>
        </p:nvSpPr>
        <p:spPr>
          <a:xfrm>
            <a:off x="9826625" y="3539201"/>
            <a:ext cx="2194419" cy="400111"/>
          </a:xfrm>
          <a:prstGeom prst="rect">
            <a:avLst/>
          </a:prstGeom>
          <a:noFill/>
        </p:spPr>
        <p:txBody>
          <a:bodyPr wrap="square" lIns="91438" tIns="45719" rIns="91438" bIns="45719" rtlCol="0">
            <a:spAutoFit/>
          </a:bodyPr>
          <a:lstStyle/>
          <a:p>
            <a:r>
              <a:rPr lang="en-US" sz="2000" dirty="0" err="1">
                <a:latin typeface="Consolas"/>
                <a:ea typeface="Anonymous Pro" panose="02060609030202000504" pitchFamily="49" charset="0"/>
                <a:cs typeface="Consolas"/>
              </a:rPr>
              <a:t>linesDStream</a:t>
            </a:r>
            <a:endParaRPr lang="en-US" sz="2000" dirty="0">
              <a:latin typeface="Consolas"/>
              <a:ea typeface="Anonymous Pro" panose="02060609030202000504" pitchFamily="49" charset="0"/>
              <a:cs typeface="Consolas"/>
            </a:endParaRPr>
          </a:p>
        </p:txBody>
      </p:sp>
      <p:sp>
        <p:nvSpPr>
          <p:cNvPr id="35" name="TextBox 34"/>
          <p:cNvSpPr txBox="1"/>
          <p:nvPr/>
        </p:nvSpPr>
        <p:spPr>
          <a:xfrm>
            <a:off x="9747249" y="5343570"/>
            <a:ext cx="2310547" cy="400111"/>
          </a:xfrm>
          <a:prstGeom prst="rect">
            <a:avLst/>
          </a:prstGeom>
          <a:noFill/>
        </p:spPr>
        <p:txBody>
          <a:bodyPr wrap="square" lIns="91438" tIns="45719" rIns="91438" bIns="45719" rtlCol="0">
            <a:spAutoFit/>
          </a:bodyPr>
          <a:lstStyle/>
          <a:p>
            <a:r>
              <a:rPr lang="en-US" sz="2000" dirty="0" err="1">
                <a:latin typeface="Consolas"/>
                <a:ea typeface="Anonymous Pro" panose="02060609030202000504" pitchFamily="49" charset="0"/>
                <a:cs typeface="Consolas"/>
              </a:rPr>
              <a:t>wordsDStream</a:t>
            </a:r>
            <a:endParaRPr lang="en-US" sz="2000" dirty="0">
              <a:latin typeface="Consolas"/>
              <a:ea typeface="Anonymous Pro" panose="02060609030202000504" pitchFamily="49" charset="0"/>
              <a:cs typeface="Consolas"/>
            </a:endParaRPr>
          </a:p>
        </p:txBody>
      </p:sp>
      <p:sp>
        <p:nvSpPr>
          <p:cNvPr id="36" name="Rounded Rectangle 35"/>
          <p:cNvSpPr/>
          <p:nvPr/>
        </p:nvSpPr>
        <p:spPr>
          <a:xfrm>
            <a:off x="8092808" y="2247328"/>
            <a:ext cx="2056517" cy="747875"/>
          </a:xfrm>
          <a:prstGeom prst="roundRect">
            <a:avLst/>
          </a:prstGeom>
          <a:solidFill>
            <a:schemeClr val="bg1"/>
          </a:solidFill>
          <a:ln>
            <a:solidFill>
              <a:srgbClr val="E77215"/>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pic>
        <p:nvPicPr>
          <p:cNvPr id="37" name="Picture 36"/>
          <p:cNvPicPr>
            <a:picLocks noChangeAspect="1"/>
          </p:cNvPicPr>
          <p:nvPr/>
        </p:nvPicPr>
        <p:blipFill>
          <a:blip r:embed="rId3" cstate="print">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6191347" y="1542992"/>
            <a:ext cx="350928" cy="350928"/>
          </a:xfrm>
          <a:prstGeom prst="rect">
            <a:avLst/>
          </a:prstGeom>
        </p:spPr>
      </p:pic>
      <p:sp>
        <p:nvSpPr>
          <p:cNvPr id="38" name="TextBox 37"/>
          <p:cNvSpPr txBox="1"/>
          <p:nvPr/>
        </p:nvSpPr>
        <p:spPr>
          <a:xfrm>
            <a:off x="6522344" y="1586145"/>
            <a:ext cx="1462781" cy="461665"/>
          </a:xfrm>
          <a:prstGeom prst="rect">
            <a:avLst/>
          </a:prstGeom>
          <a:noFill/>
        </p:spPr>
        <p:txBody>
          <a:bodyPr wrap="square" lIns="91438" tIns="45719" rIns="91438" bIns="45719" rtlCol="0">
            <a:spAutoFit/>
          </a:bodyPr>
          <a:lstStyle/>
          <a:p>
            <a:r>
              <a:rPr lang="en-US" sz="2400" dirty="0">
                <a:latin typeface="Source Sans Pro Light"/>
                <a:cs typeface="Source Sans Pro Light"/>
              </a:rPr>
              <a:t>10 sec</a:t>
            </a:r>
          </a:p>
        </p:txBody>
      </p:sp>
      <p:pic>
        <p:nvPicPr>
          <p:cNvPr id="39" name="Picture 38"/>
          <p:cNvPicPr>
            <a:picLocks noChangeAspect="1"/>
          </p:cNvPicPr>
          <p:nvPr/>
        </p:nvPicPr>
        <p:blipFill>
          <a:blip r:embed="rId3" cstate="print">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8619857" y="1552757"/>
            <a:ext cx="350928" cy="350928"/>
          </a:xfrm>
          <a:prstGeom prst="rect">
            <a:avLst/>
          </a:prstGeom>
        </p:spPr>
      </p:pic>
      <p:sp>
        <p:nvSpPr>
          <p:cNvPr id="40" name="TextBox 39"/>
          <p:cNvSpPr txBox="1"/>
          <p:nvPr/>
        </p:nvSpPr>
        <p:spPr>
          <a:xfrm>
            <a:off x="8950855" y="1595909"/>
            <a:ext cx="1606020" cy="461665"/>
          </a:xfrm>
          <a:prstGeom prst="rect">
            <a:avLst/>
          </a:prstGeom>
          <a:noFill/>
        </p:spPr>
        <p:txBody>
          <a:bodyPr wrap="square" lIns="91438" tIns="45719" rIns="91438" bIns="45719" rtlCol="0">
            <a:spAutoFit/>
          </a:bodyPr>
          <a:lstStyle/>
          <a:p>
            <a:r>
              <a:rPr lang="en-US" sz="2400" dirty="0">
                <a:latin typeface="Source Sans Pro Light"/>
                <a:cs typeface="Source Sans Pro Light"/>
              </a:rPr>
              <a:t>15 sec</a:t>
            </a:r>
          </a:p>
        </p:txBody>
      </p:sp>
      <p:pic>
        <p:nvPicPr>
          <p:cNvPr id="41" name="Picture 7" descr="https://cdn3.iconfinder.com/data/icons/macosxstyle/macosxstyle_png/512/Intranet.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84723" y="293586"/>
            <a:ext cx="639167" cy="639167"/>
          </a:xfrm>
          <a:prstGeom prst="rect">
            <a:avLst/>
          </a:prstGeom>
          <a:noFill/>
          <a:extLst>
            <a:ext uri="{909E8E84-426E-40dd-AFC4-6F175D3DCCD1}">
              <a14:hiddenFill xmlns="" xmlns:a14="http://schemas.microsoft.com/office/drawing/2010/main">
                <a:solidFill>
                  <a:srgbClr val="FFFFFF"/>
                </a:solidFill>
              </a14:hiddenFill>
            </a:ext>
          </a:extLst>
        </p:spPr>
      </p:pic>
      <p:cxnSp>
        <p:nvCxnSpPr>
          <p:cNvPr id="42" name="Straight Arrow Connector 41"/>
          <p:cNvCxnSpPr/>
          <p:nvPr/>
        </p:nvCxnSpPr>
        <p:spPr>
          <a:xfrm>
            <a:off x="1057276" y="822053"/>
            <a:ext cx="1110845" cy="7133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1102213" y="587652"/>
            <a:ext cx="4980535" cy="995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1141306" y="412735"/>
            <a:ext cx="7259745" cy="1145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5" name="Picture 2" descr="http://www.insideoutretreats.com/site/images/TransformationButterflies.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2958863" y="4918500"/>
            <a:ext cx="1432596" cy="341869"/>
          </a:xfrm>
          <a:prstGeom prst="rect">
            <a:avLst/>
          </a:prstGeom>
          <a:noFill/>
          <a:extLst>
            <a:ext uri="{909E8E84-426E-40dd-AFC4-6F175D3DCCD1}">
              <a14:hiddenFill xmlns="" xmlns:a14="http://schemas.microsoft.com/office/drawing/2010/main">
                <a:solidFill>
                  <a:srgbClr val="FFFFFF"/>
                </a:solidFill>
              </a14:hiddenFill>
            </a:ext>
          </a:extLst>
        </p:spPr>
      </p:pic>
      <p:sp>
        <p:nvSpPr>
          <p:cNvPr id="46" name="TextBox 45"/>
          <p:cNvSpPr txBox="1"/>
          <p:nvPr/>
        </p:nvSpPr>
        <p:spPr>
          <a:xfrm>
            <a:off x="875714" y="2363093"/>
            <a:ext cx="1237261"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Block #1</a:t>
            </a:r>
          </a:p>
        </p:txBody>
      </p:sp>
      <p:sp>
        <p:nvSpPr>
          <p:cNvPr id="47" name="TextBox 46"/>
          <p:cNvSpPr txBox="1"/>
          <p:nvPr/>
        </p:nvSpPr>
        <p:spPr>
          <a:xfrm>
            <a:off x="2178671" y="2363958"/>
            <a:ext cx="1237261"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Block #2</a:t>
            </a:r>
          </a:p>
        </p:txBody>
      </p:sp>
      <p:sp>
        <p:nvSpPr>
          <p:cNvPr id="48" name="TextBox 47"/>
          <p:cNvSpPr txBox="1"/>
          <p:nvPr/>
        </p:nvSpPr>
        <p:spPr>
          <a:xfrm>
            <a:off x="3505290" y="2363093"/>
            <a:ext cx="1261884"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Block #3</a:t>
            </a:r>
          </a:p>
        </p:txBody>
      </p:sp>
    </p:spTree>
    <p:extLst>
      <p:ext uri="{BB962C8B-B14F-4D97-AF65-F5344CB8AC3E}">
        <p14:creationId xmlns:p14="http://schemas.microsoft.com/office/powerpoint/2010/main" val="40263672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Scala Example</a:t>
            </a:r>
            <a:endParaRPr lang="en-US" dirty="0"/>
          </a:p>
        </p:txBody>
      </p:sp>
      <p:sp>
        <p:nvSpPr>
          <p:cNvPr id="3" name="TextBox 2"/>
          <p:cNvSpPr txBox="1"/>
          <p:nvPr/>
        </p:nvSpPr>
        <p:spPr>
          <a:xfrm>
            <a:off x="326280" y="1278888"/>
            <a:ext cx="11865720" cy="5355310"/>
          </a:xfrm>
          <a:prstGeom prst="rect">
            <a:avLst/>
          </a:prstGeom>
          <a:noFill/>
        </p:spPr>
        <p:txBody>
          <a:bodyPr wrap="square" lIns="91438" tIns="45719" rIns="91438" bIns="45719" rtlCol="0">
            <a:spAutoFit/>
          </a:bodyPr>
          <a:lstStyle/>
          <a:p>
            <a:r>
              <a:rPr lang="en-US" b="1" dirty="0">
                <a:solidFill>
                  <a:srgbClr val="7F0055"/>
                </a:solidFill>
                <a:latin typeface="Consolas" charset="0"/>
                <a:ea typeface="Consolas" charset="0"/>
                <a:cs typeface="Consolas" charset="0"/>
              </a:rPr>
              <a:t>import </a:t>
            </a:r>
            <a:r>
              <a:rPr lang="en-US" b="1" dirty="0" err="1">
                <a:solidFill>
                  <a:srgbClr val="000000"/>
                </a:solidFill>
                <a:latin typeface="Consolas" charset="0"/>
                <a:ea typeface="Consolas" charset="0"/>
                <a:cs typeface="Consolas" charset="0"/>
              </a:rPr>
              <a:t>org.apache.spark.streaming</a:t>
            </a:r>
            <a:r>
              <a:rPr lang="en-US" b="1" dirty="0">
                <a:solidFill>
                  <a:srgbClr val="000000"/>
                </a:solidFill>
                <a:latin typeface="Consolas" charset="0"/>
                <a:ea typeface="Consolas" charset="0"/>
                <a:cs typeface="Consolas" charset="0"/>
              </a:rPr>
              <a:t>._</a:t>
            </a:r>
          </a:p>
          <a:p>
            <a:r>
              <a:rPr lang="en-US" b="1" dirty="0" err="1">
                <a:solidFill>
                  <a:srgbClr val="7F0055"/>
                </a:solidFill>
                <a:latin typeface="Consolas" charset="0"/>
                <a:ea typeface="Consolas" charset="0"/>
                <a:cs typeface="Consolas" charset="0"/>
              </a:rPr>
              <a:t>val</a:t>
            </a:r>
            <a:r>
              <a:rPr lang="en-US" b="1" dirty="0">
                <a:solidFill>
                  <a:srgbClr val="7F0055"/>
                </a:solidFill>
                <a:latin typeface="Consolas" charset="0"/>
                <a:ea typeface="Consolas" charset="0"/>
                <a:cs typeface="Consolas" charset="0"/>
              </a:rPr>
              <a:t> </a:t>
            </a:r>
            <a:r>
              <a:rPr lang="en-US" b="1" dirty="0" err="1">
                <a:solidFill>
                  <a:srgbClr val="000000"/>
                </a:solidFill>
                <a:latin typeface="Consolas" charset="0"/>
                <a:ea typeface="Consolas" charset="0"/>
                <a:cs typeface="Consolas" charset="0"/>
              </a:rPr>
              <a:t>sc</a:t>
            </a:r>
            <a:r>
              <a:rPr lang="en-US" b="1" dirty="0">
                <a:solidFill>
                  <a:srgbClr val="000000"/>
                </a:solidFill>
                <a:latin typeface="Consolas" charset="0"/>
                <a:ea typeface="Consolas" charset="0"/>
                <a:cs typeface="Consolas" charset="0"/>
              </a:rPr>
              <a:t> </a:t>
            </a:r>
            <a:r>
              <a:rPr lang="en-US" b="1" dirty="0">
                <a:solidFill>
                  <a:srgbClr val="7F0055"/>
                </a:solidFill>
                <a:latin typeface="Consolas" charset="0"/>
                <a:ea typeface="Consolas" charset="0"/>
                <a:cs typeface="Consolas" charset="0"/>
              </a:rPr>
              <a:t>= </a:t>
            </a:r>
            <a:r>
              <a:rPr lang="en-US" b="1" dirty="0" err="1">
                <a:solidFill>
                  <a:srgbClr val="000000"/>
                </a:solidFill>
                <a:latin typeface="Consolas" charset="0"/>
                <a:ea typeface="Consolas" charset="0"/>
                <a:cs typeface="Consolas" charset="0"/>
              </a:rPr>
              <a:t>SparkContext</a:t>
            </a:r>
            <a:r>
              <a:rPr lang="en-US" b="1" dirty="0">
                <a:solidFill>
                  <a:srgbClr val="000000"/>
                </a:solidFill>
                <a:latin typeface="Consolas" charset="0"/>
                <a:ea typeface="Consolas" charset="0"/>
                <a:cs typeface="Consolas" charset="0"/>
              </a:rPr>
              <a:t>(...)</a:t>
            </a:r>
          </a:p>
          <a:p>
            <a:r>
              <a:rPr lang="en-US" dirty="0">
                <a:solidFill>
                  <a:srgbClr val="00A019"/>
                </a:solidFill>
                <a:latin typeface="Consolas" charset="0"/>
                <a:ea typeface="Consolas" charset="0"/>
                <a:cs typeface="Consolas" charset="0"/>
              </a:rPr>
              <a:t>// Create a </a:t>
            </a:r>
            <a:r>
              <a:rPr lang="en-US" dirty="0" err="1">
                <a:solidFill>
                  <a:srgbClr val="00A019"/>
                </a:solidFill>
                <a:latin typeface="Consolas" charset="0"/>
                <a:ea typeface="Consolas" charset="0"/>
                <a:cs typeface="Consolas" charset="0"/>
              </a:rPr>
              <a:t>StreamingContext</a:t>
            </a:r>
            <a:r>
              <a:rPr lang="en-US" dirty="0">
                <a:solidFill>
                  <a:srgbClr val="00A019"/>
                </a:solidFill>
                <a:latin typeface="Consolas" charset="0"/>
                <a:ea typeface="Consolas" charset="0"/>
                <a:cs typeface="Consolas" charset="0"/>
              </a:rPr>
              <a:t> with a 1-second batch size from a </a:t>
            </a:r>
            <a:r>
              <a:rPr lang="en-US" dirty="0" err="1">
                <a:solidFill>
                  <a:srgbClr val="00A019"/>
                </a:solidFill>
                <a:latin typeface="Consolas" charset="0"/>
                <a:ea typeface="Consolas" charset="0"/>
                <a:cs typeface="Consolas" charset="0"/>
              </a:rPr>
              <a:t>SparkConf</a:t>
            </a:r>
            <a:endParaRPr lang="en-US" dirty="0">
              <a:solidFill>
                <a:srgbClr val="00A019"/>
              </a:solidFill>
              <a:latin typeface="Consolas" charset="0"/>
              <a:ea typeface="Consolas" charset="0"/>
              <a:cs typeface="Consolas" charset="0"/>
            </a:endParaRPr>
          </a:p>
          <a:p>
            <a:r>
              <a:rPr lang="en-US" b="1" dirty="0" err="1">
                <a:solidFill>
                  <a:srgbClr val="7F0055"/>
                </a:solidFill>
                <a:latin typeface="Consolas" charset="0"/>
                <a:ea typeface="Consolas" charset="0"/>
                <a:cs typeface="Consolas" charset="0"/>
              </a:rPr>
              <a:t>val</a:t>
            </a:r>
            <a:r>
              <a:rPr lang="en-US" b="1" dirty="0">
                <a:solidFill>
                  <a:srgbClr val="7F0055"/>
                </a:solidFill>
                <a:latin typeface="Consolas" charset="0"/>
                <a:ea typeface="Consolas" charset="0"/>
                <a:cs typeface="Consolas" charset="0"/>
              </a:rPr>
              <a:t> </a:t>
            </a:r>
            <a:r>
              <a:rPr lang="en-US" b="1" dirty="0" err="1">
                <a:solidFill>
                  <a:srgbClr val="000000"/>
                </a:solidFill>
                <a:latin typeface="Consolas" charset="0"/>
                <a:ea typeface="Consolas" charset="0"/>
                <a:cs typeface="Consolas" charset="0"/>
              </a:rPr>
              <a:t>ssc</a:t>
            </a:r>
            <a:r>
              <a:rPr lang="en-US" b="1" dirty="0">
                <a:solidFill>
                  <a:srgbClr val="000000"/>
                </a:solidFill>
                <a:latin typeface="Consolas" charset="0"/>
                <a:ea typeface="Consolas" charset="0"/>
                <a:cs typeface="Consolas" charset="0"/>
              </a:rPr>
              <a:t> </a:t>
            </a:r>
            <a:r>
              <a:rPr lang="en-US" b="1" dirty="0">
                <a:solidFill>
                  <a:srgbClr val="7F0055"/>
                </a:solidFill>
                <a:latin typeface="Consolas" charset="0"/>
                <a:ea typeface="Consolas" charset="0"/>
                <a:cs typeface="Consolas" charset="0"/>
              </a:rPr>
              <a:t>= </a:t>
            </a:r>
            <a:r>
              <a:rPr lang="en-US" b="1" dirty="0" smtClean="0">
                <a:solidFill>
                  <a:srgbClr val="7F0055"/>
                </a:solidFill>
                <a:latin typeface="Consolas" charset="0"/>
                <a:ea typeface="Consolas" charset="0"/>
                <a:cs typeface="Consolas" charset="0"/>
              </a:rPr>
              <a:t>new </a:t>
            </a:r>
            <a:r>
              <a:rPr lang="en-US" b="1" dirty="0" err="1" smtClean="0">
                <a:solidFill>
                  <a:srgbClr val="000000"/>
                </a:solidFill>
                <a:latin typeface="Consolas" charset="0"/>
                <a:ea typeface="Consolas" charset="0"/>
                <a:cs typeface="Consolas" charset="0"/>
              </a:rPr>
              <a:t>StreamingContext</a:t>
            </a:r>
            <a:r>
              <a:rPr lang="en-US" b="1" dirty="0" smtClean="0">
                <a:solidFill>
                  <a:srgbClr val="000000"/>
                </a:solidFill>
                <a:latin typeface="Consolas" charset="0"/>
                <a:ea typeface="Consolas" charset="0"/>
                <a:cs typeface="Consolas" charset="0"/>
              </a:rPr>
              <a:t>(</a:t>
            </a:r>
            <a:r>
              <a:rPr lang="en-US" dirty="0" err="1" smtClean="0">
                <a:solidFill>
                  <a:srgbClr val="000000"/>
                </a:solidFill>
                <a:latin typeface="Consolas" charset="0"/>
                <a:ea typeface="Consolas" charset="0"/>
                <a:cs typeface="Consolas" charset="0"/>
              </a:rPr>
              <a:t>sc</a:t>
            </a:r>
            <a:r>
              <a:rPr lang="en-US" dirty="0">
                <a:solidFill>
                  <a:srgbClr val="000000"/>
                </a:solidFill>
                <a:latin typeface="Consolas" charset="0"/>
                <a:ea typeface="Consolas" charset="0"/>
                <a:cs typeface="Consolas" charset="0"/>
              </a:rPr>
              <a:t>, Seconds(1))</a:t>
            </a:r>
          </a:p>
          <a:p>
            <a:endParaRPr lang="en-US" dirty="0">
              <a:latin typeface="Consolas" charset="0"/>
              <a:ea typeface="Consolas" charset="0"/>
              <a:cs typeface="Consolas" charset="0"/>
            </a:endParaRPr>
          </a:p>
          <a:p>
            <a:r>
              <a:rPr lang="en-US" dirty="0">
                <a:solidFill>
                  <a:srgbClr val="00A019"/>
                </a:solidFill>
                <a:latin typeface="Consolas" charset="0"/>
                <a:ea typeface="Consolas" charset="0"/>
                <a:cs typeface="Consolas" charset="0"/>
              </a:rPr>
              <a:t>// Create </a:t>
            </a:r>
            <a:r>
              <a:rPr lang="en-US" dirty="0" err="1">
                <a:solidFill>
                  <a:srgbClr val="00A019"/>
                </a:solidFill>
                <a:latin typeface="Consolas" charset="0"/>
                <a:ea typeface="Consolas" charset="0"/>
                <a:cs typeface="Consolas" charset="0"/>
              </a:rPr>
              <a:t>DStream</a:t>
            </a:r>
            <a:r>
              <a:rPr lang="en-US" dirty="0">
                <a:solidFill>
                  <a:srgbClr val="00A019"/>
                </a:solidFill>
                <a:latin typeface="Consolas" charset="0"/>
                <a:ea typeface="Consolas" charset="0"/>
                <a:cs typeface="Consolas" charset="0"/>
              </a:rPr>
              <a:t> using data received after connecting to localhost:7777</a:t>
            </a:r>
          </a:p>
          <a:p>
            <a:r>
              <a:rPr lang="en-US" b="1" dirty="0" err="1">
                <a:solidFill>
                  <a:srgbClr val="7F0055"/>
                </a:solidFill>
                <a:latin typeface="Consolas" charset="0"/>
                <a:ea typeface="Consolas" charset="0"/>
                <a:cs typeface="Consolas" charset="0"/>
              </a:rPr>
              <a:t>val</a:t>
            </a:r>
            <a:r>
              <a:rPr lang="en-US" b="1" dirty="0">
                <a:solidFill>
                  <a:srgbClr val="7F0055"/>
                </a:solidFill>
                <a:latin typeface="Consolas" charset="0"/>
                <a:ea typeface="Consolas" charset="0"/>
                <a:cs typeface="Consolas" charset="0"/>
              </a:rPr>
              <a:t> </a:t>
            </a:r>
            <a:r>
              <a:rPr lang="en-US" b="1" dirty="0" err="1">
                <a:solidFill>
                  <a:srgbClr val="000000"/>
                </a:solidFill>
                <a:latin typeface="Consolas" charset="0"/>
                <a:ea typeface="Consolas" charset="0"/>
                <a:cs typeface="Consolas" charset="0"/>
              </a:rPr>
              <a:t>linesStream</a:t>
            </a:r>
            <a:r>
              <a:rPr lang="en-US" b="1" dirty="0">
                <a:solidFill>
                  <a:srgbClr val="000000"/>
                </a:solidFill>
                <a:latin typeface="Consolas" charset="0"/>
                <a:ea typeface="Consolas" charset="0"/>
                <a:cs typeface="Consolas" charset="0"/>
              </a:rPr>
              <a:t> </a:t>
            </a:r>
            <a:r>
              <a:rPr lang="en-US" b="1" dirty="0">
                <a:solidFill>
                  <a:srgbClr val="7F0055"/>
                </a:solidFill>
                <a:latin typeface="Consolas" charset="0"/>
                <a:ea typeface="Consolas" charset="0"/>
                <a:cs typeface="Consolas" charset="0"/>
              </a:rPr>
              <a:t>= </a:t>
            </a:r>
            <a:r>
              <a:rPr lang="en-US" b="1" dirty="0" err="1">
                <a:solidFill>
                  <a:srgbClr val="000000"/>
                </a:solidFill>
                <a:latin typeface="Consolas" charset="0"/>
                <a:ea typeface="Consolas" charset="0"/>
                <a:cs typeface="Consolas" charset="0"/>
              </a:rPr>
              <a:t>ssc.socketTextStream</a:t>
            </a:r>
            <a:r>
              <a:rPr lang="en-US" b="1"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"localhost", 7777</a:t>
            </a:r>
            <a:r>
              <a:rPr lang="en-US" b="1" dirty="0">
                <a:solidFill>
                  <a:srgbClr val="0000BB"/>
                </a:solidFill>
                <a:latin typeface="Consolas" charset="0"/>
                <a:ea typeface="Consolas" charset="0"/>
                <a:cs typeface="Consolas" charset="0"/>
              </a:rPr>
              <a:t>)</a:t>
            </a:r>
          </a:p>
          <a:p>
            <a:endParaRPr lang="en-US" dirty="0">
              <a:latin typeface="Consolas" charset="0"/>
              <a:ea typeface="Consolas" charset="0"/>
              <a:cs typeface="Consolas" charset="0"/>
            </a:endParaRPr>
          </a:p>
          <a:p>
            <a:r>
              <a:rPr lang="en-US" dirty="0">
                <a:solidFill>
                  <a:srgbClr val="00A019"/>
                </a:solidFill>
                <a:latin typeface="Consolas" charset="0"/>
                <a:ea typeface="Consolas" charset="0"/>
                <a:cs typeface="Consolas" charset="0"/>
              </a:rPr>
              <a:t>// Filter our </a:t>
            </a:r>
            <a:r>
              <a:rPr lang="en-US" dirty="0" err="1">
                <a:solidFill>
                  <a:srgbClr val="00A019"/>
                </a:solidFill>
                <a:latin typeface="Consolas" charset="0"/>
                <a:ea typeface="Consolas" charset="0"/>
                <a:cs typeface="Consolas" charset="0"/>
              </a:rPr>
              <a:t>DStream</a:t>
            </a:r>
            <a:r>
              <a:rPr lang="en-US" dirty="0">
                <a:solidFill>
                  <a:srgbClr val="00A019"/>
                </a:solidFill>
                <a:latin typeface="Consolas" charset="0"/>
                <a:ea typeface="Consolas" charset="0"/>
                <a:cs typeface="Consolas" charset="0"/>
              </a:rPr>
              <a:t> for lines with "error"</a:t>
            </a:r>
          </a:p>
          <a:p>
            <a:r>
              <a:rPr lang="en-US" b="1" dirty="0" err="1">
                <a:solidFill>
                  <a:srgbClr val="7F0055"/>
                </a:solidFill>
                <a:latin typeface="Consolas" charset="0"/>
                <a:ea typeface="Consolas" charset="0"/>
                <a:cs typeface="Consolas" charset="0"/>
              </a:rPr>
              <a:t>val</a:t>
            </a:r>
            <a:r>
              <a:rPr lang="en-US" b="1" dirty="0">
                <a:solidFill>
                  <a:srgbClr val="7F0055"/>
                </a:solidFill>
                <a:latin typeface="Consolas" charset="0"/>
                <a:ea typeface="Consolas" charset="0"/>
                <a:cs typeface="Consolas" charset="0"/>
              </a:rPr>
              <a:t> </a:t>
            </a:r>
            <a:r>
              <a:rPr lang="en-US" b="1" dirty="0" err="1">
                <a:solidFill>
                  <a:srgbClr val="000000"/>
                </a:solidFill>
                <a:latin typeface="Consolas" charset="0"/>
                <a:ea typeface="Consolas" charset="0"/>
                <a:cs typeface="Consolas" charset="0"/>
              </a:rPr>
              <a:t>errorLinesStream</a:t>
            </a:r>
            <a:r>
              <a:rPr lang="en-US" b="1" dirty="0">
                <a:solidFill>
                  <a:srgbClr val="000000"/>
                </a:solidFill>
                <a:latin typeface="Consolas" charset="0"/>
                <a:ea typeface="Consolas" charset="0"/>
                <a:cs typeface="Consolas" charset="0"/>
              </a:rPr>
              <a:t> </a:t>
            </a:r>
            <a:r>
              <a:rPr lang="en-US" b="1" dirty="0">
                <a:solidFill>
                  <a:srgbClr val="7F0055"/>
                </a:solidFill>
                <a:latin typeface="Consolas" charset="0"/>
                <a:ea typeface="Consolas" charset="0"/>
                <a:cs typeface="Consolas" charset="0"/>
              </a:rPr>
              <a:t>= </a:t>
            </a:r>
            <a:r>
              <a:rPr lang="en-US" b="1" dirty="0" err="1">
                <a:solidFill>
                  <a:srgbClr val="000000"/>
                </a:solidFill>
                <a:latin typeface="Consolas" charset="0"/>
                <a:ea typeface="Consolas" charset="0"/>
                <a:cs typeface="Consolas" charset="0"/>
              </a:rPr>
              <a:t>linesStream.filter</a:t>
            </a:r>
            <a:r>
              <a:rPr lang="en-US" b="1" dirty="0">
                <a:solidFill>
                  <a:srgbClr val="000000"/>
                </a:solidFill>
                <a:latin typeface="Consolas" charset="0"/>
                <a:ea typeface="Consolas" charset="0"/>
                <a:cs typeface="Consolas" charset="0"/>
              </a:rPr>
              <a:t> {</a:t>
            </a:r>
            <a:r>
              <a:rPr lang="en-US" b="1" dirty="0">
                <a:solidFill>
                  <a:srgbClr val="7F0055"/>
                </a:solidFill>
                <a:latin typeface="Consolas" charset="0"/>
                <a:ea typeface="Consolas" charset="0"/>
                <a:cs typeface="Consolas" charset="0"/>
              </a:rPr>
              <a:t>_ </a:t>
            </a:r>
            <a:r>
              <a:rPr lang="en-US" b="1" dirty="0">
                <a:solidFill>
                  <a:srgbClr val="000000"/>
                </a:solidFill>
                <a:latin typeface="Consolas" charset="0"/>
                <a:ea typeface="Consolas" charset="0"/>
                <a:cs typeface="Consolas" charset="0"/>
              </a:rPr>
              <a:t>contains </a:t>
            </a:r>
            <a:r>
              <a:rPr lang="en-US" b="1" dirty="0">
                <a:solidFill>
                  <a:srgbClr val="0000BB"/>
                </a:solidFill>
                <a:latin typeface="Consolas" charset="0"/>
                <a:ea typeface="Consolas" charset="0"/>
                <a:cs typeface="Consolas" charset="0"/>
              </a:rPr>
              <a:t>"error"}</a:t>
            </a:r>
          </a:p>
          <a:p>
            <a:endParaRPr lang="en-US" dirty="0">
              <a:latin typeface="Consolas" charset="0"/>
              <a:ea typeface="Consolas" charset="0"/>
              <a:cs typeface="Consolas" charset="0"/>
            </a:endParaRPr>
          </a:p>
          <a:p>
            <a:r>
              <a:rPr lang="en-US" dirty="0">
                <a:solidFill>
                  <a:srgbClr val="00A019"/>
                </a:solidFill>
                <a:latin typeface="Consolas" charset="0"/>
                <a:ea typeface="Consolas" charset="0"/>
                <a:cs typeface="Consolas" charset="0"/>
              </a:rPr>
              <a:t>// Print out the lines with errors</a:t>
            </a:r>
          </a:p>
          <a:p>
            <a:r>
              <a:rPr lang="en-US" dirty="0" err="1">
                <a:solidFill>
                  <a:srgbClr val="000000"/>
                </a:solidFill>
                <a:latin typeface="Consolas" charset="0"/>
                <a:ea typeface="Consolas" charset="0"/>
                <a:cs typeface="Consolas" charset="0"/>
              </a:rPr>
              <a:t>errorLinesStream.pprint</a:t>
            </a:r>
            <a:r>
              <a:rPr lang="en-US" dirty="0">
                <a:solidFill>
                  <a:srgbClr val="000000"/>
                </a:solidFill>
                <a:latin typeface="Consolas" charset="0"/>
                <a:ea typeface="Consolas" charset="0"/>
                <a:cs typeface="Consolas" charset="0"/>
              </a:rPr>
              <a:t>()</a:t>
            </a:r>
          </a:p>
          <a:p>
            <a:endParaRPr lang="en-US" dirty="0">
              <a:latin typeface="Consolas" charset="0"/>
              <a:ea typeface="Consolas" charset="0"/>
              <a:cs typeface="Consolas" charset="0"/>
            </a:endParaRPr>
          </a:p>
          <a:p>
            <a:r>
              <a:rPr lang="en-US" dirty="0">
                <a:solidFill>
                  <a:srgbClr val="00A019"/>
                </a:solidFill>
                <a:latin typeface="Consolas" charset="0"/>
                <a:ea typeface="Consolas" charset="0"/>
                <a:cs typeface="Consolas" charset="0"/>
              </a:rPr>
              <a:t>// Start our streaming context and wait for it to "finish"</a:t>
            </a:r>
          </a:p>
          <a:p>
            <a:r>
              <a:rPr lang="en-US" dirty="0" err="1">
                <a:solidFill>
                  <a:srgbClr val="000000"/>
                </a:solidFill>
                <a:latin typeface="Consolas" charset="0"/>
                <a:ea typeface="Consolas" charset="0"/>
                <a:cs typeface="Consolas" charset="0"/>
              </a:rPr>
              <a:t>ssc.start</a:t>
            </a:r>
            <a:r>
              <a:rPr lang="en-US" dirty="0">
                <a:solidFill>
                  <a:srgbClr val="000000"/>
                </a:solidFill>
                <a:latin typeface="Consolas" charset="0"/>
                <a:ea typeface="Consolas" charset="0"/>
                <a:cs typeface="Consolas" charset="0"/>
              </a:rPr>
              <a:t>()</a:t>
            </a:r>
          </a:p>
          <a:p>
            <a:r>
              <a:rPr lang="en-US" dirty="0" err="1">
                <a:solidFill>
                  <a:srgbClr val="000000"/>
                </a:solidFill>
                <a:latin typeface="Consolas" charset="0"/>
                <a:ea typeface="Consolas" charset="0"/>
                <a:cs typeface="Consolas" charset="0"/>
              </a:rPr>
              <a:t>ssc.awaitTermination</a:t>
            </a:r>
            <a:r>
              <a:rPr lang="en-US" dirty="0">
                <a:solidFill>
                  <a:srgbClr val="000000"/>
                </a:solidFill>
                <a:latin typeface="Consolas" charset="0"/>
                <a:ea typeface="Consolas" charset="0"/>
                <a:cs typeface="Consolas" charset="0"/>
              </a:rPr>
              <a:t>()</a:t>
            </a:r>
          </a:p>
          <a:p>
            <a:endParaRPr lang="en-US" dirty="0">
              <a:latin typeface="Consolas" charset="0"/>
              <a:ea typeface="Consolas" charset="0"/>
              <a:cs typeface="Consolas" charset="0"/>
            </a:endParaRPr>
          </a:p>
        </p:txBody>
      </p:sp>
      <p:sp>
        <p:nvSpPr>
          <p:cNvPr id="5" name="Rectangle 4"/>
          <p:cNvSpPr/>
          <p:nvPr/>
        </p:nvSpPr>
        <p:spPr>
          <a:xfrm>
            <a:off x="9923486" y="3627283"/>
            <a:ext cx="1643888" cy="46070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p>
        </p:txBody>
      </p:sp>
      <p:sp>
        <p:nvSpPr>
          <p:cNvPr id="6" name="TextBox 5"/>
          <p:cNvSpPr txBox="1"/>
          <p:nvPr/>
        </p:nvSpPr>
        <p:spPr>
          <a:xfrm>
            <a:off x="9923486" y="3676935"/>
            <a:ext cx="1658260" cy="384719"/>
          </a:xfrm>
          <a:prstGeom prst="rect">
            <a:avLst/>
          </a:prstGeom>
          <a:noFill/>
        </p:spPr>
        <p:txBody>
          <a:bodyPr wrap="none" lIns="91438" tIns="45719" rIns="91438" bIns="45719" rtlCol="0">
            <a:spAutoFit/>
          </a:bodyPr>
          <a:lstStyle/>
          <a:p>
            <a:r>
              <a:rPr lang="en-US" dirty="0" err="1" smtClean="0">
                <a:latin typeface="Consolas"/>
                <a:ea typeface="Anonymous Pro" panose="02060609030202000504" pitchFamily="49" charset="0"/>
                <a:cs typeface="Consolas"/>
              </a:rPr>
              <a:t>linesStream</a:t>
            </a:r>
            <a:endParaRPr lang="en-US" dirty="0">
              <a:latin typeface="Consolas"/>
              <a:ea typeface="Anonymous Pro" panose="02060609030202000504" pitchFamily="49" charset="0"/>
              <a:cs typeface="Consolas"/>
            </a:endParaRPr>
          </a:p>
        </p:txBody>
      </p:sp>
      <p:sp>
        <p:nvSpPr>
          <p:cNvPr id="7" name="Rectangle 6"/>
          <p:cNvSpPr/>
          <p:nvPr/>
        </p:nvSpPr>
        <p:spPr>
          <a:xfrm>
            <a:off x="9479070" y="4661790"/>
            <a:ext cx="2336775" cy="476737"/>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p>
        </p:txBody>
      </p:sp>
      <p:sp>
        <p:nvSpPr>
          <p:cNvPr id="8" name="TextBox 7"/>
          <p:cNvSpPr txBox="1"/>
          <p:nvPr/>
        </p:nvSpPr>
        <p:spPr>
          <a:xfrm>
            <a:off x="9479070" y="4691113"/>
            <a:ext cx="2328077" cy="384719"/>
          </a:xfrm>
          <a:prstGeom prst="rect">
            <a:avLst/>
          </a:prstGeom>
          <a:noFill/>
        </p:spPr>
        <p:txBody>
          <a:bodyPr wrap="none" lIns="91438" tIns="45719" rIns="91438" bIns="45719" rtlCol="0">
            <a:spAutoFit/>
          </a:bodyPr>
          <a:lstStyle/>
          <a:p>
            <a:r>
              <a:rPr lang="en-US" dirty="0" err="1" smtClean="0">
                <a:latin typeface="Consolas"/>
                <a:ea typeface="Anonymous Pro" panose="02060609030202000504" pitchFamily="49" charset="0"/>
                <a:cs typeface="Consolas"/>
              </a:rPr>
              <a:t>errorLinesStream</a:t>
            </a:r>
            <a:endParaRPr lang="en-US" dirty="0">
              <a:latin typeface="Consolas"/>
              <a:ea typeface="Anonymous Pro" panose="02060609030202000504" pitchFamily="49" charset="0"/>
              <a:cs typeface="Consolas"/>
            </a:endParaRPr>
          </a:p>
        </p:txBody>
      </p:sp>
      <p:cxnSp>
        <p:nvCxnSpPr>
          <p:cNvPr id="10" name="Straight Arrow Connector 9"/>
          <p:cNvCxnSpPr/>
          <p:nvPr/>
        </p:nvCxnSpPr>
        <p:spPr>
          <a:xfrm>
            <a:off x="10724325" y="4155625"/>
            <a:ext cx="0" cy="474087"/>
          </a:xfrm>
          <a:prstGeom prst="straightConnector1">
            <a:avLst/>
          </a:prstGeom>
          <a:ln w="38100" cmpd="sng">
            <a:solidFill>
              <a:srgbClr val="0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0717081" y="5183937"/>
            <a:ext cx="5103" cy="478555"/>
          </a:xfrm>
          <a:prstGeom prst="straightConnector1">
            <a:avLst/>
          </a:prstGeom>
          <a:ln w="38100" cmpd="sng">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0734718" y="3118651"/>
            <a:ext cx="5103" cy="478555"/>
          </a:xfrm>
          <a:prstGeom prst="straightConnector1">
            <a:avLst/>
          </a:prstGeom>
          <a:ln w="38100" cmpd="sng">
            <a:solidFill>
              <a:srgbClr val="000000"/>
            </a:solidFill>
            <a:tailEnd type="triangle" w="lg" len="lg"/>
          </a:ln>
        </p:spPr>
        <p:style>
          <a:lnRef idx="1">
            <a:schemeClr val="accent1"/>
          </a:lnRef>
          <a:fillRef idx="0">
            <a:schemeClr val="accent1"/>
          </a:fillRef>
          <a:effectRef idx="0">
            <a:schemeClr val="accent1"/>
          </a:effectRef>
          <a:fontRef idx="minor">
            <a:schemeClr val="tx1"/>
          </a:fontRef>
        </p:style>
      </p:cxnSp>
      <p:pic>
        <p:nvPicPr>
          <p:cNvPr id="14" name="Picture 7" descr="https://cdn3.iconfinder.com/data/icons/macosxstyle/macosxstyle_png/512/Intrane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0300408" y="2287092"/>
            <a:ext cx="869101" cy="869101"/>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2" descr="http://www.insideoutretreats.com/site/images/TransformationButterflies.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849603" y="4242020"/>
            <a:ext cx="1161426" cy="277158"/>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95935" y="5698244"/>
            <a:ext cx="1242291" cy="1142585"/>
          </a:xfrm>
          <a:prstGeom prst="rect">
            <a:avLst/>
          </a:prstGeom>
        </p:spPr>
      </p:pic>
    </p:spTree>
    <p:extLst>
      <p:ext uri="{BB962C8B-B14F-4D97-AF65-F5344CB8AC3E}">
        <p14:creationId xmlns:p14="http://schemas.microsoft.com/office/powerpoint/2010/main" val="5397679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5665" y="1310539"/>
            <a:ext cx="1242291" cy="1142585"/>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5029" y="1379037"/>
            <a:ext cx="1242291" cy="1142585"/>
          </a:xfrm>
          <a:prstGeom prst="rect">
            <a:avLst/>
          </a:prstGeom>
        </p:spPr>
      </p:pic>
      <p:sp>
        <p:nvSpPr>
          <p:cNvPr id="2" name="Title 1"/>
          <p:cNvSpPr>
            <a:spLocks noGrp="1"/>
          </p:cNvSpPr>
          <p:nvPr>
            <p:ph type="title"/>
          </p:nvPr>
        </p:nvSpPr>
        <p:spPr/>
        <p:txBody>
          <a:bodyPr>
            <a:normAutofit/>
          </a:bodyPr>
          <a:lstStyle/>
          <a:p>
            <a:r>
              <a:rPr lang="en-US" dirty="0" smtClean="0"/>
              <a:t>Example</a:t>
            </a:r>
            <a:endParaRPr lang="en-US" dirty="0"/>
          </a:p>
        </p:txBody>
      </p:sp>
      <p:sp>
        <p:nvSpPr>
          <p:cNvPr id="5" name="TextBox 4"/>
          <p:cNvSpPr txBox="1"/>
          <p:nvPr/>
        </p:nvSpPr>
        <p:spPr>
          <a:xfrm>
            <a:off x="1469286" y="1621294"/>
            <a:ext cx="1793875" cy="584773"/>
          </a:xfrm>
          <a:prstGeom prst="rect">
            <a:avLst/>
          </a:prstGeom>
          <a:noFill/>
        </p:spPr>
        <p:txBody>
          <a:bodyPr wrap="square" lIns="91438" tIns="45719" rIns="91438" bIns="45719" rtlCol="0">
            <a:spAutoFit/>
          </a:bodyPr>
          <a:lstStyle/>
          <a:p>
            <a:pPr algn="ctr"/>
            <a:r>
              <a:rPr lang="en-US" sz="1600" dirty="0">
                <a:solidFill>
                  <a:srgbClr val="FFFFFF"/>
                </a:solidFill>
                <a:latin typeface="Source Sans Pro Light"/>
                <a:cs typeface="Source Sans Pro Light"/>
              </a:rPr>
              <a:t>Terminal </a:t>
            </a:r>
            <a:endParaRPr lang="en-US" sz="1600" dirty="0" smtClean="0">
              <a:solidFill>
                <a:srgbClr val="FFFFFF"/>
              </a:solidFill>
              <a:latin typeface="Source Sans Pro Light"/>
              <a:cs typeface="Source Sans Pro Light"/>
            </a:endParaRPr>
          </a:p>
          <a:p>
            <a:pPr algn="ctr"/>
            <a:r>
              <a:rPr lang="en-US" sz="1600" dirty="0" smtClean="0">
                <a:solidFill>
                  <a:srgbClr val="FFFFFF"/>
                </a:solidFill>
                <a:latin typeface="Source Sans Pro Light"/>
                <a:cs typeface="Source Sans Pro Light"/>
              </a:rPr>
              <a:t>#</a:t>
            </a:r>
            <a:r>
              <a:rPr lang="en-US" sz="1600" dirty="0">
                <a:solidFill>
                  <a:srgbClr val="FFFFFF"/>
                </a:solidFill>
                <a:latin typeface="Source Sans Pro Light"/>
                <a:cs typeface="Source Sans Pro Light"/>
              </a:rPr>
              <a:t>1</a:t>
            </a:r>
          </a:p>
        </p:txBody>
      </p:sp>
      <p:sp>
        <p:nvSpPr>
          <p:cNvPr id="7" name="Rectangle 6"/>
          <p:cNvSpPr/>
          <p:nvPr/>
        </p:nvSpPr>
        <p:spPr>
          <a:xfrm>
            <a:off x="747689" y="2571646"/>
            <a:ext cx="3537232" cy="3794229"/>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000">
              <a:latin typeface="Consolas"/>
              <a:cs typeface="Consolas"/>
            </a:endParaRPr>
          </a:p>
        </p:txBody>
      </p:sp>
      <p:sp>
        <p:nvSpPr>
          <p:cNvPr id="8" name="TextBox 7"/>
          <p:cNvSpPr txBox="1"/>
          <p:nvPr/>
        </p:nvSpPr>
        <p:spPr>
          <a:xfrm>
            <a:off x="862877" y="2699531"/>
            <a:ext cx="3322757" cy="2554543"/>
          </a:xfrm>
          <a:prstGeom prst="rect">
            <a:avLst/>
          </a:prstGeom>
          <a:noFill/>
        </p:spPr>
        <p:txBody>
          <a:bodyPr wrap="square" lIns="91438" tIns="45719" rIns="91438" bIns="45719" rtlCol="0">
            <a:spAutoFit/>
          </a:bodyPr>
          <a:lstStyle/>
          <a:p>
            <a:r>
              <a:rPr lang="en-US" sz="2000" dirty="0">
                <a:latin typeface="Consolas"/>
                <a:ea typeface="Anonymous Pro" panose="02060609030202000504" pitchFamily="49" charset="0"/>
                <a:cs typeface="Consolas"/>
              </a:rPr>
              <a:t>$ </a:t>
            </a:r>
            <a:r>
              <a:rPr lang="en-US" sz="2000" dirty="0" err="1" smtClean="0">
                <a:latin typeface="Consolas"/>
                <a:ea typeface="Anonymous Pro" panose="02060609030202000504" pitchFamily="49" charset="0"/>
                <a:cs typeface="Consolas"/>
              </a:rPr>
              <a:t>nc</a:t>
            </a:r>
            <a:r>
              <a:rPr lang="en-US" sz="2000" dirty="0" smtClean="0">
                <a:latin typeface="Consolas"/>
                <a:ea typeface="Anonymous Pro" panose="02060609030202000504" pitchFamily="49" charset="0"/>
                <a:cs typeface="Consolas"/>
              </a:rPr>
              <a:t> –l –p 7777</a:t>
            </a:r>
            <a:endParaRPr lang="en-US" sz="2000" dirty="0">
              <a:latin typeface="Consolas"/>
              <a:ea typeface="Anonymous Pro" panose="02060609030202000504" pitchFamily="49" charset="0"/>
              <a:cs typeface="Consolas"/>
            </a:endParaRPr>
          </a:p>
          <a:p>
            <a:endParaRPr lang="en-US" sz="2000" dirty="0">
              <a:latin typeface="Consolas"/>
              <a:ea typeface="Anonymous Pro" panose="02060609030202000504" pitchFamily="49" charset="0"/>
              <a:cs typeface="Consolas"/>
            </a:endParaRPr>
          </a:p>
          <a:p>
            <a:r>
              <a:rPr lang="en-US" sz="2000" dirty="0">
                <a:latin typeface="Consolas"/>
                <a:ea typeface="Anonymous Pro" panose="02060609030202000504" pitchFamily="49" charset="0"/>
                <a:cs typeface="Consolas"/>
              </a:rPr>
              <a:t>all is good</a:t>
            </a:r>
          </a:p>
          <a:p>
            <a:r>
              <a:rPr lang="en-US" sz="2000" dirty="0">
                <a:solidFill>
                  <a:schemeClr val="accent3">
                    <a:lumMod val="60000"/>
                    <a:lumOff val="40000"/>
                  </a:schemeClr>
                </a:solidFill>
                <a:latin typeface="Consolas"/>
                <a:ea typeface="Anonymous Pro" panose="02060609030202000504" pitchFamily="49" charset="0"/>
                <a:cs typeface="Consolas"/>
              </a:rPr>
              <a:t>there was an error</a:t>
            </a:r>
          </a:p>
          <a:p>
            <a:r>
              <a:rPr lang="en-US" sz="2000" dirty="0">
                <a:latin typeface="Consolas"/>
                <a:ea typeface="Anonymous Pro" panose="02060609030202000504" pitchFamily="49" charset="0"/>
                <a:cs typeface="Consolas"/>
              </a:rPr>
              <a:t>good </a:t>
            </a:r>
            <a:r>
              <a:rPr lang="en-US" sz="2000" dirty="0" err="1">
                <a:latin typeface="Consolas"/>
                <a:ea typeface="Anonymous Pro" panose="02060609030202000504" pitchFamily="49" charset="0"/>
                <a:cs typeface="Consolas"/>
              </a:rPr>
              <a:t>good</a:t>
            </a:r>
            <a:endParaRPr lang="en-US" sz="2000" dirty="0">
              <a:latin typeface="Consolas"/>
              <a:ea typeface="Anonymous Pro" panose="02060609030202000504" pitchFamily="49" charset="0"/>
              <a:cs typeface="Consolas"/>
            </a:endParaRPr>
          </a:p>
          <a:p>
            <a:endParaRPr lang="en-US" sz="2000" dirty="0">
              <a:latin typeface="Consolas"/>
              <a:ea typeface="Anonymous Pro" panose="02060609030202000504" pitchFamily="49" charset="0"/>
              <a:cs typeface="Consolas"/>
            </a:endParaRPr>
          </a:p>
          <a:p>
            <a:r>
              <a:rPr lang="en-US" sz="2000" dirty="0">
                <a:solidFill>
                  <a:schemeClr val="accent4"/>
                </a:solidFill>
                <a:latin typeface="Consolas"/>
                <a:ea typeface="Anonymous Pro" panose="02060609030202000504" pitchFamily="49" charset="0"/>
                <a:cs typeface="Consolas"/>
              </a:rPr>
              <a:t>error 4 happened</a:t>
            </a:r>
          </a:p>
          <a:p>
            <a:r>
              <a:rPr lang="en-US" sz="2000" dirty="0">
                <a:latin typeface="Consolas"/>
                <a:ea typeface="Anonymous Pro" panose="02060609030202000504" pitchFamily="49" charset="0"/>
                <a:cs typeface="Consolas"/>
              </a:rPr>
              <a:t>all good now</a:t>
            </a:r>
          </a:p>
        </p:txBody>
      </p:sp>
      <p:sp>
        <p:nvSpPr>
          <p:cNvPr id="9" name="Rectangle 8"/>
          <p:cNvSpPr/>
          <p:nvPr/>
        </p:nvSpPr>
        <p:spPr>
          <a:xfrm>
            <a:off x="5239654" y="2571647"/>
            <a:ext cx="6761847" cy="3810104"/>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000">
              <a:latin typeface="Consolas"/>
              <a:cs typeface="Consolas"/>
            </a:endParaRPr>
          </a:p>
        </p:txBody>
      </p:sp>
      <p:sp>
        <p:nvSpPr>
          <p:cNvPr id="10" name="TextBox 9"/>
          <p:cNvSpPr txBox="1"/>
          <p:nvPr/>
        </p:nvSpPr>
        <p:spPr>
          <a:xfrm>
            <a:off x="5344208" y="2699531"/>
            <a:ext cx="7133541" cy="3924151"/>
          </a:xfrm>
          <a:prstGeom prst="rect">
            <a:avLst/>
          </a:prstGeom>
          <a:noFill/>
        </p:spPr>
        <p:txBody>
          <a:bodyPr wrap="square" lIns="91438" tIns="45719" rIns="91438" bIns="45719" rtlCol="0">
            <a:spAutoFit/>
          </a:bodyPr>
          <a:lstStyle/>
          <a:p>
            <a:r>
              <a:rPr lang="en-US" sz="2000" dirty="0">
                <a:latin typeface="Consolas"/>
                <a:ea typeface="Anonymous Pro" panose="02060609030202000504" pitchFamily="49" charset="0"/>
                <a:cs typeface="Consolas"/>
              </a:rPr>
              <a:t>$  </a:t>
            </a:r>
            <a:r>
              <a:rPr lang="en-US" sz="1600" dirty="0">
                <a:latin typeface="Consolas"/>
                <a:ea typeface="Anonymous Pro" panose="02060609030202000504" pitchFamily="49" charset="0"/>
                <a:cs typeface="Consolas"/>
              </a:rPr>
              <a:t>spark-submit --class </a:t>
            </a:r>
            <a:r>
              <a:rPr lang="en-US" sz="1600" dirty="0" err="1">
                <a:latin typeface="Consolas"/>
                <a:ea typeface="Anonymous Pro" panose="02060609030202000504" pitchFamily="49" charset="0"/>
                <a:cs typeface="Consolas"/>
              </a:rPr>
              <a:t>com.examples.Scala.StreamingLog</a:t>
            </a:r>
            <a:r>
              <a:rPr lang="en-US" sz="1600" dirty="0">
                <a:latin typeface="Consolas"/>
                <a:ea typeface="Anonymous Pro" panose="02060609030202000504" pitchFamily="49" charset="0"/>
                <a:cs typeface="Consolas"/>
              </a:rPr>
              <a:t> \</a:t>
            </a:r>
          </a:p>
          <a:p>
            <a:r>
              <a:rPr lang="en-US" sz="1600" dirty="0">
                <a:latin typeface="Consolas"/>
                <a:ea typeface="Anonymous Pro" panose="02060609030202000504" pitchFamily="49" charset="0"/>
                <a:cs typeface="Consolas"/>
              </a:rPr>
              <a:t>    $ASSEMBLY_JAR local[4]</a:t>
            </a:r>
            <a:endParaRPr lang="en-US" sz="2000" dirty="0">
              <a:latin typeface="Consolas"/>
              <a:ea typeface="Anonymous Pro" panose="02060609030202000504" pitchFamily="49" charset="0"/>
              <a:cs typeface="Consolas"/>
            </a:endParaRPr>
          </a:p>
          <a:p>
            <a:r>
              <a:rPr lang="en-US" sz="2000" dirty="0">
                <a:latin typeface="Consolas"/>
                <a:ea typeface="Anonymous Pro" panose="02060609030202000504" pitchFamily="49" charset="0"/>
                <a:cs typeface="Consolas"/>
              </a:rPr>
              <a:t>. . .</a:t>
            </a:r>
          </a:p>
          <a:p>
            <a:r>
              <a:rPr lang="en-US" sz="2000" dirty="0">
                <a:latin typeface="Consolas"/>
                <a:ea typeface="Anonymous Pro" panose="02060609030202000504" pitchFamily="49" charset="0"/>
                <a:cs typeface="Consolas"/>
              </a:rPr>
              <a:t>--------------------------</a:t>
            </a:r>
          </a:p>
          <a:p>
            <a:r>
              <a:rPr lang="en-US" sz="2000" dirty="0">
                <a:latin typeface="Consolas"/>
                <a:ea typeface="Anonymous Pro" panose="02060609030202000504" pitchFamily="49" charset="0"/>
                <a:cs typeface="Consolas"/>
              </a:rPr>
              <a:t>Time: 2015-05-26 15:25:</a:t>
            </a:r>
            <a:r>
              <a:rPr lang="en-US" sz="2000" dirty="0">
                <a:solidFill>
                  <a:srgbClr val="FE5224"/>
                </a:solidFill>
                <a:latin typeface="Consolas"/>
                <a:ea typeface="Anonymous Pro" panose="02060609030202000504" pitchFamily="49" charset="0"/>
                <a:cs typeface="Consolas"/>
              </a:rPr>
              <a:t>21</a:t>
            </a:r>
          </a:p>
          <a:p>
            <a:r>
              <a:rPr lang="en-US" sz="2000" dirty="0">
                <a:latin typeface="Consolas"/>
                <a:ea typeface="Anonymous Pro" panose="02060609030202000504" pitchFamily="49" charset="0"/>
                <a:cs typeface="Consolas"/>
              </a:rPr>
              <a:t>--------------------------</a:t>
            </a:r>
          </a:p>
          <a:p>
            <a:r>
              <a:rPr lang="en-US" sz="2000" dirty="0">
                <a:solidFill>
                  <a:schemeClr val="accent3">
                    <a:lumMod val="60000"/>
                    <a:lumOff val="40000"/>
                  </a:schemeClr>
                </a:solidFill>
                <a:latin typeface="Consolas"/>
                <a:ea typeface="Anonymous Pro" panose="02060609030202000504" pitchFamily="49" charset="0"/>
                <a:cs typeface="Consolas"/>
              </a:rPr>
              <a:t>there was an error</a:t>
            </a:r>
          </a:p>
          <a:p>
            <a:endParaRPr lang="en-US" sz="800" dirty="0">
              <a:latin typeface="Consolas"/>
              <a:ea typeface="Anonymous Pro" panose="02060609030202000504" pitchFamily="49" charset="0"/>
              <a:cs typeface="Consolas"/>
            </a:endParaRPr>
          </a:p>
          <a:p>
            <a:r>
              <a:rPr lang="en-US" sz="2000" dirty="0">
                <a:latin typeface="Consolas"/>
                <a:ea typeface="Anonymous Pro" panose="02060609030202000504" pitchFamily="49" charset="0"/>
                <a:cs typeface="Consolas"/>
              </a:rPr>
              <a:t>--------------------------</a:t>
            </a:r>
          </a:p>
          <a:p>
            <a:r>
              <a:rPr lang="en-US" sz="2000" dirty="0">
                <a:latin typeface="Consolas"/>
                <a:ea typeface="Anonymous Pro" panose="02060609030202000504" pitchFamily="49" charset="0"/>
                <a:cs typeface="Consolas"/>
              </a:rPr>
              <a:t>Time: 2015-05-26 15:25:</a:t>
            </a:r>
            <a:r>
              <a:rPr lang="en-US" sz="2000" dirty="0">
                <a:solidFill>
                  <a:srgbClr val="FE5224"/>
                </a:solidFill>
                <a:latin typeface="Consolas"/>
                <a:ea typeface="Anonymous Pro" panose="02060609030202000504" pitchFamily="49" charset="0"/>
                <a:cs typeface="Consolas"/>
              </a:rPr>
              <a:t>22</a:t>
            </a:r>
          </a:p>
          <a:p>
            <a:r>
              <a:rPr lang="en-US" sz="2000" dirty="0">
                <a:latin typeface="Consolas"/>
                <a:ea typeface="Anonymous Pro" panose="02060609030202000504" pitchFamily="49" charset="0"/>
                <a:cs typeface="Consolas"/>
              </a:rPr>
              <a:t>--------------------------</a:t>
            </a:r>
          </a:p>
          <a:p>
            <a:r>
              <a:rPr lang="en-US" sz="2000" dirty="0">
                <a:solidFill>
                  <a:schemeClr val="accent4"/>
                </a:solidFill>
                <a:latin typeface="Consolas"/>
                <a:ea typeface="Anonymous Pro" panose="02060609030202000504" pitchFamily="49" charset="0"/>
                <a:cs typeface="Consolas"/>
              </a:rPr>
              <a:t>error 4 happened</a:t>
            </a:r>
          </a:p>
          <a:p>
            <a:endParaRPr lang="en-US" sz="2000" dirty="0">
              <a:latin typeface="Consolas"/>
              <a:ea typeface="Anonymous Pro" panose="02060609030202000504" pitchFamily="49" charset="0"/>
              <a:cs typeface="Consolas"/>
            </a:endParaRPr>
          </a:p>
        </p:txBody>
      </p:sp>
      <p:pic>
        <p:nvPicPr>
          <p:cNvPr id="11" name="Picture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720322" y="1994830"/>
            <a:ext cx="613921" cy="514367"/>
          </a:xfrm>
          <a:prstGeom prst="rect">
            <a:avLst/>
          </a:prstGeom>
        </p:spPr>
      </p:pic>
      <p:sp>
        <p:nvSpPr>
          <p:cNvPr id="13" name="TextBox 12"/>
          <p:cNvSpPr txBox="1"/>
          <p:nvPr/>
        </p:nvSpPr>
        <p:spPr>
          <a:xfrm>
            <a:off x="7597775" y="1676401"/>
            <a:ext cx="1793875" cy="584773"/>
          </a:xfrm>
          <a:prstGeom prst="rect">
            <a:avLst/>
          </a:prstGeom>
          <a:noFill/>
        </p:spPr>
        <p:txBody>
          <a:bodyPr wrap="square" lIns="91438" tIns="45719" rIns="91438" bIns="45719" rtlCol="0">
            <a:spAutoFit/>
          </a:bodyPr>
          <a:lstStyle/>
          <a:p>
            <a:pPr algn="ctr"/>
            <a:r>
              <a:rPr lang="en-US" sz="1600" dirty="0">
                <a:solidFill>
                  <a:srgbClr val="FFFFFF"/>
                </a:solidFill>
                <a:latin typeface="Source Sans Pro Light"/>
                <a:cs typeface="Source Sans Pro Light"/>
              </a:rPr>
              <a:t>Terminal </a:t>
            </a:r>
            <a:endParaRPr lang="en-US" sz="1600" dirty="0" smtClean="0">
              <a:solidFill>
                <a:srgbClr val="FFFFFF"/>
              </a:solidFill>
              <a:latin typeface="Source Sans Pro Light"/>
              <a:cs typeface="Source Sans Pro Light"/>
            </a:endParaRPr>
          </a:p>
          <a:p>
            <a:pPr algn="ctr"/>
            <a:r>
              <a:rPr lang="en-US" sz="1600" dirty="0" smtClean="0">
                <a:solidFill>
                  <a:srgbClr val="FFFFFF"/>
                </a:solidFill>
                <a:latin typeface="Source Sans Pro Light"/>
                <a:cs typeface="Source Sans Pro Light"/>
              </a:rPr>
              <a:t>#</a:t>
            </a:r>
            <a:r>
              <a:rPr lang="en-US" sz="1600" dirty="0">
                <a:solidFill>
                  <a:srgbClr val="FFFFFF"/>
                </a:solidFill>
                <a:latin typeface="Source Sans Pro Light"/>
                <a:cs typeface="Source Sans Pro Light"/>
              </a:rPr>
              <a:t>2</a:t>
            </a:r>
          </a:p>
        </p:txBody>
      </p:sp>
    </p:spTree>
    <p:extLst>
      <p:ext uri="{BB962C8B-B14F-4D97-AF65-F5344CB8AC3E}">
        <p14:creationId xmlns:p14="http://schemas.microsoft.com/office/powerpoint/2010/main" val="22540425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Example</a:t>
            </a:r>
            <a:endParaRPr lang="en-US" dirty="0"/>
          </a:p>
        </p:txBody>
      </p:sp>
      <p:sp>
        <p:nvSpPr>
          <p:cNvPr id="3" name="Rectangle 2"/>
          <p:cNvSpPr/>
          <p:nvPr/>
        </p:nvSpPr>
        <p:spPr>
          <a:xfrm>
            <a:off x="1485901" y="1387087"/>
            <a:ext cx="2216151"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solidFill>
                <a:schemeClr val="tx1"/>
              </a:solidFill>
              <a:latin typeface="Source Sans Pro Light"/>
              <a:cs typeface="Source Sans Pro Light"/>
            </a:endParaRPr>
          </a:p>
        </p:txBody>
      </p:sp>
      <p:sp>
        <p:nvSpPr>
          <p:cNvPr id="4" name="Rectangle 3"/>
          <p:cNvSpPr/>
          <p:nvPr/>
        </p:nvSpPr>
        <p:spPr>
          <a:xfrm>
            <a:off x="1795275" y="1907994"/>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t"/>
          <a:lstStyle/>
          <a:p>
            <a:pPr algn="ctr"/>
            <a:r>
              <a:rPr lang="en-US" sz="2400" b="1" dirty="0">
                <a:solidFill>
                  <a:schemeClr val="tx1"/>
                </a:solidFill>
                <a:latin typeface="Source Sans Pro Light"/>
                <a:ea typeface="Anonymous Pro" panose="02060609030202000504" pitchFamily="49" charset="0"/>
                <a:cs typeface="Source Sans Pro Light"/>
              </a:rPr>
              <a:t>Ex</a:t>
            </a:r>
          </a:p>
        </p:txBody>
      </p:sp>
      <p:sp>
        <p:nvSpPr>
          <p:cNvPr id="6" name="Rectangle 5"/>
          <p:cNvSpPr/>
          <p:nvPr/>
        </p:nvSpPr>
        <p:spPr>
          <a:xfrm>
            <a:off x="1860279" y="2329795"/>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Source Sans Pro Light"/>
                <a:ea typeface="Anonymous Pro" panose="02060609030202000504" pitchFamily="49" charset="0"/>
                <a:cs typeface="Source Sans Pro Light"/>
              </a:rPr>
              <a:t>RDD, P1</a:t>
            </a:r>
          </a:p>
        </p:txBody>
      </p:sp>
      <p:sp>
        <p:nvSpPr>
          <p:cNvPr id="7" name="Rectangle 6"/>
          <p:cNvSpPr/>
          <p:nvPr/>
        </p:nvSpPr>
        <p:spPr>
          <a:xfrm>
            <a:off x="1584219" y="1477927"/>
            <a:ext cx="499763"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2000" b="1" dirty="0">
                <a:solidFill>
                  <a:schemeClr val="tx1"/>
                </a:solidFill>
                <a:latin typeface="Source Sans Pro Light"/>
                <a:ea typeface="Anonymous Pro" panose="02060609030202000504" pitchFamily="49" charset="0"/>
                <a:cs typeface="Source Sans Pro Light"/>
              </a:rPr>
              <a:t>W</a:t>
            </a:r>
            <a:endParaRPr lang="en-US" sz="1600" b="1" dirty="0">
              <a:solidFill>
                <a:schemeClr val="tx1"/>
              </a:solidFill>
              <a:latin typeface="Source Sans Pro Light"/>
              <a:ea typeface="Anonymous Pro" panose="02060609030202000504" pitchFamily="49" charset="0"/>
              <a:cs typeface="Source Sans Pro Light"/>
            </a:endParaRPr>
          </a:p>
        </p:txBody>
      </p:sp>
      <p:sp>
        <p:nvSpPr>
          <p:cNvPr id="8" name="Rectangle 7"/>
          <p:cNvSpPr/>
          <p:nvPr/>
        </p:nvSpPr>
        <p:spPr>
          <a:xfrm>
            <a:off x="2608947" y="4197087"/>
            <a:ext cx="916260" cy="475611"/>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200" b="1" dirty="0">
                <a:solidFill>
                  <a:schemeClr val="tx1"/>
                </a:solidFill>
                <a:latin typeface="Source Sans Pro Light"/>
                <a:ea typeface="Anonymous Pro" panose="02060609030202000504" pitchFamily="49" charset="0"/>
                <a:cs typeface="Source Sans Pro Light"/>
              </a:rPr>
              <a:t>Driver</a:t>
            </a:r>
          </a:p>
          <a:p>
            <a:pPr algn="ctr"/>
            <a:endParaRPr lang="en-US" sz="1200" b="1" dirty="0">
              <a:solidFill>
                <a:schemeClr val="tx1"/>
              </a:solidFill>
              <a:latin typeface="Source Sans Pro Light"/>
              <a:ea typeface="Anonymous Pro" panose="02060609030202000504" pitchFamily="49" charset="0"/>
              <a:cs typeface="Source Sans Pro Light"/>
            </a:endParaRPr>
          </a:p>
          <a:p>
            <a:pPr algn="ctr"/>
            <a:endParaRPr lang="en-US" sz="1200" b="1" dirty="0">
              <a:solidFill>
                <a:schemeClr val="tx1"/>
              </a:solidFill>
              <a:latin typeface="Source Sans Pro Light"/>
              <a:ea typeface="Anonymous Pro" panose="02060609030202000504" pitchFamily="49" charset="0"/>
              <a:cs typeface="Source Sans Pro Light"/>
            </a:endParaRPr>
          </a:p>
        </p:txBody>
      </p:sp>
      <p:sp>
        <p:nvSpPr>
          <p:cNvPr id="9" name="Rectangle 8"/>
          <p:cNvSpPr/>
          <p:nvPr/>
        </p:nvSpPr>
        <p:spPr>
          <a:xfrm>
            <a:off x="1866737" y="2528109"/>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Source Sans Pro Light"/>
                <a:ea typeface="Anonymous Pro" panose="02060609030202000504" pitchFamily="49" charset="0"/>
                <a:cs typeface="Source Sans Pro Light"/>
              </a:rPr>
              <a:t>RDD, P2</a:t>
            </a:r>
          </a:p>
        </p:txBody>
      </p:sp>
      <p:sp>
        <p:nvSpPr>
          <p:cNvPr id="10" name="Rectangle 9"/>
          <p:cNvSpPr/>
          <p:nvPr/>
        </p:nvSpPr>
        <p:spPr>
          <a:xfrm>
            <a:off x="1869664" y="2739143"/>
            <a:ext cx="703667"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100" b="1" dirty="0">
                <a:solidFill>
                  <a:schemeClr val="tx1"/>
                </a:solidFill>
                <a:latin typeface="Source Sans Pro Light"/>
                <a:ea typeface="Anonymous Pro" panose="02060609030202000504" pitchFamily="49" charset="0"/>
                <a:cs typeface="Source Sans Pro Light"/>
              </a:rPr>
              <a:t>block, P1</a:t>
            </a:r>
          </a:p>
        </p:txBody>
      </p:sp>
      <p:sp>
        <p:nvSpPr>
          <p:cNvPr id="11" name="Oval 10"/>
          <p:cNvSpPr/>
          <p:nvPr/>
        </p:nvSpPr>
        <p:spPr>
          <a:xfrm>
            <a:off x="2838451" y="2206501"/>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12" name="Cloud 11"/>
          <p:cNvSpPr/>
          <p:nvPr/>
        </p:nvSpPr>
        <p:spPr>
          <a:xfrm>
            <a:off x="2003955" y="3381874"/>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solidFill>
                <a:schemeClr val="tx1"/>
              </a:solidFill>
              <a:latin typeface="Source Sans Pro Light"/>
              <a:cs typeface="Source Sans Pro Light"/>
            </a:endParaRPr>
          </a:p>
        </p:txBody>
      </p:sp>
      <p:sp>
        <p:nvSpPr>
          <p:cNvPr id="13" name="Oval 12"/>
          <p:cNvSpPr/>
          <p:nvPr/>
        </p:nvSpPr>
        <p:spPr>
          <a:xfrm>
            <a:off x="2170324" y="3468825"/>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Source Sans Pro Light"/>
                <a:cs typeface="Source Sans Pro Light"/>
              </a:rPr>
              <a:t>Internal Threads</a:t>
            </a:r>
            <a:endParaRPr lang="en-US" sz="1100" b="1" dirty="0">
              <a:solidFill>
                <a:schemeClr val="tx1"/>
              </a:solidFill>
              <a:latin typeface="Source Sans Pro Light"/>
              <a:cs typeface="Source Sans Pro Light"/>
            </a:endParaRPr>
          </a:p>
        </p:txBody>
      </p:sp>
      <p:sp>
        <p:nvSpPr>
          <p:cNvPr id="14" name="Oval 13"/>
          <p:cNvSpPr/>
          <p:nvPr/>
        </p:nvSpPr>
        <p:spPr>
          <a:xfrm>
            <a:off x="2208576" y="3762266"/>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15" name="Oval 14"/>
          <p:cNvSpPr/>
          <p:nvPr/>
        </p:nvSpPr>
        <p:spPr>
          <a:xfrm>
            <a:off x="2573331" y="3817744"/>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16" name="Oval 15"/>
          <p:cNvSpPr/>
          <p:nvPr/>
        </p:nvSpPr>
        <p:spPr>
          <a:xfrm>
            <a:off x="2925091" y="3755810"/>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pic>
        <p:nvPicPr>
          <p:cNvPr id="17" name="Picture 1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50901" y="4380296"/>
            <a:ext cx="433147" cy="257723"/>
          </a:xfrm>
          <a:prstGeom prst="rect">
            <a:avLst/>
          </a:prstGeom>
        </p:spPr>
      </p:pic>
      <p:cxnSp>
        <p:nvCxnSpPr>
          <p:cNvPr id="26" name="Straight Arrow Connector 25"/>
          <p:cNvCxnSpPr/>
          <p:nvPr/>
        </p:nvCxnSpPr>
        <p:spPr>
          <a:xfrm flipH="1">
            <a:off x="3432866" y="908532"/>
            <a:ext cx="2461577" cy="1358419"/>
          </a:xfrm>
          <a:prstGeom prst="straightConnector1">
            <a:avLst/>
          </a:prstGeom>
          <a:ln w="15875">
            <a:solidFill>
              <a:srgbClr val="FE5224"/>
            </a:solidFill>
            <a:tailEnd type="triangle" w="lg" len="lg"/>
          </a:ln>
        </p:spPr>
        <p:style>
          <a:lnRef idx="1">
            <a:schemeClr val="accent1"/>
          </a:lnRef>
          <a:fillRef idx="0">
            <a:schemeClr val="accent1"/>
          </a:fillRef>
          <a:effectRef idx="0">
            <a:schemeClr val="accent1"/>
          </a:effectRef>
          <a:fontRef idx="minor">
            <a:schemeClr val="tx1"/>
          </a:fontRef>
        </p:style>
      </p:cxnSp>
      <p:pic>
        <p:nvPicPr>
          <p:cNvPr id="27" name="Picture 7" descr="https://cdn3.iconfinder.com/data/icons/macosxstyle/macosxstyle_png/512/Intranet.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460132" y="223310"/>
            <a:ext cx="869101" cy="869101"/>
          </a:xfrm>
          <a:prstGeom prst="rect">
            <a:avLst/>
          </a:prstGeom>
          <a:noFill/>
          <a:extLst>
            <a:ext uri="{909E8E84-426E-40dd-AFC4-6F175D3DCCD1}">
              <a14:hiddenFill xmlns="" xmlns:a14="http://schemas.microsoft.com/office/drawing/2010/main">
                <a:solidFill>
                  <a:srgbClr val="FFFFFF"/>
                </a:solidFill>
              </a14:hiddenFill>
            </a:ext>
          </a:extLst>
        </p:spPr>
      </p:pic>
      <p:sp>
        <p:nvSpPr>
          <p:cNvPr id="28" name="Oval 27"/>
          <p:cNvSpPr/>
          <p:nvPr/>
        </p:nvSpPr>
        <p:spPr>
          <a:xfrm>
            <a:off x="2834307" y="2517017"/>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29" name="Oval 28"/>
          <p:cNvSpPr/>
          <p:nvPr/>
        </p:nvSpPr>
        <p:spPr>
          <a:xfrm>
            <a:off x="3155779" y="2517017"/>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30" name="Oval 29"/>
          <p:cNvSpPr/>
          <p:nvPr/>
        </p:nvSpPr>
        <p:spPr>
          <a:xfrm>
            <a:off x="2840658" y="2828481"/>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31" name="Oval 30"/>
          <p:cNvSpPr/>
          <p:nvPr/>
        </p:nvSpPr>
        <p:spPr>
          <a:xfrm>
            <a:off x="3155779" y="2822381"/>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cxnSp>
        <p:nvCxnSpPr>
          <p:cNvPr id="32" name="Straight Arrow Connector 31"/>
          <p:cNvCxnSpPr/>
          <p:nvPr/>
        </p:nvCxnSpPr>
        <p:spPr>
          <a:xfrm flipH="1">
            <a:off x="2561530" y="2424649"/>
            <a:ext cx="648647" cy="364967"/>
          </a:xfrm>
          <a:prstGeom prst="straightConnector1">
            <a:avLst/>
          </a:prstGeom>
          <a:ln w="15875">
            <a:solidFill>
              <a:srgbClr val="FE5224"/>
            </a:solidFill>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5238962" y="2263140"/>
            <a:ext cx="2216151"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solidFill>
                <a:schemeClr val="tx1"/>
              </a:solidFill>
              <a:latin typeface="Source Sans Pro Light"/>
              <a:cs typeface="Source Sans Pro Light"/>
            </a:endParaRPr>
          </a:p>
        </p:txBody>
      </p:sp>
      <p:sp>
        <p:nvSpPr>
          <p:cNvPr id="34" name="Rectangle 33"/>
          <p:cNvSpPr/>
          <p:nvPr/>
        </p:nvSpPr>
        <p:spPr>
          <a:xfrm>
            <a:off x="5548335" y="2784047"/>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t"/>
          <a:lstStyle/>
          <a:p>
            <a:pPr algn="ctr"/>
            <a:r>
              <a:rPr lang="en-US" sz="2400" b="1" dirty="0">
                <a:solidFill>
                  <a:schemeClr val="tx1"/>
                </a:solidFill>
                <a:latin typeface="Source Sans Pro Light"/>
                <a:ea typeface="Anonymous Pro" panose="02060609030202000504" pitchFamily="49" charset="0"/>
                <a:cs typeface="Source Sans Pro Light"/>
              </a:rPr>
              <a:t>Ex</a:t>
            </a:r>
          </a:p>
        </p:txBody>
      </p:sp>
      <p:sp>
        <p:nvSpPr>
          <p:cNvPr id="36" name="Rectangle 35"/>
          <p:cNvSpPr/>
          <p:nvPr/>
        </p:nvSpPr>
        <p:spPr>
          <a:xfrm>
            <a:off x="5613339" y="3205849"/>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Source Sans Pro Light"/>
                <a:ea typeface="Anonymous Pro" panose="02060609030202000504" pitchFamily="49" charset="0"/>
                <a:cs typeface="Source Sans Pro Light"/>
              </a:rPr>
              <a:t>RDD, P3</a:t>
            </a:r>
          </a:p>
        </p:txBody>
      </p:sp>
      <p:sp>
        <p:nvSpPr>
          <p:cNvPr id="37" name="Rectangle 36"/>
          <p:cNvSpPr/>
          <p:nvPr/>
        </p:nvSpPr>
        <p:spPr>
          <a:xfrm>
            <a:off x="5337279" y="2353980"/>
            <a:ext cx="499763"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2000" b="1" dirty="0">
                <a:solidFill>
                  <a:schemeClr val="tx1"/>
                </a:solidFill>
                <a:latin typeface="Source Sans Pro Light"/>
                <a:ea typeface="Anonymous Pro" panose="02060609030202000504" pitchFamily="49" charset="0"/>
                <a:cs typeface="Source Sans Pro Light"/>
              </a:rPr>
              <a:t>W</a:t>
            </a:r>
            <a:endParaRPr lang="en-US" sz="1600" b="1" dirty="0">
              <a:solidFill>
                <a:schemeClr val="tx1"/>
              </a:solidFill>
              <a:latin typeface="Source Sans Pro Light"/>
              <a:ea typeface="Anonymous Pro" panose="02060609030202000504" pitchFamily="49" charset="0"/>
              <a:cs typeface="Source Sans Pro Light"/>
            </a:endParaRPr>
          </a:p>
        </p:txBody>
      </p:sp>
      <p:sp>
        <p:nvSpPr>
          <p:cNvPr id="38" name="Rectangle 37"/>
          <p:cNvSpPr/>
          <p:nvPr/>
        </p:nvSpPr>
        <p:spPr>
          <a:xfrm>
            <a:off x="5619797" y="3404164"/>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Source Sans Pro Light"/>
                <a:ea typeface="Anonymous Pro" panose="02060609030202000504" pitchFamily="49" charset="0"/>
                <a:cs typeface="Source Sans Pro Light"/>
              </a:rPr>
              <a:t>RDD, P4</a:t>
            </a:r>
          </a:p>
        </p:txBody>
      </p:sp>
      <p:sp>
        <p:nvSpPr>
          <p:cNvPr id="39" name="Rectangle 38"/>
          <p:cNvSpPr/>
          <p:nvPr/>
        </p:nvSpPr>
        <p:spPr>
          <a:xfrm>
            <a:off x="5622724" y="3615197"/>
            <a:ext cx="703667"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100" b="1" dirty="0">
                <a:solidFill>
                  <a:schemeClr val="tx1"/>
                </a:solidFill>
                <a:latin typeface="Source Sans Pro Light"/>
                <a:ea typeface="Anonymous Pro" panose="02060609030202000504" pitchFamily="49" charset="0"/>
                <a:cs typeface="Source Sans Pro Light"/>
              </a:rPr>
              <a:t>block, P1</a:t>
            </a:r>
          </a:p>
        </p:txBody>
      </p:sp>
      <p:sp>
        <p:nvSpPr>
          <p:cNvPr id="40" name="Oval 39"/>
          <p:cNvSpPr/>
          <p:nvPr/>
        </p:nvSpPr>
        <p:spPr>
          <a:xfrm>
            <a:off x="6591511" y="3082556"/>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41" name="Cloud 40"/>
          <p:cNvSpPr/>
          <p:nvPr/>
        </p:nvSpPr>
        <p:spPr>
          <a:xfrm>
            <a:off x="5757015" y="4257927"/>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solidFill>
                <a:schemeClr val="tx1"/>
              </a:solidFill>
              <a:latin typeface="Source Sans Pro Light"/>
              <a:cs typeface="Source Sans Pro Light"/>
            </a:endParaRPr>
          </a:p>
        </p:txBody>
      </p:sp>
      <p:sp>
        <p:nvSpPr>
          <p:cNvPr id="42" name="Oval 41"/>
          <p:cNvSpPr/>
          <p:nvPr/>
        </p:nvSpPr>
        <p:spPr>
          <a:xfrm>
            <a:off x="5923384" y="4344878"/>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Source Sans Pro Light"/>
                <a:cs typeface="Source Sans Pro Light"/>
              </a:rPr>
              <a:t>Internal Threads</a:t>
            </a:r>
            <a:endParaRPr lang="en-US" sz="1100" b="1" dirty="0">
              <a:solidFill>
                <a:schemeClr val="tx1"/>
              </a:solidFill>
              <a:latin typeface="Source Sans Pro Light"/>
              <a:cs typeface="Source Sans Pro Light"/>
            </a:endParaRPr>
          </a:p>
        </p:txBody>
      </p:sp>
      <p:sp>
        <p:nvSpPr>
          <p:cNvPr id="43" name="Oval 42"/>
          <p:cNvSpPr/>
          <p:nvPr/>
        </p:nvSpPr>
        <p:spPr>
          <a:xfrm>
            <a:off x="5961636" y="4638319"/>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44" name="Oval 43"/>
          <p:cNvSpPr/>
          <p:nvPr/>
        </p:nvSpPr>
        <p:spPr>
          <a:xfrm>
            <a:off x="6326391" y="4693799"/>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45" name="Oval 44"/>
          <p:cNvSpPr/>
          <p:nvPr/>
        </p:nvSpPr>
        <p:spPr>
          <a:xfrm>
            <a:off x="6678151" y="4631865"/>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54" name="Oval 53"/>
          <p:cNvSpPr/>
          <p:nvPr/>
        </p:nvSpPr>
        <p:spPr>
          <a:xfrm>
            <a:off x="6587367" y="3393072"/>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55" name="Oval 54"/>
          <p:cNvSpPr/>
          <p:nvPr/>
        </p:nvSpPr>
        <p:spPr>
          <a:xfrm>
            <a:off x="6908839" y="3393072"/>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56" name="Oval 55"/>
          <p:cNvSpPr/>
          <p:nvPr/>
        </p:nvSpPr>
        <p:spPr>
          <a:xfrm>
            <a:off x="6593718" y="3704535"/>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57" name="Oval 56"/>
          <p:cNvSpPr/>
          <p:nvPr/>
        </p:nvSpPr>
        <p:spPr>
          <a:xfrm>
            <a:off x="6908839" y="3698435"/>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58" name="Oval 57"/>
          <p:cNvSpPr/>
          <p:nvPr/>
        </p:nvSpPr>
        <p:spPr>
          <a:xfrm>
            <a:off x="6900884" y="3086911"/>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cxnSp>
        <p:nvCxnSpPr>
          <p:cNvPr id="59" name="Straight Arrow Connector 58"/>
          <p:cNvCxnSpPr>
            <a:stCxn id="63" idx="6"/>
          </p:cNvCxnSpPr>
          <p:nvPr/>
        </p:nvCxnSpPr>
        <p:spPr>
          <a:xfrm>
            <a:off x="3438383" y="2339081"/>
            <a:ext cx="2139196" cy="1359355"/>
          </a:xfrm>
          <a:prstGeom prst="straightConnector1">
            <a:avLst/>
          </a:prstGeom>
          <a:ln w="15875">
            <a:solidFill>
              <a:srgbClr val="FE5224"/>
            </a:solidFill>
            <a:tailEnd type="triangle" w="lg" len="lg"/>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13013" y="79529"/>
            <a:ext cx="3236611" cy="461665"/>
          </a:xfrm>
          <a:prstGeom prst="rect">
            <a:avLst/>
          </a:prstGeom>
          <a:noFill/>
        </p:spPr>
        <p:txBody>
          <a:bodyPr wrap="square" lIns="91438" tIns="45719" rIns="91438" bIns="45719" rtlCol="0">
            <a:spAutoFit/>
          </a:bodyPr>
          <a:lstStyle/>
          <a:p>
            <a:r>
              <a:rPr lang="en-US" sz="2400" dirty="0">
                <a:latin typeface="Source Sans Pro Light"/>
                <a:cs typeface="Source Sans Pro Light"/>
              </a:rPr>
              <a:t>Batch interval = 600 </a:t>
            </a:r>
            <a:r>
              <a:rPr lang="en-US" sz="2400" dirty="0" err="1">
                <a:latin typeface="Source Sans Pro Light"/>
                <a:cs typeface="Source Sans Pro Light"/>
              </a:rPr>
              <a:t>ms</a:t>
            </a:r>
            <a:endParaRPr lang="en-US" sz="2400" dirty="0">
              <a:latin typeface="Source Sans Pro Light"/>
              <a:cs typeface="Source Sans Pro Light"/>
            </a:endParaRPr>
          </a:p>
        </p:txBody>
      </p:sp>
      <p:sp>
        <p:nvSpPr>
          <p:cNvPr id="61" name="Rectangle 60"/>
          <p:cNvSpPr/>
          <p:nvPr/>
        </p:nvSpPr>
        <p:spPr>
          <a:xfrm>
            <a:off x="406242" y="499757"/>
            <a:ext cx="2006087" cy="2369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solidFill>
                <a:schemeClr val="tx1"/>
              </a:solidFill>
              <a:latin typeface="Source Sans Pro Light"/>
              <a:cs typeface="Source Sans Pro Light"/>
            </a:endParaRPr>
          </a:p>
        </p:txBody>
      </p:sp>
      <p:sp>
        <p:nvSpPr>
          <p:cNvPr id="62" name="Rectangle 61"/>
          <p:cNvSpPr/>
          <p:nvPr/>
        </p:nvSpPr>
        <p:spPr>
          <a:xfrm>
            <a:off x="406241" y="499757"/>
            <a:ext cx="679609"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solidFill>
                <a:schemeClr val="tx1"/>
              </a:solidFill>
              <a:latin typeface="Source Sans Pro Light"/>
              <a:cs typeface="Source Sans Pro Light"/>
            </a:endParaRPr>
          </a:p>
        </p:txBody>
      </p:sp>
      <p:sp>
        <p:nvSpPr>
          <p:cNvPr id="63" name="Oval 62"/>
          <p:cNvSpPr/>
          <p:nvPr/>
        </p:nvSpPr>
        <p:spPr>
          <a:xfrm>
            <a:off x="3164674" y="2206503"/>
            <a:ext cx="273711" cy="265157"/>
          </a:xfrm>
          <a:prstGeom prst="ellipse">
            <a:avLst/>
          </a:prstGeom>
          <a:solidFill>
            <a:srgbClr val="FE522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b="1" dirty="0">
                <a:solidFill>
                  <a:schemeClr val="tx1"/>
                </a:solidFill>
                <a:latin typeface="Source Sans Pro Light"/>
                <a:cs typeface="Source Sans Pro Light"/>
              </a:rPr>
              <a:t>R</a:t>
            </a:r>
            <a:endParaRPr lang="en-US" sz="1600" b="1" dirty="0">
              <a:solidFill>
                <a:schemeClr val="tx1"/>
              </a:solidFill>
              <a:latin typeface="Source Sans Pro Light"/>
              <a:cs typeface="Source Sans Pro Light"/>
            </a:endParaRPr>
          </a:p>
        </p:txBody>
      </p:sp>
      <p:sp>
        <p:nvSpPr>
          <p:cNvPr id="64" name="TextBox 63"/>
          <p:cNvSpPr txBox="1"/>
          <p:nvPr/>
        </p:nvSpPr>
        <p:spPr>
          <a:xfrm>
            <a:off x="6347036" y="448861"/>
            <a:ext cx="2807208" cy="523220"/>
          </a:xfrm>
          <a:prstGeom prst="rect">
            <a:avLst/>
          </a:prstGeom>
          <a:noFill/>
        </p:spPr>
        <p:txBody>
          <a:bodyPr wrap="square" lIns="91438" tIns="45719" rIns="91438" bIns="45719" rtlCol="0">
            <a:spAutoFit/>
          </a:bodyPr>
          <a:lstStyle/>
          <a:p>
            <a:r>
              <a:rPr lang="en-US" sz="2800" dirty="0" err="1">
                <a:latin typeface="Source Sans Pro Light"/>
                <a:cs typeface="Source Sans Pro Light"/>
              </a:rPr>
              <a:t>localhost</a:t>
            </a:r>
            <a:r>
              <a:rPr lang="en-US" sz="2800" dirty="0">
                <a:latin typeface="Source Sans Pro Light"/>
                <a:cs typeface="Source Sans Pro Light"/>
              </a:rPr>
              <a:t> 7777</a:t>
            </a:r>
          </a:p>
        </p:txBody>
      </p:sp>
    </p:spTree>
    <p:extLst>
      <p:ext uri="{BB962C8B-B14F-4D97-AF65-F5344CB8AC3E}">
        <p14:creationId xmlns:p14="http://schemas.microsoft.com/office/powerpoint/2010/main" val="16395256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Example</a:t>
            </a:r>
            <a:endParaRPr lang="en-US" dirty="0"/>
          </a:p>
        </p:txBody>
      </p:sp>
      <p:sp>
        <p:nvSpPr>
          <p:cNvPr id="3" name="Rectangle 2"/>
          <p:cNvSpPr/>
          <p:nvPr/>
        </p:nvSpPr>
        <p:spPr>
          <a:xfrm>
            <a:off x="1485901" y="1387087"/>
            <a:ext cx="2216151"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solidFill>
                <a:schemeClr val="tx1"/>
              </a:solidFill>
              <a:latin typeface="Source Sans Pro Light"/>
              <a:cs typeface="Source Sans Pro Light"/>
            </a:endParaRPr>
          </a:p>
        </p:txBody>
      </p:sp>
      <p:sp>
        <p:nvSpPr>
          <p:cNvPr id="4" name="Rectangle 3"/>
          <p:cNvSpPr/>
          <p:nvPr/>
        </p:nvSpPr>
        <p:spPr>
          <a:xfrm>
            <a:off x="1795275" y="1907994"/>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t"/>
          <a:lstStyle/>
          <a:p>
            <a:pPr algn="ctr"/>
            <a:r>
              <a:rPr lang="en-US" sz="2400" b="1" dirty="0">
                <a:solidFill>
                  <a:schemeClr val="tx1"/>
                </a:solidFill>
                <a:latin typeface="Source Sans Pro Light"/>
                <a:ea typeface="Anonymous Pro" panose="02060609030202000504" pitchFamily="49" charset="0"/>
                <a:cs typeface="Source Sans Pro Light"/>
              </a:rPr>
              <a:t>Ex</a:t>
            </a:r>
          </a:p>
        </p:txBody>
      </p:sp>
      <p:sp>
        <p:nvSpPr>
          <p:cNvPr id="6" name="Rectangle 5"/>
          <p:cNvSpPr/>
          <p:nvPr/>
        </p:nvSpPr>
        <p:spPr>
          <a:xfrm>
            <a:off x="1860279" y="2329795"/>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Source Sans Pro Light"/>
                <a:ea typeface="Anonymous Pro" panose="02060609030202000504" pitchFamily="49" charset="0"/>
                <a:cs typeface="Source Sans Pro Light"/>
              </a:rPr>
              <a:t>RDD, P1</a:t>
            </a:r>
          </a:p>
        </p:txBody>
      </p:sp>
      <p:sp>
        <p:nvSpPr>
          <p:cNvPr id="7" name="Rectangle 6"/>
          <p:cNvSpPr/>
          <p:nvPr/>
        </p:nvSpPr>
        <p:spPr>
          <a:xfrm>
            <a:off x="1584219" y="1477927"/>
            <a:ext cx="499763"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2000" b="1" dirty="0">
                <a:solidFill>
                  <a:schemeClr val="tx1"/>
                </a:solidFill>
                <a:latin typeface="Source Sans Pro Light"/>
                <a:ea typeface="Anonymous Pro" panose="02060609030202000504" pitchFamily="49" charset="0"/>
                <a:cs typeface="Source Sans Pro Light"/>
              </a:rPr>
              <a:t>W</a:t>
            </a:r>
            <a:endParaRPr lang="en-US" sz="1600" b="1" dirty="0">
              <a:solidFill>
                <a:schemeClr val="tx1"/>
              </a:solidFill>
              <a:latin typeface="Source Sans Pro Light"/>
              <a:ea typeface="Anonymous Pro" panose="02060609030202000504" pitchFamily="49" charset="0"/>
              <a:cs typeface="Source Sans Pro Light"/>
            </a:endParaRPr>
          </a:p>
        </p:txBody>
      </p:sp>
      <p:sp>
        <p:nvSpPr>
          <p:cNvPr id="8" name="Rectangle 7"/>
          <p:cNvSpPr/>
          <p:nvPr/>
        </p:nvSpPr>
        <p:spPr>
          <a:xfrm>
            <a:off x="2608947" y="4197087"/>
            <a:ext cx="916260" cy="475611"/>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200" b="1" dirty="0">
                <a:solidFill>
                  <a:schemeClr val="tx1"/>
                </a:solidFill>
                <a:latin typeface="Source Sans Pro Light"/>
                <a:ea typeface="Anonymous Pro" panose="02060609030202000504" pitchFamily="49" charset="0"/>
                <a:cs typeface="Source Sans Pro Light"/>
              </a:rPr>
              <a:t>Driver</a:t>
            </a:r>
          </a:p>
          <a:p>
            <a:pPr algn="ctr"/>
            <a:endParaRPr lang="en-US" sz="1200" b="1" dirty="0">
              <a:solidFill>
                <a:schemeClr val="tx1"/>
              </a:solidFill>
              <a:latin typeface="Source Sans Pro Light"/>
              <a:ea typeface="Anonymous Pro" panose="02060609030202000504" pitchFamily="49" charset="0"/>
              <a:cs typeface="Source Sans Pro Light"/>
            </a:endParaRPr>
          </a:p>
          <a:p>
            <a:pPr algn="ctr"/>
            <a:endParaRPr lang="en-US" sz="1200" b="1" dirty="0">
              <a:solidFill>
                <a:schemeClr val="tx1"/>
              </a:solidFill>
              <a:latin typeface="Source Sans Pro Light"/>
              <a:ea typeface="Anonymous Pro" panose="02060609030202000504" pitchFamily="49" charset="0"/>
              <a:cs typeface="Source Sans Pro Light"/>
            </a:endParaRPr>
          </a:p>
        </p:txBody>
      </p:sp>
      <p:sp>
        <p:nvSpPr>
          <p:cNvPr id="9" name="Rectangle 8"/>
          <p:cNvSpPr/>
          <p:nvPr/>
        </p:nvSpPr>
        <p:spPr>
          <a:xfrm>
            <a:off x="1866737" y="2528109"/>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Source Sans Pro Light"/>
                <a:ea typeface="Anonymous Pro" panose="02060609030202000504" pitchFamily="49" charset="0"/>
                <a:cs typeface="Source Sans Pro Light"/>
              </a:rPr>
              <a:t>RDD, P2</a:t>
            </a:r>
          </a:p>
        </p:txBody>
      </p:sp>
      <p:sp>
        <p:nvSpPr>
          <p:cNvPr id="10" name="Rectangle 9"/>
          <p:cNvSpPr/>
          <p:nvPr/>
        </p:nvSpPr>
        <p:spPr>
          <a:xfrm>
            <a:off x="1869664" y="2739143"/>
            <a:ext cx="703667"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100" b="1" dirty="0">
                <a:solidFill>
                  <a:schemeClr val="tx1"/>
                </a:solidFill>
                <a:latin typeface="Source Sans Pro Light"/>
                <a:ea typeface="Anonymous Pro" panose="02060609030202000504" pitchFamily="49" charset="0"/>
                <a:cs typeface="Source Sans Pro Light"/>
              </a:rPr>
              <a:t>block, P1</a:t>
            </a:r>
          </a:p>
        </p:txBody>
      </p:sp>
      <p:sp>
        <p:nvSpPr>
          <p:cNvPr id="11" name="Oval 10"/>
          <p:cNvSpPr/>
          <p:nvPr/>
        </p:nvSpPr>
        <p:spPr>
          <a:xfrm>
            <a:off x="2838451" y="2206501"/>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12" name="Cloud 11"/>
          <p:cNvSpPr/>
          <p:nvPr/>
        </p:nvSpPr>
        <p:spPr>
          <a:xfrm>
            <a:off x="2003955" y="3381874"/>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solidFill>
                <a:schemeClr val="tx1"/>
              </a:solidFill>
              <a:latin typeface="Source Sans Pro Light"/>
              <a:cs typeface="Source Sans Pro Light"/>
            </a:endParaRPr>
          </a:p>
        </p:txBody>
      </p:sp>
      <p:sp>
        <p:nvSpPr>
          <p:cNvPr id="13" name="Oval 12"/>
          <p:cNvSpPr/>
          <p:nvPr/>
        </p:nvSpPr>
        <p:spPr>
          <a:xfrm>
            <a:off x="2170324" y="3468825"/>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Source Sans Pro Light"/>
                <a:cs typeface="Source Sans Pro Light"/>
              </a:rPr>
              <a:t>Internal Threads</a:t>
            </a:r>
            <a:endParaRPr lang="en-US" sz="1100" b="1" dirty="0">
              <a:solidFill>
                <a:schemeClr val="tx1"/>
              </a:solidFill>
              <a:latin typeface="Source Sans Pro Light"/>
              <a:cs typeface="Source Sans Pro Light"/>
            </a:endParaRPr>
          </a:p>
        </p:txBody>
      </p:sp>
      <p:sp>
        <p:nvSpPr>
          <p:cNvPr id="14" name="Oval 13"/>
          <p:cNvSpPr/>
          <p:nvPr/>
        </p:nvSpPr>
        <p:spPr>
          <a:xfrm>
            <a:off x="2208576" y="3762266"/>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15" name="Oval 14"/>
          <p:cNvSpPr/>
          <p:nvPr/>
        </p:nvSpPr>
        <p:spPr>
          <a:xfrm>
            <a:off x="2573331" y="3817744"/>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16" name="Oval 15"/>
          <p:cNvSpPr/>
          <p:nvPr/>
        </p:nvSpPr>
        <p:spPr>
          <a:xfrm>
            <a:off x="2925091" y="3755810"/>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pic>
        <p:nvPicPr>
          <p:cNvPr id="17" name="Picture 1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50901" y="4380296"/>
            <a:ext cx="433147" cy="257723"/>
          </a:xfrm>
          <a:prstGeom prst="rect">
            <a:avLst/>
          </a:prstGeom>
        </p:spPr>
      </p:pic>
      <p:cxnSp>
        <p:nvCxnSpPr>
          <p:cNvPr id="26" name="Straight Arrow Connector 25"/>
          <p:cNvCxnSpPr/>
          <p:nvPr/>
        </p:nvCxnSpPr>
        <p:spPr>
          <a:xfrm flipH="1">
            <a:off x="3432866" y="908532"/>
            <a:ext cx="2461577" cy="1358419"/>
          </a:xfrm>
          <a:prstGeom prst="straightConnector1">
            <a:avLst/>
          </a:prstGeom>
          <a:ln w="15875">
            <a:solidFill>
              <a:srgbClr val="FE5224"/>
            </a:solidFill>
            <a:tailEnd type="triangle" w="lg" len="lg"/>
          </a:ln>
        </p:spPr>
        <p:style>
          <a:lnRef idx="1">
            <a:schemeClr val="accent1"/>
          </a:lnRef>
          <a:fillRef idx="0">
            <a:schemeClr val="accent1"/>
          </a:fillRef>
          <a:effectRef idx="0">
            <a:schemeClr val="accent1"/>
          </a:effectRef>
          <a:fontRef idx="minor">
            <a:schemeClr val="tx1"/>
          </a:fontRef>
        </p:style>
      </p:cxnSp>
      <p:pic>
        <p:nvPicPr>
          <p:cNvPr id="27" name="Picture 7" descr="https://cdn3.iconfinder.com/data/icons/macosxstyle/macosxstyle_png/512/Intranet.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460132" y="223310"/>
            <a:ext cx="869101" cy="869101"/>
          </a:xfrm>
          <a:prstGeom prst="rect">
            <a:avLst/>
          </a:prstGeom>
          <a:noFill/>
          <a:extLst>
            <a:ext uri="{909E8E84-426E-40dd-AFC4-6F175D3DCCD1}">
              <a14:hiddenFill xmlns="" xmlns:a14="http://schemas.microsoft.com/office/drawing/2010/main">
                <a:solidFill>
                  <a:srgbClr val="FFFFFF"/>
                </a:solidFill>
              </a14:hiddenFill>
            </a:ext>
          </a:extLst>
        </p:spPr>
      </p:pic>
      <p:sp>
        <p:nvSpPr>
          <p:cNvPr id="28" name="Oval 27"/>
          <p:cNvSpPr/>
          <p:nvPr/>
        </p:nvSpPr>
        <p:spPr>
          <a:xfrm>
            <a:off x="2834307" y="2517017"/>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29" name="Oval 28"/>
          <p:cNvSpPr/>
          <p:nvPr/>
        </p:nvSpPr>
        <p:spPr>
          <a:xfrm>
            <a:off x="3155779" y="2517017"/>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30" name="Oval 29"/>
          <p:cNvSpPr/>
          <p:nvPr/>
        </p:nvSpPr>
        <p:spPr>
          <a:xfrm>
            <a:off x="2840658" y="2828481"/>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31" name="Oval 30"/>
          <p:cNvSpPr/>
          <p:nvPr/>
        </p:nvSpPr>
        <p:spPr>
          <a:xfrm>
            <a:off x="3155779" y="2822381"/>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cxnSp>
        <p:nvCxnSpPr>
          <p:cNvPr id="32" name="Straight Arrow Connector 31"/>
          <p:cNvCxnSpPr>
            <a:endCxn id="96" idx="3"/>
          </p:cNvCxnSpPr>
          <p:nvPr/>
        </p:nvCxnSpPr>
        <p:spPr>
          <a:xfrm flipH="1">
            <a:off x="2567191" y="2424650"/>
            <a:ext cx="642987" cy="683359"/>
          </a:xfrm>
          <a:prstGeom prst="straightConnector1">
            <a:avLst/>
          </a:prstGeom>
          <a:ln w="15875">
            <a:solidFill>
              <a:srgbClr val="FE5224"/>
            </a:solidFill>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5238962" y="2263140"/>
            <a:ext cx="2216151"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solidFill>
                <a:schemeClr val="tx1"/>
              </a:solidFill>
              <a:latin typeface="Source Sans Pro Light"/>
              <a:cs typeface="Source Sans Pro Light"/>
            </a:endParaRPr>
          </a:p>
        </p:txBody>
      </p:sp>
      <p:sp>
        <p:nvSpPr>
          <p:cNvPr id="34" name="Rectangle 33"/>
          <p:cNvSpPr/>
          <p:nvPr/>
        </p:nvSpPr>
        <p:spPr>
          <a:xfrm>
            <a:off x="5548335" y="2784047"/>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t"/>
          <a:lstStyle/>
          <a:p>
            <a:pPr algn="ctr"/>
            <a:r>
              <a:rPr lang="en-US" sz="2400" b="1" dirty="0">
                <a:solidFill>
                  <a:schemeClr val="tx1"/>
                </a:solidFill>
                <a:latin typeface="Source Sans Pro Light"/>
                <a:ea typeface="Anonymous Pro" panose="02060609030202000504" pitchFamily="49" charset="0"/>
                <a:cs typeface="Source Sans Pro Light"/>
              </a:rPr>
              <a:t>Ex</a:t>
            </a:r>
          </a:p>
        </p:txBody>
      </p:sp>
      <p:sp>
        <p:nvSpPr>
          <p:cNvPr id="36" name="Rectangle 35"/>
          <p:cNvSpPr/>
          <p:nvPr/>
        </p:nvSpPr>
        <p:spPr>
          <a:xfrm>
            <a:off x="5613339" y="3205849"/>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Source Sans Pro Light"/>
                <a:ea typeface="Anonymous Pro" panose="02060609030202000504" pitchFamily="49" charset="0"/>
                <a:cs typeface="Source Sans Pro Light"/>
              </a:rPr>
              <a:t>RDD, P3</a:t>
            </a:r>
          </a:p>
        </p:txBody>
      </p:sp>
      <p:sp>
        <p:nvSpPr>
          <p:cNvPr id="37" name="Rectangle 36"/>
          <p:cNvSpPr/>
          <p:nvPr/>
        </p:nvSpPr>
        <p:spPr>
          <a:xfrm>
            <a:off x="5337279" y="2353980"/>
            <a:ext cx="499763"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2000" b="1" dirty="0">
                <a:solidFill>
                  <a:schemeClr val="tx1"/>
                </a:solidFill>
                <a:latin typeface="Source Sans Pro Light"/>
                <a:ea typeface="Anonymous Pro" panose="02060609030202000504" pitchFamily="49" charset="0"/>
                <a:cs typeface="Source Sans Pro Light"/>
              </a:rPr>
              <a:t>W</a:t>
            </a:r>
            <a:endParaRPr lang="en-US" sz="1600" b="1" dirty="0">
              <a:solidFill>
                <a:schemeClr val="tx1"/>
              </a:solidFill>
              <a:latin typeface="Source Sans Pro Light"/>
              <a:ea typeface="Anonymous Pro" panose="02060609030202000504" pitchFamily="49" charset="0"/>
              <a:cs typeface="Source Sans Pro Light"/>
            </a:endParaRPr>
          </a:p>
        </p:txBody>
      </p:sp>
      <p:sp>
        <p:nvSpPr>
          <p:cNvPr id="38" name="Rectangle 37"/>
          <p:cNvSpPr/>
          <p:nvPr/>
        </p:nvSpPr>
        <p:spPr>
          <a:xfrm>
            <a:off x="5619797" y="3404164"/>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Source Sans Pro Light"/>
                <a:ea typeface="Anonymous Pro" panose="02060609030202000504" pitchFamily="49" charset="0"/>
                <a:cs typeface="Source Sans Pro Light"/>
              </a:rPr>
              <a:t>RDD, P4</a:t>
            </a:r>
          </a:p>
        </p:txBody>
      </p:sp>
      <p:sp>
        <p:nvSpPr>
          <p:cNvPr id="39" name="Rectangle 38"/>
          <p:cNvSpPr/>
          <p:nvPr/>
        </p:nvSpPr>
        <p:spPr>
          <a:xfrm>
            <a:off x="5622724" y="3615197"/>
            <a:ext cx="703667"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100" b="1" dirty="0">
                <a:solidFill>
                  <a:schemeClr val="tx1"/>
                </a:solidFill>
                <a:latin typeface="Source Sans Pro Light"/>
                <a:ea typeface="Anonymous Pro" panose="02060609030202000504" pitchFamily="49" charset="0"/>
                <a:cs typeface="Source Sans Pro Light"/>
              </a:rPr>
              <a:t>block, P1</a:t>
            </a:r>
          </a:p>
        </p:txBody>
      </p:sp>
      <p:sp>
        <p:nvSpPr>
          <p:cNvPr id="40" name="Oval 39"/>
          <p:cNvSpPr/>
          <p:nvPr/>
        </p:nvSpPr>
        <p:spPr>
          <a:xfrm>
            <a:off x="6591511" y="3082556"/>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41" name="Cloud 40"/>
          <p:cNvSpPr/>
          <p:nvPr/>
        </p:nvSpPr>
        <p:spPr>
          <a:xfrm>
            <a:off x="5757015" y="4257927"/>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solidFill>
                <a:schemeClr val="tx1"/>
              </a:solidFill>
              <a:latin typeface="Source Sans Pro Light"/>
              <a:cs typeface="Source Sans Pro Light"/>
            </a:endParaRPr>
          </a:p>
        </p:txBody>
      </p:sp>
      <p:sp>
        <p:nvSpPr>
          <p:cNvPr id="42" name="Oval 41"/>
          <p:cNvSpPr/>
          <p:nvPr/>
        </p:nvSpPr>
        <p:spPr>
          <a:xfrm>
            <a:off x="5923384" y="4344878"/>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Source Sans Pro Light"/>
                <a:cs typeface="Source Sans Pro Light"/>
              </a:rPr>
              <a:t>Internal Threads</a:t>
            </a:r>
            <a:endParaRPr lang="en-US" sz="1100" b="1" dirty="0">
              <a:solidFill>
                <a:schemeClr val="tx1"/>
              </a:solidFill>
              <a:latin typeface="Source Sans Pro Light"/>
              <a:cs typeface="Source Sans Pro Light"/>
            </a:endParaRPr>
          </a:p>
        </p:txBody>
      </p:sp>
      <p:sp>
        <p:nvSpPr>
          <p:cNvPr id="43" name="Oval 42"/>
          <p:cNvSpPr/>
          <p:nvPr/>
        </p:nvSpPr>
        <p:spPr>
          <a:xfrm>
            <a:off x="5961636" y="4638319"/>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44" name="Oval 43"/>
          <p:cNvSpPr/>
          <p:nvPr/>
        </p:nvSpPr>
        <p:spPr>
          <a:xfrm>
            <a:off x="6326391" y="4693799"/>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45" name="Oval 44"/>
          <p:cNvSpPr/>
          <p:nvPr/>
        </p:nvSpPr>
        <p:spPr>
          <a:xfrm>
            <a:off x="6678151" y="4631865"/>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54" name="Oval 53"/>
          <p:cNvSpPr/>
          <p:nvPr/>
        </p:nvSpPr>
        <p:spPr>
          <a:xfrm>
            <a:off x="6587367" y="3393072"/>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55" name="Oval 54"/>
          <p:cNvSpPr/>
          <p:nvPr/>
        </p:nvSpPr>
        <p:spPr>
          <a:xfrm>
            <a:off x="6908839" y="3393072"/>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56" name="Oval 55"/>
          <p:cNvSpPr/>
          <p:nvPr/>
        </p:nvSpPr>
        <p:spPr>
          <a:xfrm>
            <a:off x="6593718" y="3704535"/>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57" name="Oval 56"/>
          <p:cNvSpPr/>
          <p:nvPr/>
        </p:nvSpPr>
        <p:spPr>
          <a:xfrm>
            <a:off x="6908839" y="3698435"/>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58" name="Oval 57"/>
          <p:cNvSpPr/>
          <p:nvPr/>
        </p:nvSpPr>
        <p:spPr>
          <a:xfrm>
            <a:off x="6900884" y="3086911"/>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60" name="TextBox 59"/>
          <p:cNvSpPr txBox="1"/>
          <p:nvPr/>
        </p:nvSpPr>
        <p:spPr>
          <a:xfrm>
            <a:off x="113013" y="79529"/>
            <a:ext cx="3236611" cy="461665"/>
          </a:xfrm>
          <a:prstGeom prst="rect">
            <a:avLst/>
          </a:prstGeom>
          <a:noFill/>
        </p:spPr>
        <p:txBody>
          <a:bodyPr wrap="square" lIns="91438" tIns="45719" rIns="91438" bIns="45719" rtlCol="0">
            <a:spAutoFit/>
          </a:bodyPr>
          <a:lstStyle/>
          <a:p>
            <a:r>
              <a:rPr lang="en-US" sz="2400" dirty="0">
                <a:latin typeface="Source Sans Pro Light"/>
                <a:cs typeface="Source Sans Pro Light"/>
              </a:rPr>
              <a:t>Batch interval = 600 </a:t>
            </a:r>
            <a:r>
              <a:rPr lang="en-US" sz="2400" dirty="0" err="1">
                <a:latin typeface="Source Sans Pro Light"/>
                <a:cs typeface="Source Sans Pro Light"/>
              </a:rPr>
              <a:t>ms</a:t>
            </a:r>
            <a:endParaRPr lang="en-US" sz="2400" dirty="0">
              <a:latin typeface="Source Sans Pro Light"/>
              <a:cs typeface="Source Sans Pro Light"/>
            </a:endParaRPr>
          </a:p>
        </p:txBody>
      </p:sp>
      <p:sp>
        <p:nvSpPr>
          <p:cNvPr id="61" name="Rectangle 60"/>
          <p:cNvSpPr/>
          <p:nvPr/>
        </p:nvSpPr>
        <p:spPr>
          <a:xfrm>
            <a:off x="406242" y="499757"/>
            <a:ext cx="2006087" cy="2369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solidFill>
                <a:schemeClr val="tx1"/>
              </a:solidFill>
              <a:latin typeface="Source Sans Pro Light"/>
              <a:cs typeface="Source Sans Pro Light"/>
            </a:endParaRPr>
          </a:p>
        </p:txBody>
      </p:sp>
      <p:sp>
        <p:nvSpPr>
          <p:cNvPr id="62" name="Rectangle 61"/>
          <p:cNvSpPr/>
          <p:nvPr/>
        </p:nvSpPr>
        <p:spPr>
          <a:xfrm>
            <a:off x="406241" y="499757"/>
            <a:ext cx="679609"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solidFill>
                <a:schemeClr val="tx1"/>
              </a:solidFill>
              <a:latin typeface="Source Sans Pro Light"/>
              <a:cs typeface="Source Sans Pro Light"/>
            </a:endParaRPr>
          </a:p>
        </p:txBody>
      </p:sp>
      <p:sp>
        <p:nvSpPr>
          <p:cNvPr id="63" name="Oval 62"/>
          <p:cNvSpPr/>
          <p:nvPr/>
        </p:nvSpPr>
        <p:spPr>
          <a:xfrm>
            <a:off x="3164674" y="2206503"/>
            <a:ext cx="273711" cy="265157"/>
          </a:xfrm>
          <a:prstGeom prst="ellipse">
            <a:avLst/>
          </a:prstGeom>
          <a:solidFill>
            <a:srgbClr val="FE522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b="1" dirty="0">
                <a:solidFill>
                  <a:schemeClr val="tx1"/>
                </a:solidFill>
                <a:latin typeface="Source Sans Pro Light"/>
                <a:cs typeface="Source Sans Pro Light"/>
              </a:rPr>
              <a:t>R</a:t>
            </a:r>
            <a:endParaRPr lang="en-US" sz="1600" b="1" dirty="0">
              <a:solidFill>
                <a:schemeClr val="tx1"/>
              </a:solidFill>
              <a:latin typeface="Source Sans Pro Light"/>
              <a:cs typeface="Source Sans Pro Light"/>
            </a:endParaRPr>
          </a:p>
        </p:txBody>
      </p:sp>
      <p:sp>
        <p:nvSpPr>
          <p:cNvPr id="65" name="Rectangle 64"/>
          <p:cNvSpPr/>
          <p:nvPr/>
        </p:nvSpPr>
        <p:spPr>
          <a:xfrm>
            <a:off x="1102818" y="499757"/>
            <a:ext cx="649783"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p>
        </p:txBody>
      </p:sp>
      <p:sp>
        <p:nvSpPr>
          <p:cNvPr id="69" name="Rectangle 68"/>
          <p:cNvSpPr/>
          <p:nvPr/>
        </p:nvSpPr>
        <p:spPr>
          <a:xfrm>
            <a:off x="8613986" y="1526540"/>
            <a:ext cx="2216151"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solidFill>
                <a:schemeClr val="tx1"/>
              </a:solidFill>
              <a:latin typeface="Source Sans Pro Light"/>
              <a:cs typeface="Source Sans Pro Light"/>
            </a:endParaRPr>
          </a:p>
        </p:txBody>
      </p:sp>
      <p:sp>
        <p:nvSpPr>
          <p:cNvPr id="70" name="Rectangle 69"/>
          <p:cNvSpPr/>
          <p:nvPr/>
        </p:nvSpPr>
        <p:spPr>
          <a:xfrm>
            <a:off x="8923360" y="2047447"/>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t"/>
          <a:lstStyle/>
          <a:p>
            <a:pPr algn="ctr"/>
            <a:r>
              <a:rPr lang="en-US" sz="2400" b="1" dirty="0">
                <a:solidFill>
                  <a:schemeClr val="tx1"/>
                </a:solidFill>
                <a:latin typeface="Source Sans Pro Light"/>
                <a:ea typeface="Anonymous Pro" panose="02060609030202000504" pitchFamily="49" charset="0"/>
                <a:cs typeface="Source Sans Pro Light"/>
              </a:rPr>
              <a:t>Ex</a:t>
            </a:r>
          </a:p>
        </p:txBody>
      </p:sp>
      <p:sp>
        <p:nvSpPr>
          <p:cNvPr id="73" name="Rectangle 72"/>
          <p:cNvSpPr/>
          <p:nvPr/>
        </p:nvSpPr>
        <p:spPr>
          <a:xfrm>
            <a:off x="8712304" y="1617380"/>
            <a:ext cx="499763"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2000" b="1" dirty="0">
                <a:solidFill>
                  <a:schemeClr val="tx1"/>
                </a:solidFill>
                <a:latin typeface="Source Sans Pro Light"/>
                <a:ea typeface="Anonymous Pro" panose="02060609030202000504" pitchFamily="49" charset="0"/>
                <a:cs typeface="Source Sans Pro Light"/>
              </a:rPr>
              <a:t>W</a:t>
            </a:r>
            <a:endParaRPr lang="en-US" sz="1600" b="1" dirty="0">
              <a:solidFill>
                <a:schemeClr val="tx1"/>
              </a:solidFill>
              <a:latin typeface="Source Sans Pro Light"/>
              <a:ea typeface="Anonymous Pro" panose="02060609030202000504" pitchFamily="49" charset="0"/>
              <a:cs typeface="Source Sans Pro Light"/>
            </a:endParaRPr>
          </a:p>
        </p:txBody>
      </p:sp>
      <p:sp>
        <p:nvSpPr>
          <p:cNvPr id="75" name="Rectangle 74"/>
          <p:cNvSpPr/>
          <p:nvPr/>
        </p:nvSpPr>
        <p:spPr>
          <a:xfrm>
            <a:off x="8997749" y="2481723"/>
            <a:ext cx="703667"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100" b="1" dirty="0">
                <a:solidFill>
                  <a:schemeClr val="tx1"/>
                </a:solidFill>
                <a:latin typeface="Source Sans Pro Light"/>
                <a:ea typeface="Anonymous Pro" panose="02060609030202000504" pitchFamily="49" charset="0"/>
                <a:cs typeface="Source Sans Pro Light"/>
              </a:rPr>
              <a:t>block, P2</a:t>
            </a:r>
          </a:p>
        </p:txBody>
      </p:sp>
      <p:sp>
        <p:nvSpPr>
          <p:cNvPr id="76" name="Oval 75"/>
          <p:cNvSpPr/>
          <p:nvPr/>
        </p:nvSpPr>
        <p:spPr>
          <a:xfrm>
            <a:off x="9966537" y="2345956"/>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77" name="Cloud 76"/>
          <p:cNvSpPr/>
          <p:nvPr/>
        </p:nvSpPr>
        <p:spPr>
          <a:xfrm>
            <a:off x="9132040" y="3521327"/>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solidFill>
                <a:schemeClr val="tx1"/>
              </a:solidFill>
              <a:latin typeface="Source Sans Pro Light"/>
              <a:cs typeface="Source Sans Pro Light"/>
            </a:endParaRPr>
          </a:p>
        </p:txBody>
      </p:sp>
      <p:sp>
        <p:nvSpPr>
          <p:cNvPr id="78" name="Oval 77"/>
          <p:cNvSpPr/>
          <p:nvPr/>
        </p:nvSpPr>
        <p:spPr>
          <a:xfrm>
            <a:off x="9298410" y="3608278"/>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Source Sans Pro Light"/>
                <a:cs typeface="Source Sans Pro Light"/>
              </a:rPr>
              <a:t>Internal Threads</a:t>
            </a:r>
            <a:endParaRPr lang="en-US" sz="1100" b="1" dirty="0">
              <a:solidFill>
                <a:schemeClr val="tx1"/>
              </a:solidFill>
              <a:latin typeface="Source Sans Pro Light"/>
              <a:cs typeface="Source Sans Pro Light"/>
            </a:endParaRPr>
          </a:p>
        </p:txBody>
      </p:sp>
      <p:sp>
        <p:nvSpPr>
          <p:cNvPr id="79" name="Oval 78"/>
          <p:cNvSpPr/>
          <p:nvPr/>
        </p:nvSpPr>
        <p:spPr>
          <a:xfrm>
            <a:off x="9336660" y="3901719"/>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80" name="Oval 79"/>
          <p:cNvSpPr/>
          <p:nvPr/>
        </p:nvSpPr>
        <p:spPr>
          <a:xfrm>
            <a:off x="9701416" y="3957199"/>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81" name="Oval 80"/>
          <p:cNvSpPr/>
          <p:nvPr/>
        </p:nvSpPr>
        <p:spPr>
          <a:xfrm>
            <a:off x="10053176" y="3895265"/>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87" name="Oval 86"/>
          <p:cNvSpPr/>
          <p:nvPr/>
        </p:nvSpPr>
        <p:spPr>
          <a:xfrm>
            <a:off x="9962393" y="2656472"/>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88" name="Oval 87"/>
          <p:cNvSpPr/>
          <p:nvPr/>
        </p:nvSpPr>
        <p:spPr>
          <a:xfrm>
            <a:off x="10283865" y="2656472"/>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89" name="Oval 88"/>
          <p:cNvSpPr/>
          <p:nvPr/>
        </p:nvSpPr>
        <p:spPr>
          <a:xfrm>
            <a:off x="9968742" y="2967935"/>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90" name="Oval 89"/>
          <p:cNvSpPr/>
          <p:nvPr/>
        </p:nvSpPr>
        <p:spPr>
          <a:xfrm>
            <a:off x="10283865" y="2961835"/>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91" name="Oval 90"/>
          <p:cNvSpPr/>
          <p:nvPr/>
        </p:nvSpPr>
        <p:spPr>
          <a:xfrm>
            <a:off x="10275910" y="2350311"/>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pic>
        <p:nvPicPr>
          <p:cNvPr id="93" name="Picture 92"/>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9202547" y="5913462"/>
            <a:ext cx="701855" cy="701855"/>
          </a:xfrm>
          <a:prstGeom prst="rect">
            <a:avLst/>
          </a:prstGeom>
        </p:spPr>
      </p:pic>
      <p:sp>
        <p:nvSpPr>
          <p:cNvPr id="94" name="TextBox 93"/>
          <p:cNvSpPr txBox="1"/>
          <p:nvPr/>
        </p:nvSpPr>
        <p:spPr>
          <a:xfrm>
            <a:off x="9912148" y="6032097"/>
            <a:ext cx="2073477" cy="523220"/>
          </a:xfrm>
          <a:prstGeom prst="rect">
            <a:avLst/>
          </a:prstGeom>
          <a:noFill/>
        </p:spPr>
        <p:txBody>
          <a:bodyPr wrap="square" lIns="91438" tIns="45719" rIns="91438" bIns="45719" rtlCol="0">
            <a:spAutoFit/>
          </a:bodyPr>
          <a:lstStyle/>
          <a:p>
            <a:r>
              <a:rPr lang="en-US" sz="2800" dirty="0">
                <a:solidFill>
                  <a:srgbClr val="0000FF"/>
                </a:solidFill>
                <a:latin typeface="Source Sans Pro Light"/>
                <a:cs typeface="Source Sans Pro Light"/>
              </a:rPr>
              <a:t>200 </a:t>
            </a:r>
            <a:r>
              <a:rPr lang="en-US" sz="2800" dirty="0" err="1">
                <a:solidFill>
                  <a:srgbClr val="0000FF"/>
                </a:solidFill>
                <a:latin typeface="Source Sans Pro Light"/>
                <a:cs typeface="Source Sans Pro Light"/>
              </a:rPr>
              <a:t>ms</a:t>
            </a:r>
            <a:r>
              <a:rPr lang="en-US" sz="2800" dirty="0">
                <a:solidFill>
                  <a:srgbClr val="0000FF"/>
                </a:solidFill>
                <a:latin typeface="Source Sans Pro Light"/>
                <a:cs typeface="Source Sans Pro Light"/>
              </a:rPr>
              <a:t> later</a:t>
            </a:r>
          </a:p>
        </p:txBody>
      </p:sp>
      <p:cxnSp>
        <p:nvCxnSpPr>
          <p:cNvPr id="59" name="Straight Arrow Connector 58"/>
          <p:cNvCxnSpPr>
            <a:stCxn id="63" idx="6"/>
            <a:endCxn id="75" idx="1"/>
          </p:cNvCxnSpPr>
          <p:nvPr/>
        </p:nvCxnSpPr>
        <p:spPr>
          <a:xfrm>
            <a:off x="3438383" y="2339082"/>
            <a:ext cx="5559367" cy="251401"/>
          </a:xfrm>
          <a:prstGeom prst="straightConnector1">
            <a:avLst/>
          </a:prstGeom>
          <a:ln w="15875">
            <a:solidFill>
              <a:srgbClr val="FE5224"/>
            </a:solidFill>
            <a:tailEnd type="triangle" w="lg" len="lg"/>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1863524" y="2999247"/>
            <a:ext cx="703667"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100" b="1" dirty="0">
                <a:solidFill>
                  <a:schemeClr val="tx1"/>
                </a:solidFill>
                <a:latin typeface="Source Sans Pro Light"/>
                <a:ea typeface="Anonymous Pro" panose="02060609030202000504" pitchFamily="49" charset="0"/>
                <a:cs typeface="Source Sans Pro Light"/>
              </a:rPr>
              <a:t>block, P2</a:t>
            </a:r>
          </a:p>
        </p:txBody>
      </p:sp>
    </p:spTree>
    <p:extLst>
      <p:ext uri="{BB962C8B-B14F-4D97-AF65-F5344CB8AC3E}">
        <p14:creationId xmlns:p14="http://schemas.microsoft.com/office/powerpoint/2010/main" val="207318020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Example</a:t>
            </a:r>
            <a:endParaRPr lang="en-US" dirty="0"/>
          </a:p>
        </p:txBody>
      </p:sp>
      <p:sp>
        <p:nvSpPr>
          <p:cNvPr id="3" name="Rectangle 2"/>
          <p:cNvSpPr/>
          <p:nvPr/>
        </p:nvSpPr>
        <p:spPr>
          <a:xfrm>
            <a:off x="1485901" y="1387087"/>
            <a:ext cx="2216151"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solidFill>
                <a:schemeClr val="tx1"/>
              </a:solidFill>
              <a:latin typeface="Source Sans Pro Light"/>
              <a:cs typeface="Source Sans Pro Light"/>
            </a:endParaRPr>
          </a:p>
        </p:txBody>
      </p:sp>
      <p:sp>
        <p:nvSpPr>
          <p:cNvPr id="4" name="Rectangle 3"/>
          <p:cNvSpPr/>
          <p:nvPr/>
        </p:nvSpPr>
        <p:spPr>
          <a:xfrm>
            <a:off x="1795275" y="1907994"/>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t"/>
          <a:lstStyle/>
          <a:p>
            <a:pPr algn="ctr"/>
            <a:r>
              <a:rPr lang="en-US" sz="2400" b="1" dirty="0">
                <a:solidFill>
                  <a:schemeClr val="tx1"/>
                </a:solidFill>
                <a:latin typeface="Source Sans Pro Light"/>
                <a:ea typeface="Anonymous Pro" panose="02060609030202000504" pitchFamily="49" charset="0"/>
                <a:cs typeface="Source Sans Pro Light"/>
              </a:rPr>
              <a:t>Ex</a:t>
            </a:r>
          </a:p>
        </p:txBody>
      </p:sp>
      <p:sp>
        <p:nvSpPr>
          <p:cNvPr id="6" name="Rectangle 5"/>
          <p:cNvSpPr/>
          <p:nvPr/>
        </p:nvSpPr>
        <p:spPr>
          <a:xfrm>
            <a:off x="1860279" y="2329795"/>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Source Sans Pro Light"/>
                <a:ea typeface="Anonymous Pro" panose="02060609030202000504" pitchFamily="49" charset="0"/>
                <a:cs typeface="Source Sans Pro Light"/>
              </a:rPr>
              <a:t>RDD, P1</a:t>
            </a:r>
          </a:p>
        </p:txBody>
      </p:sp>
      <p:sp>
        <p:nvSpPr>
          <p:cNvPr id="7" name="Rectangle 6"/>
          <p:cNvSpPr/>
          <p:nvPr/>
        </p:nvSpPr>
        <p:spPr>
          <a:xfrm>
            <a:off x="1584219" y="1477927"/>
            <a:ext cx="499763"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2000" b="1" dirty="0">
                <a:solidFill>
                  <a:schemeClr val="tx1"/>
                </a:solidFill>
                <a:latin typeface="Source Sans Pro Light"/>
                <a:ea typeface="Anonymous Pro" panose="02060609030202000504" pitchFamily="49" charset="0"/>
                <a:cs typeface="Source Sans Pro Light"/>
              </a:rPr>
              <a:t>W</a:t>
            </a:r>
            <a:endParaRPr lang="en-US" sz="1600" b="1" dirty="0">
              <a:solidFill>
                <a:schemeClr val="tx1"/>
              </a:solidFill>
              <a:latin typeface="Source Sans Pro Light"/>
              <a:ea typeface="Anonymous Pro" panose="02060609030202000504" pitchFamily="49" charset="0"/>
              <a:cs typeface="Source Sans Pro Light"/>
            </a:endParaRPr>
          </a:p>
        </p:txBody>
      </p:sp>
      <p:sp>
        <p:nvSpPr>
          <p:cNvPr id="8" name="Rectangle 7"/>
          <p:cNvSpPr/>
          <p:nvPr/>
        </p:nvSpPr>
        <p:spPr>
          <a:xfrm>
            <a:off x="2608947" y="4197087"/>
            <a:ext cx="916260" cy="475611"/>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200" b="1" dirty="0">
                <a:solidFill>
                  <a:schemeClr val="tx1"/>
                </a:solidFill>
                <a:latin typeface="Source Sans Pro Light"/>
                <a:ea typeface="Anonymous Pro" panose="02060609030202000504" pitchFamily="49" charset="0"/>
                <a:cs typeface="Source Sans Pro Light"/>
              </a:rPr>
              <a:t>Driver</a:t>
            </a:r>
          </a:p>
          <a:p>
            <a:pPr algn="ctr"/>
            <a:endParaRPr lang="en-US" sz="1200" b="1" dirty="0">
              <a:solidFill>
                <a:schemeClr val="tx1"/>
              </a:solidFill>
              <a:latin typeface="Source Sans Pro Light"/>
              <a:ea typeface="Anonymous Pro" panose="02060609030202000504" pitchFamily="49" charset="0"/>
              <a:cs typeface="Source Sans Pro Light"/>
            </a:endParaRPr>
          </a:p>
          <a:p>
            <a:pPr algn="ctr"/>
            <a:endParaRPr lang="en-US" sz="1200" b="1" dirty="0">
              <a:solidFill>
                <a:schemeClr val="tx1"/>
              </a:solidFill>
              <a:latin typeface="Source Sans Pro Light"/>
              <a:ea typeface="Anonymous Pro" panose="02060609030202000504" pitchFamily="49" charset="0"/>
              <a:cs typeface="Source Sans Pro Light"/>
            </a:endParaRPr>
          </a:p>
        </p:txBody>
      </p:sp>
      <p:sp>
        <p:nvSpPr>
          <p:cNvPr id="9" name="Rectangle 8"/>
          <p:cNvSpPr/>
          <p:nvPr/>
        </p:nvSpPr>
        <p:spPr>
          <a:xfrm>
            <a:off x="1866737" y="2528109"/>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Source Sans Pro Light"/>
                <a:ea typeface="Anonymous Pro" panose="02060609030202000504" pitchFamily="49" charset="0"/>
                <a:cs typeface="Source Sans Pro Light"/>
              </a:rPr>
              <a:t>RDD, P2</a:t>
            </a:r>
          </a:p>
        </p:txBody>
      </p:sp>
      <p:sp>
        <p:nvSpPr>
          <p:cNvPr id="10" name="Rectangle 9"/>
          <p:cNvSpPr/>
          <p:nvPr/>
        </p:nvSpPr>
        <p:spPr>
          <a:xfrm>
            <a:off x="1869664" y="2739143"/>
            <a:ext cx="703667"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100" b="1" dirty="0">
                <a:solidFill>
                  <a:schemeClr val="tx1"/>
                </a:solidFill>
                <a:latin typeface="Source Sans Pro Light"/>
                <a:ea typeface="Anonymous Pro" panose="02060609030202000504" pitchFamily="49" charset="0"/>
                <a:cs typeface="Source Sans Pro Light"/>
              </a:rPr>
              <a:t>block, P1</a:t>
            </a:r>
          </a:p>
        </p:txBody>
      </p:sp>
      <p:sp>
        <p:nvSpPr>
          <p:cNvPr id="11" name="Oval 10"/>
          <p:cNvSpPr/>
          <p:nvPr/>
        </p:nvSpPr>
        <p:spPr>
          <a:xfrm>
            <a:off x="2838451" y="2206501"/>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12" name="Cloud 11"/>
          <p:cNvSpPr/>
          <p:nvPr/>
        </p:nvSpPr>
        <p:spPr>
          <a:xfrm>
            <a:off x="2003955" y="3381874"/>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solidFill>
                <a:schemeClr val="tx1"/>
              </a:solidFill>
              <a:latin typeface="Source Sans Pro Light"/>
              <a:cs typeface="Source Sans Pro Light"/>
            </a:endParaRPr>
          </a:p>
        </p:txBody>
      </p:sp>
      <p:sp>
        <p:nvSpPr>
          <p:cNvPr id="13" name="Oval 12"/>
          <p:cNvSpPr/>
          <p:nvPr/>
        </p:nvSpPr>
        <p:spPr>
          <a:xfrm>
            <a:off x="2170324" y="3468825"/>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Source Sans Pro Light"/>
                <a:cs typeface="Source Sans Pro Light"/>
              </a:rPr>
              <a:t>Internal Threads</a:t>
            </a:r>
            <a:endParaRPr lang="en-US" sz="1100" b="1" dirty="0">
              <a:solidFill>
                <a:schemeClr val="tx1"/>
              </a:solidFill>
              <a:latin typeface="Source Sans Pro Light"/>
              <a:cs typeface="Source Sans Pro Light"/>
            </a:endParaRPr>
          </a:p>
        </p:txBody>
      </p:sp>
      <p:sp>
        <p:nvSpPr>
          <p:cNvPr id="14" name="Oval 13"/>
          <p:cNvSpPr/>
          <p:nvPr/>
        </p:nvSpPr>
        <p:spPr>
          <a:xfrm>
            <a:off x="2208576" y="3762266"/>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15" name="Oval 14"/>
          <p:cNvSpPr/>
          <p:nvPr/>
        </p:nvSpPr>
        <p:spPr>
          <a:xfrm>
            <a:off x="2573331" y="3817744"/>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16" name="Oval 15"/>
          <p:cNvSpPr/>
          <p:nvPr/>
        </p:nvSpPr>
        <p:spPr>
          <a:xfrm>
            <a:off x="2925091" y="3755810"/>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pic>
        <p:nvPicPr>
          <p:cNvPr id="17" name="Picture 1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50901" y="4380296"/>
            <a:ext cx="433147" cy="257723"/>
          </a:xfrm>
          <a:prstGeom prst="rect">
            <a:avLst/>
          </a:prstGeom>
        </p:spPr>
      </p:pic>
      <p:cxnSp>
        <p:nvCxnSpPr>
          <p:cNvPr id="26" name="Straight Arrow Connector 25"/>
          <p:cNvCxnSpPr/>
          <p:nvPr/>
        </p:nvCxnSpPr>
        <p:spPr>
          <a:xfrm flipH="1">
            <a:off x="3432866" y="908532"/>
            <a:ext cx="2461577" cy="1358419"/>
          </a:xfrm>
          <a:prstGeom prst="straightConnector1">
            <a:avLst/>
          </a:prstGeom>
          <a:ln w="15875">
            <a:solidFill>
              <a:srgbClr val="FE5224"/>
            </a:solidFill>
            <a:tailEnd type="triangle" w="lg" len="lg"/>
          </a:ln>
        </p:spPr>
        <p:style>
          <a:lnRef idx="1">
            <a:schemeClr val="accent1"/>
          </a:lnRef>
          <a:fillRef idx="0">
            <a:schemeClr val="accent1"/>
          </a:fillRef>
          <a:effectRef idx="0">
            <a:schemeClr val="accent1"/>
          </a:effectRef>
          <a:fontRef idx="minor">
            <a:schemeClr val="tx1"/>
          </a:fontRef>
        </p:style>
      </p:cxnSp>
      <p:pic>
        <p:nvPicPr>
          <p:cNvPr id="27" name="Picture 7" descr="https://cdn3.iconfinder.com/data/icons/macosxstyle/macosxstyle_png/512/Intranet.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460132" y="223310"/>
            <a:ext cx="869101" cy="869101"/>
          </a:xfrm>
          <a:prstGeom prst="rect">
            <a:avLst/>
          </a:prstGeom>
          <a:noFill/>
          <a:extLst>
            <a:ext uri="{909E8E84-426E-40dd-AFC4-6F175D3DCCD1}">
              <a14:hiddenFill xmlns="" xmlns:a14="http://schemas.microsoft.com/office/drawing/2010/main">
                <a:solidFill>
                  <a:srgbClr val="FFFFFF"/>
                </a:solidFill>
              </a14:hiddenFill>
            </a:ext>
          </a:extLst>
        </p:spPr>
      </p:pic>
      <p:sp>
        <p:nvSpPr>
          <p:cNvPr id="28" name="Oval 27"/>
          <p:cNvSpPr/>
          <p:nvPr/>
        </p:nvSpPr>
        <p:spPr>
          <a:xfrm>
            <a:off x="2834307" y="2517017"/>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29" name="Oval 28"/>
          <p:cNvSpPr/>
          <p:nvPr/>
        </p:nvSpPr>
        <p:spPr>
          <a:xfrm>
            <a:off x="3155779" y="2517017"/>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30" name="Oval 29"/>
          <p:cNvSpPr/>
          <p:nvPr/>
        </p:nvSpPr>
        <p:spPr>
          <a:xfrm>
            <a:off x="2840658" y="2828481"/>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31" name="Oval 30"/>
          <p:cNvSpPr/>
          <p:nvPr/>
        </p:nvSpPr>
        <p:spPr>
          <a:xfrm>
            <a:off x="3155779" y="2822381"/>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cxnSp>
        <p:nvCxnSpPr>
          <p:cNvPr id="32" name="Straight Arrow Connector 31"/>
          <p:cNvCxnSpPr>
            <a:endCxn id="96" idx="3"/>
          </p:cNvCxnSpPr>
          <p:nvPr/>
        </p:nvCxnSpPr>
        <p:spPr>
          <a:xfrm flipH="1">
            <a:off x="2560841" y="2424649"/>
            <a:ext cx="649337" cy="931009"/>
          </a:xfrm>
          <a:prstGeom prst="straightConnector1">
            <a:avLst/>
          </a:prstGeom>
          <a:ln w="15875">
            <a:solidFill>
              <a:srgbClr val="FE5224"/>
            </a:solidFill>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5238962" y="2263140"/>
            <a:ext cx="2216151"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solidFill>
                <a:schemeClr val="tx1"/>
              </a:solidFill>
              <a:latin typeface="Source Sans Pro Light"/>
              <a:cs typeface="Source Sans Pro Light"/>
            </a:endParaRPr>
          </a:p>
        </p:txBody>
      </p:sp>
      <p:sp>
        <p:nvSpPr>
          <p:cNvPr id="34" name="Rectangle 33"/>
          <p:cNvSpPr/>
          <p:nvPr/>
        </p:nvSpPr>
        <p:spPr>
          <a:xfrm>
            <a:off x="5548335" y="2784047"/>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t"/>
          <a:lstStyle/>
          <a:p>
            <a:pPr algn="ctr"/>
            <a:r>
              <a:rPr lang="en-US" sz="2400" b="1" dirty="0">
                <a:solidFill>
                  <a:schemeClr val="tx1"/>
                </a:solidFill>
                <a:latin typeface="Source Sans Pro Light"/>
                <a:ea typeface="Anonymous Pro" panose="02060609030202000504" pitchFamily="49" charset="0"/>
                <a:cs typeface="Source Sans Pro Light"/>
              </a:rPr>
              <a:t>Ex</a:t>
            </a:r>
          </a:p>
        </p:txBody>
      </p:sp>
      <p:sp>
        <p:nvSpPr>
          <p:cNvPr id="36" name="Rectangle 35"/>
          <p:cNvSpPr/>
          <p:nvPr/>
        </p:nvSpPr>
        <p:spPr>
          <a:xfrm>
            <a:off x="5613339" y="3205849"/>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Source Sans Pro Light"/>
                <a:ea typeface="Anonymous Pro" panose="02060609030202000504" pitchFamily="49" charset="0"/>
                <a:cs typeface="Source Sans Pro Light"/>
              </a:rPr>
              <a:t>RDD, P3</a:t>
            </a:r>
          </a:p>
        </p:txBody>
      </p:sp>
      <p:sp>
        <p:nvSpPr>
          <p:cNvPr id="37" name="Rectangle 36"/>
          <p:cNvSpPr/>
          <p:nvPr/>
        </p:nvSpPr>
        <p:spPr>
          <a:xfrm>
            <a:off x="5337279" y="2353980"/>
            <a:ext cx="499763"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2000" b="1" dirty="0">
                <a:solidFill>
                  <a:schemeClr val="tx1"/>
                </a:solidFill>
                <a:latin typeface="Source Sans Pro Light"/>
                <a:ea typeface="Anonymous Pro" panose="02060609030202000504" pitchFamily="49" charset="0"/>
                <a:cs typeface="Source Sans Pro Light"/>
              </a:rPr>
              <a:t>W</a:t>
            </a:r>
            <a:endParaRPr lang="en-US" sz="1600" b="1" dirty="0">
              <a:solidFill>
                <a:schemeClr val="tx1"/>
              </a:solidFill>
              <a:latin typeface="Source Sans Pro Light"/>
              <a:ea typeface="Anonymous Pro" panose="02060609030202000504" pitchFamily="49" charset="0"/>
              <a:cs typeface="Source Sans Pro Light"/>
            </a:endParaRPr>
          </a:p>
        </p:txBody>
      </p:sp>
      <p:sp>
        <p:nvSpPr>
          <p:cNvPr id="38" name="Rectangle 37"/>
          <p:cNvSpPr/>
          <p:nvPr/>
        </p:nvSpPr>
        <p:spPr>
          <a:xfrm>
            <a:off x="5619797" y="3404164"/>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Source Sans Pro Light"/>
                <a:ea typeface="Anonymous Pro" panose="02060609030202000504" pitchFamily="49" charset="0"/>
                <a:cs typeface="Source Sans Pro Light"/>
              </a:rPr>
              <a:t>RDD, P4</a:t>
            </a:r>
          </a:p>
        </p:txBody>
      </p:sp>
      <p:sp>
        <p:nvSpPr>
          <p:cNvPr id="39" name="Rectangle 38"/>
          <p:cNvSpPr/>
          <p:nvPr/>
        </p:nvSpPr>
        <p:spPr>
          <a:xfrm>
            <a:off x="5622724" y="3615197"/>
            <a:ext cx="703667"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100" b="1" dirty="0">
                <a:solidFill>
                  <a:schemeClr val="tx1"/>
                </a:solidFill>
                <a:latin typeface="Source Sans Pro Light"/>
                <a:ea typeface="Anonymous Pro" panose="02060609030202000504" pitchFamily="49" charset="0"/>
                <a:cs typeface="Source Sans Pro Light"/>
              </a:rPr>
              <a:t>block, P1</a:t>
            </a:r>
          </a:p>
        </p:txBody>
      </p:sp>
      <p:sp>
        <p:nvSpPr>
          <p:cNvPr id="40" name="Oval 39"/>
          <p:cNvSpPr/>
          <p:nvPr/>
        </p:nvSpPr>
        <p:spPr>
          <a:xfrm>
            <a:off x="6591511" y="3082556"/>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41" name="Cloud 40"/>
          <p:cNvSpPr/>
          <p:nvPr/>
        </p:nvSpPr>
        <p:spPr>
          <a:xfrm>
            <a:off x="5757015" y="4257927"/>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solidFill>
                <a:schemeClr val="tx1"/>
              </a:solidFill>
              <a:latin typeface="Source Sans Pro Light"/>
              <a:cs typeface="Source Sans Pro Light"/>
            </a:endParaRPr>
          </a:p>
        </p:txBody>
      </p:sp>
      <p:sp>
        <p:nvSpPr>
          <p:cNvPr id="42" name="Oval 41"/>
          <p:cNvSpPr/>
          <p:nvPr/>
        </p:nvSpPr>
        <p:spPr>
          <a:xfrm>
            <a:off x="5923384" y="4344878"/>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Source Sans Pro Light"/>
                <a:cs typeface="Source Sans Pro Light"/>
              </a:rPr>
              <a:t>Internal Threads</a:t>
            </a:r>
            <a:endParaRPr lang="en-US" sz="1100" b="1" dirty="0">
              <a:solidFill>
                <a:schemeClr val="tx1"/>
              </a:solidFill>
              <a:latin typeface="Source Sans Pro Light"/>
              <a:cs typeface="Source Sans Pro Light"/>
            </a:endParaRPr>
          </a:p>
        </p:txBody>
      </p:sp>
      <p:sp>
        <p:nvSpPr>
          <p:cNvPr id="43" name="Oval 42"/>
          <p:cNvSpPr/>
          <p:nvPr/>
        </p:nvSpPr>
        <p:spPr>
          <a:xfrm>
            <a:off x="5961636" y="4638319"/>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44" name="Oval 43"/>
          <p:cNvSpPr/>
          <p:nvPr/>
        </p:nvSpPr>
        <p:spPr>
          <a:xfrm>
            <a:off x="6326391" y="4693799"/>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45" name="Oval 44"/>
          <p:cNvSpPr/>
          <p:nvPr/>
        </p:nvSpPr>
        <p:spPr>
          <a:xfrm>
            <a:off x="6678151" y="4631865"/>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54" name="Oval 53"/>
          <p:cNvSpPr/>
          <p:nvPr/>
        </p:nvSpPr>
        <p:spPr>
          <a:xfrm>
            <a:off x="6587367" y="3393072"/>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55" name="Oval 54"/>
          <p:cNvSpPr/>
          <p:nvPr/>
        </p:nvSpPr>
        <p:spPr>
          <a:xfrm>
            <a:off x="6908839" y="3393072"/>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56" name="Oval 55"/>
          <p:cNvSpPr/>
          <p:nvPr/>
        </p:nvSpPr>
        <p:spPr>
          <a:xfrm>
            <a:off x="6593718" y="3704535"/>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57" name="Oval 56"/>
          <p:cNvSpPr/>
          <p:nvPr/>
        </p:nvSpPr>
        <p:spPr>
          <a:xfrm>
            <a:off x="6908839" y="3698435"/>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58" name="Oval 57"/>
          <p:cNvSpPr/>
          <p:nvPr/>
        </p:nvSpPr>
        <p:spPr>
          <a:xfrm>
            <a:off x="6900884" y="3086911"/>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60" name="TextBox 59"/>
          <p:cNvSpPr txBox="1"/>
          <p:nvPr/>
        </p:nvSpPr>
        <p:spPr>
          <a:xfrm>
            <a:off x="113013" y="79529"/>
            <a:ext cx="3236611" cy="461665"/>
          </a:xfrm>
          <a:prstGeom prst="rect">
            <a:avLst/>
          </a:prstGeom>
          <a:noFill/>
        </p:spPr>
        <p:txBody>
          <a:bodyPr wrap="square" lIns="91438" tIns="45719" rIns="91438" bIns="45719" rtlCol="0">
            <a:spAutoFit/>
          </a:bodyPr>
          <a:lstStyle/>
          <a:p>
            <a:r>
              <a:rPr lang="en-US" sz="2400" dirty="0">
                <a:latin typeface="Source Sans Pro Light"/>
                <a:cs typeface="Source Sans Pro Light"/>
              </a:rPr>
              <a:t>Batch interval = 600 </a:t>
            </a:r>
            <a:r>
              <a:rPr lang="en-US" sz="2400" dirty="0" err="1">
                <a:latin typeface="Source Sans Pro Light"/>
                <a:cs typeface="Source Sans Pro Light"/>
              </a:rPr>
              <a:t>ms</a:t>
            </a:r>
            <a:endParaRPr lang="en-US" sz="2400" dirty="0">
              <a:latin typeface="Source Sans Pro Light"/>
              <a:cs typeface="Source Sans Pro Light"/>
            </a:endParaRPr>
          </a:p>
        </p:txBody>
      </p:sp>
      <p:sp>
        <p:nvSpPr>
          <p:cNvPr id="61" name="Rectangle 60"/>
          <p:cNvSpPr/>
          <p:nvPr/>
        </p:nvSpPr>
        <p:spPr>
          <a:xfrm>
            <a:off x="406242" y="499757"/>
            <a:ext cx="2006087" cy="2369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solidFill>
                <a:schemeClr val="tx1"/>
              </a:solidFill>
              <a:latin typeface="Source Sans Pro Light"/>
              <a:cs typeface="Source Sans Pro Light"/>
            </a:endParaRPr>
          </a:p>
        </p:txBody>
      </p:sp>
      <p:sp>
        <p:nvSpPr>
          <p:cNvPr id="62" name="Rectangle 61"/>
          <p:cNvSpPr/>
          <p:nvPr/>
        </p:nvSpPr>
        <p:spPr>
          <a:xfrm>
            <a:off x="406241" y="499757"/>
            <a:ext cx="679609"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solidFill>
                <a:schemeClr val="tx1"/>
              </a:solidFill>
              <a:latin typeface="Source Sans Pro Light"/>
              <a:cs typeface="Source Sans Pro Light"/>
            </a:endParaRPr>
          </a:p>
        </p:txBody>
      </p:sp>
      <p:sp>
        <p:nvSpPr>
          <p:cNvPr id="63" name="Oval 62"/>
          <p:cNvSpPr/>
          <p:nvPr/>
        </p:nvSpPr>
        <p:spPr>
          <a:xfrm>
            <a:off x="3164674" y="2206503"/>
            <a:ext cx="273711" cy="265157"/>
          </a:xfrm>
          <a:prstGeom prst="ellipse">
            <a:avLst/>
          </a:prstGeom>
          <a:solidFill>
            <a:srgbClr val="FE522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b="1" dirty="0">
                <a:solidFill>
                  <a:schemeClr val="tx1"/>
                </a:solidFill>
                <a:latin typeface="Source Sans Pro Light"/>
                <a:cs typeface="Source Sans Pro Light"/>
              </a:rPr>
              <a:t>R</a:t>
            </a:r>
            <a:endParaRPr lang="en-US" sz="1600" b="1" dirty="0">
              <a:solidFill>
                <a:schemeClr val="tx1"/>
              </a:solidFill>
              <a:latin typeface="Source Sans Pro Light"/>
              <a:cs typeface="Source Sans Pro Light"/>
            </a:endParaRPr>
          </a:p>
        </p:txBody>
      </p:sp>
      <p:sp>
        <p:nvSpPr>
          <p:cNvPr id="65" name="Rectangle 64"/>
          <p:cNvSpPr/>
          <p:nvPr/>
        </p:nvSpPr>
        <p:spPr>
          <a:xfrm>
            <a:off x="1102818" y="499757"/>
            <a:ext cx="649783"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p>
        </p:txBody>
      </p:sp>
      <p:sp>
        <p:nvSpPr>
          <p:cNvPr id="69" name="Rectangle 68"/>
          <p:cNvSpPr/>
          <p:nvPr/>
        </p:nvSpPr>
        <p:spPr>
          <a:xfrm>
            <a:off x="8613986" y="1526540"/>
            <a:ext cx="2216151"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solidFill>
                <a:schemeClr val="tx1"/>
              </a:solidFill>
              <a:latin typeface="Source Sans Pro Light"/>
              <a:cs typeface="Source Sans Pro Light"/>
            </a:endParaRPr>
          </a:p>
        </p:txBody>
      </p:sp>
      <p:sp>
        <p:nvSpPr>
          <p:cNvPr id="70" name="Rectangle 69"/>
          <p:cNvSpPr/>
          <p:nvPr/>
        </p:nvSpPr>
        <p:spPr>
          <a:xfrm>
            <a:off x="8923360" y="2047447"/>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t"/>
          <a:lstStyle/>
          <a:p>
            <a:pPr algn="ctr"/>
            <a:r>
              <a:rPr lang="en-US" sz="2400" b="1" dirty="0">
                <a:solidFill>
                  <a:schemeClr val="tx1"/>
                </a:solidFill>
                <a:latin typeface="Source Sans Pro Light"/>
                <a:ea typeface="Anonymous Pro" panose="02060609030202000504" pitchFamily="49" charset="0"/>
                <a:cs typeface="Source Sans Pro Light"/>
              </a:rPr>
              <a:t>Ex</a:t>
            </a:r>
          </a:p>
        </p:txBody>
      </p:sp>
      <p:sp>
        <p:nvSpPr>
          <p:cNvPr id="73" name="Rectangle 72"/>
          <p:cNvSpPr/>
          <p:nvPr/>
        </p:nvSpPr>
        <p:spPr>
          <a:xfrm>
            <a:off x="8712304" y="1617380"/>
            <a:ext cx="499763"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2000" b="1" dirty="0">
                <a:solidFill>
                  <a:schemeClr val="tx1"/>
                </a:solidFill>
                <a:latin typeface="Source Sans Pro Light"/>
                <a:ea typeface="Anonymous Pro" panose="02060609030202000504" pitchFamily="49" charset="0"/>
                <a:cs typeface="Source Sans Pro Light"/>
              </a:rPr>
              <a:t>W</a:t>
            </a:r>
            <a:endParaRPr lang="en-US" sz="1600" b="1" dirty="0">
              <a:solidFill>
                <a:schemeClr val="tx1"/>
              </a:solidFill>
              <a:latin typeface="Source Sans Pro Light"/>
              <a:ea typeface="Anonymous Pro" panose="02060609030202000504" pitchFamily="49" charset="0"/>
              <a:cs typeface="Source Sans Pro Light"/>
            </a:endParaRPr>
          </a:p>
        </p:txBody>
      </p:sp>
      <p:sp>
        <p:nvSpPr>
          <p:cNvPr id="75" name="Rectangle 74"/>
          <p:cNvSpPr/>
          <p:nvPr/>
        </p:nvSpPr>
        <p:spPr>
          <a:xfrm>
            <a:off x="8997749" y="2481723"/>
            <a:ext cx="703667"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100" b="1" dirty="0">
                <a:solidFill>
                  <a:schemeClr val="tx1"/>
                </a:solidFill>
                <a:latin typeface="Source Sans Pro Light"/>
                <a:ea typeface="Anonymous Pro" panose="02060609030202000504" pitchFamily="49" charset="0"/>
                <a:cs typeface="Source Sans Pro Light"/>
              </a:rPr>
              <a:t>block, P2</a:t>
            </a:r>
          </a:p>
        </p:txBody>
      </p:sp>
      <p:sp>
        <p:nvSpPr>
          <p:cNvPr id="76" name="Oval 75"/>
          <p:cNvSpPr/>
          <p:nvPr/>
        </p:nvSpPr>
        <p:spPr>
          <a:xfrm>
            <a:off x="9966537" y="2345956"/>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77" name="Cloud 76"/>
          <p:cNvSpPr/>
          <p:nvPr/>
        </p:nvSpPr>
        <p:spPr>
          <a:xfrm>
            <a:off x="9132040" y="3521327"/>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solidFill>
                <a:schemeClr val="tx1"/>
              </a:solidFill>
              <a:latin typeface="Source Sans Pro Light"/>
              <a:cs typeface="Source Sans Pro Light"/>
            </a:endParaRPr>
          </a:p>
        </p:txBody>
      </p:sp>
      <p:sp>
        <p:nvSpPr>
          <p:cNvPr id="78" name="Oval 77"/>
          <p:cNvSpPr/>
          <p:nvPr/>
        </p:nvSpPr>
        <p:spPr>
          <a:xfrm>
            <a:off x="9298410" y="3608278"/>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Source Sans Pro Light"/>
                <a:cs typeface="Source Sans Pro Light"/>
              </a:rPr>
              <a:t>Internal Threads</a:t>
            </a:r>
            <a:endParaRPr lang="en-US" sz="1100" b="1" dirty="0">
              <a:solidFill>
                <a:schemeClr val="tx1"/>
              </a:solidFill>
              <a:latin typeface="Source Sans Pro Light"/>
              <a:cs typeface="Source Sans Pro Light"/>
            </a:endParaRPr>
          </a:p>
        </p:txBody>
      </p:sp>
      <p:sp>
        <p:nvSpPr>
          <p:cNvPr id="79" name="Oval 78"/>
          <p:cNvSpPr/>
          <p:nvPr/>
        </p:nvSpPr>
        <p:spPr>
          <a:xfrm>
            <a:off x="9336660" y="3901719"/>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80" name="Oval 79"/>
          <p:cNvSpPr/>
          <p:nvPr/>
        </p:nvSpPr>
        <p:spPr>
          <a:xfrm>
            <a:off x="9701416" y="3957199"/>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81" name="Oval 80"/>
          <p:cNvSpPr/>
          <p:nvPr/>
        </p:nvSpPr>
        <p:spPr>
          <a:xfrm>
            <a:off x="10053176" y="3895265"/>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87" name="Oval 86"/>
          <p:cNvSpPr/>
          <p:nvPr/>
        </p:nvSpPr>
        <p:spPr>
          <a:xfrm>
            <a:off x="9962393" y="2656472"/>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88" name="Oval 87"/>
          <p:cNvSpPr/>
          <p:nvPr/>
        </p:nvSpPr>
        <p:spPr>
          <a:xfrm>
            <a:off x="10283865" y="2656472"/>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89" name="Oval 88"/>
          <p:cNvSpPr/>
          <p:nvPr/>
        </p:nvSpPr>
        <p:spPr>
          <a:xfrm>
            <a:off x="9968742" y="2967935"/>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90" name="Oval 89"/>
          <p:cNvSpPr/>
          <p:nvPr/>
        </p:nvSpPr>
        <p:spPr>
          <a:xfrm>
            <a:off x="10283865" y="2961835"/>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91" name="Oval 90"/>
          <p:cNvSpPr/>
          <p:nvPr/>
        </p:nvSpPr>
        <p:spPr>
          <a:xfrm>
            <a:off x="10275910" y="2350311"/>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pic>
        <p:nvPicPr>
          <p:cNvPr id="93" name="Picture 92"/>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9202547" y="5913462"/>
            <a:ext cx="701855" cy="701855"/>
          </a:xfrm>
          <a:prstGeom prst="rect">
            <a:avLst/>
          </a:prstGeom>
        </p:spPr>
      </p:pic>
      <p:sp>
        <p:nvSpPr>
          <p:cNvPr id="94" name="TextBox 93"/>
          <p:cNvSpPr txBox="1"/>
          <p:nvPr/>
        </p:nvSpPr>
        <p:spPr>
          <a:xfrm>
            <a:off x="9912148" y="6032097"/>
            <a:ext cx="2073477" cy="523220"/>
          </a:xfrm>
          <a:prstGeom prst="rect">
            <a:avLst/>
          </a:prstGeom>
          <a:noFill/>
        </p:spPr>
        <p:txBody>
          <a:bodyPr wrap="square" lIns="91438" tIns="45719" rIns="91438" bIns="45719" rtlCol="0">
            <a:spAutoFit/>
          </a:bodyPr>
          <a:lstStyle/>
          <a:p>
            <a:r>
              <a:rPr lang="en-US" sz="2800" dirty="0">
                <a:solidFill>
                  <a:srgbClr val="0000FF"/>
                </a:solidFill>
                <a:latin typeface="Source Sans Pro Light"/>
                <a:cs typeface="Source Sans Pro Light"/>
              </a:rPr>
              <a:t>200 </a:t>
            </a:r>
            <a:r>
              <a:rPr lang="en-US" sz="2800" dirty="0" err="1">
                <a:solidFill>
                  <a:srgbClr val="0000FF"/>
                </a:solidFill>
                <a:latin typeface="Source Sans Pro Light"/>
                <a:cs typeface="Source Sans Pro Light"/>
              </a:rPr>
              <a:t>ms</a:t>
            </a:r>
            <a:r>
              <a:rPr lang="en-US" sz="2800" dirty="0">
                <a:solidFill>
                  <a:srgbClr val="0000FF"/>
                </a:solidFill>
                <a:latin typeface="Source Sans Pro Light"/>
                <a:cs typeface="Source Sans Pro Light"/>
              </a:rPr>
              <a:t> later</a:t>
            </a:r>
          </a:p>
        </p:txBody>
      </p:sp>
      <p:cxnSp>
        <p:nvCxnSpPr>
          <p:cNvPr id="59" name="Straight Arrow Connector 58"/>
          <p:cNvCxnSpPr>
            <a:stCxn id="63" idx="6"/>
            <a:endCxn id="97" idx="1"/>
          </p:cNvCxnSpPr>
          <p:nvPr/>
        </p:nvCxnSpPr>
        <p:spPr>
          <a:xfrm>
            <a:off x="3438383" y="2339081"/>
            <a:ext cx="2181167" cy="1651576"/>
          </a:xfrm>
          <a:prstGeom prst="straightConnector1">
            <a:avLst/>
          </a:prstGeom>
          <a:ln w="15875">
            <a:solidFill>
              <a:srgbClr val="FE5224"/>
            </a:solidFill>
            <a:tailEnd type="triangle" w="lg" len="lg"/>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1764803" y="499757"/>
            <a:ext cx="649783"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p>
        </p:txBody>
      </p:sp>
      <p:sp>
        <p:nvSpPr>
          <p:cNvPr id="95" name="Rectangle 94"/>
          <p:cNvSpPr/>
          <p:nvPr/>
        </p:nvSpPr>
        <p:spPr>
          <a:xfrm>
            <a:off x="1863524" y="2999247"/>
            <a:ext cx="703667"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100" b="1" dirty="0">
                <a:solidFill>
                  <a:schemeClr val="tx1"/>
                </a:solidFill>
                <a:latin typeface="Source Sans Pro Light"/>
                <a:ea typeface="Anonymous Pro" panose="02060609030202000504" pitchFamily="49" charset="0"/>
                <a:cs typeface="Source Sans Pro Light"/>
              </a:rPr>
              <a:t>block, P2</a:t>
            </a:r>
          </a:p>
        </p:txBody>
      </p:sp>
      <p:sp>
        <p:nvSpPr>
          <p:cNvPr id="96" name="Rectangle 95"/>
          <p:cNvSpPr/>
          <p:nvPr/>
        </p:nvSpPr>
        <p:spPr>
          <a:xfrm>
            <a:off x="1857173" y="3246897"/>
            <a:ext cx="703667"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100" b="1" dirty="0">
                <a:solidFill>
                  <a:schemeClr val="tx1"/>
                </a:solidFill>
                <a:latin typeface="Source Sans Pro Light"/>
                <a:ea typeface="Anonymous Pro" panose="02060609030202000504" pitchFamily="49" charset="0"/>
                <a:cs typeface="Source Sans Pro Light"/>
              </a:rPr>
              <a:t>block, P3</a:t>
            </a:r>
          </a:p>
        </p:txBody>
      </p:sp>
      <p:sp>
        <p:nvSpPr>
          <p:cNvPr id="97" name="Rectangle 96"/>
          <p:cNvSpPr/>
          <p:nvPr/>
        </p:nvSpPr>
        <p:spPr>
          <a:xfrm>
            <a:off x="5619549" y="3881897"/>
            <a:ext cx="703667"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100" b="1" dirty="0">
                <a:solidFill>
                  <a:schemeClr val="tx1"/>
                </a:solidFill>
                <a:latin typeface="Source Sans Pro Light"/>
                <a:ea typeface="Anonymous Pro" panose="02060609030202000504" pitchFamily="49" charset="0"/>
                <a:cs typeface="Source Sans Pro Light"/>
              </a:rPr>
              <a:t>block, P3</a:t>
            </a:r>
          </a:p>
        </p:txBody>
      </p:sp>
    </p:spTree>
    <p:extLst>
      <p:ext uri="{BB962C8B-B14F-4D97-AF65-F5344CB8AC3E}">
        <p14:creationId xmlns:p14="http://schemas.microsoft.com/office/powerpoint/2010/main" val="7974030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Example</a:t>
            </a:r>
            <a:endParaRPr lang="en-US" dirty="0"/>
          </a:p>
        </p:txBody>
      </p:sp>
      <p:sp>
        <p:nvSpPr>
          <p:cNvPr id="3" name="Rectangle 2"/>
          <p:cNvSpPr/>
          <p:nvPr/>
        </p:nvSpPr>
        <p:spPr>
          <a:xfrm>
            <a:off x="1485901" y="1387087"/>
            <a:ext cx="2216151"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solidFill>
                <a:schemeClr val="tx1"/>
              </a:solidFill>
              <a:latin typeface="Source Sans Pro Light"/>
              <a:cs typeface="Source Sans Pro Light"/>
            </a:endParaRPr>
          </a:p>
        </p:txBody>
      </p:sp>
      <p:sp>
        <p:nvSpPr>
          <p:cNvPr id="4" name="Rectangle 3"/>
          <p:cNvSpPr/>
          <p:nvPr/>
        </p:nvSpPr>
        <p:spPr>
          <a:xfrm>
            <a:off x="1795275" y="1907994"/>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t"/>
          <a:lstStyle/>
          <a:p>
            <a:pPr algn="ctr"/>
            <a:r>
              <a:rPr lang="en-US" sz="2400" b="1" dirty="0">
                <a:solidFill>
                  <a:schemeClr val="tx1"/>
                </a:solidFill>
                <a:latin typeface="Source Sans Pro Light"/>
                <a:ea typeface="Anonymous Pro" panose="02060609030202000504" pitchFamily="49" charset="0"/>
                <a:cs typeface="Source Sans Pro Light"/>
              </a:rPr>
              <a:t>Ex</a:t>
            </a:r>
          </a:p>
        </p:txBody>
      </p:sp>
      <p:sp>
        <p:nvSpPr>
          <p:cNvPr id="6" name="Rectangle 5"/>
          <p:cNvSpPr/>
          <p:nvPr/>
        </p:nvSpPr>
        <p:spPr>
          <a:xfrm>
            <a:off x="1860279" y="2329795"/>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Source Sans Pro Light"/>
                <a:ea typeface="Anonymous Pro" panose="02060609030202000504" pitchFamily="49" charset="0"/>
                <a:cs typeface="Source Sans Pro Light"/>
              </a:rPr>
              <a:t>RDD, P1</a:t>
            </a:r>
          </a:p>
        </p:txBody>
      </p:sp>
      <p:sp>
        <p:nvSpPr>
          <p:cNvPr id="7" name="Rectangle 6"/>
          <p:cNvSpPr/>
          <p:nvPr/>
        </p:nvSpPr>
        <p:spPr>
          <a:xfrm>
            <a:off x="1584219" y="1477927"/>
            <a:ext cx="499763"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2000" b="1" dirty="0">
                <a:solidFill>
                  <a:schemeClr val="tx1"/>
                </a:solidFill>
                <a:latin typeface="Source Sans Pro Light"/>
                <a:ea typeface="Anonymous Pro" panose="02060609030202000504" pitchFamily="49" charset="0"/>
                <a:cs typeface="Source Sans Pro Light"/>
              </a:rPr>
              <a:t>W</a:t>
            </a:r>
            <a:endParaRPr lang="en-US" sz="1600" b="1" dirty="0">
              <a:solidFill>
                <a:schemeClr val="tx1"/>
              </a:solidFill>
              <a:latin typeface="Source Sans Pro Light"/>
              <a:ea typeface="Anonymous Pro" panose="02060609030202000504" pitchFamily="49" charset="0"/>
              <a:cs typeface="Source Sans Pro Light"/>
            </a:endParaRPr>
          </a:p>
        </p:txBody>
      </p:sp>
      <p:sp>
        <p:nvSpPr>
          <p:cNvPr id="8" name="Rectangle 7"/>
          <p:cNvSpPr/>
          <p:nvPr/>
        </p:nvSpPr>
        <p:spPr>
          <a:xfrm>
            <a:off x="2608947" y="4197087"/>
            <a:ext cx="916260" cy="475611"/>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200" b="1" dirty="0">
                <a:solidFill>
                  <a:schemeClr val="tx1"/>
                </a:solidFill>
                <a:latin typeface="Source Sans Pro Light"/>
                <a:ea typeface="Anonymous Pro" panose="02060609030202000504" pitchFamily="49" charset="0"/>
                <a:cs typeface="Source Sans Pro Light"/>
              </a:rPr>
              <a:t>Driver</a:t>
            </a:r>
          </a:p>
          <a:p>
            <a:pPr algn="ctr"/>
            <a:endParaRPr lang="en-US" sz="1200" b="1" dirty="0">
              <a:solidFill>
                <a:schemeClr val="tx1"/>
              </a:solidFill>
              <a:latin typeface="Source Sans Pro Light"/>
              <a:ea typeface="Anonymous Pro" panose="02060609030202000504" pitchFamily="49" charset="0"/>
              <a:cs typeface="Source Sans Pro Light"/>
            </a:endParaRPr>
          </a:p>
          <a:p>
            <a:pPr algn="ctr"/>
            <a:endParaRPr lang="en-US" sz="1200" b="1" dirty="0">
              <a:solidFill>
                <a:schemeClr val="tx1"/>
              </a:solidFill>
              <a:latin typeface="Source Sans Pro Light"/>
              <a:ea typeface="Anonymous Pro" panose="02060609030202000504" pitchFamily="49" charset="0"/>
              <a:cs typeface="Source Sans Pro Light"/>
            </a:endParaRPr>
          </a:p>
        </p:txBody>
      </p:sp>
      <p:sp>
        <p:nvSpPr>
          <p:cNvPr id="9" name="Rectangle 8"/>
          <p:cNvSpPr/>
          <p:nvPr/>
        </p:nvSpPr>
        <p:spPr>
          <a:xfrm>
            <a:off x="1866737" y="2528109"/>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Source Sans Pro Light"/>
                <a:ea typeface="Anonymous Pro" panose="02060609030202000504" pitchFamily="49" charset="0"/>
                <a:cs typeface="Source Sans Pro Light"/>
              </a:rPr>
              <a:t>RDD, P2</a:t>
            </a:r>
          </a:p>
        </p:txBody>
      </p:sp>
      <p:sp>
        <p:nvSpPr>
          <p:cNvPr id="10" name="Rectangle 9"/>
          <p:cNvSpPr/>
          <p:nvPr/>
        </p:nvSpPr>
        <p:spPr>
          <a:xfrm>
            <a:off x="1869664" y="2739143"/>
            <a:ext cx="703667" cy="217520"/>
          </a:xfrm>
          <a:prstGeom prst="rect">
            <a:avLst/>
          </a:prstGeom>
          <a:solidFill>
            <a:srgbClr val="9933F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100" b="1" dirty="0">
                <a:solidFill>
                  <a:schemeClr val="tx1"/>
                </a:solidFill>
                <a:latin typeface="Source Sans Pro Light"/>
                <a:ea typeface="Anonymous Pro" panose="02060609030202000504" pitchFamily="49" charset="0"/>
                <a:cs typeface="Source Sans Pro Light"/>
              </a:rPr>
              <a:t>RDD, P1</a:t>
            </a:r>
          </a:p>
        </p:txBody>
      </p:sp>
      <p:sp>
        <p:nvSpPr>
          <p:cNvPr id="11" name="Oval 10"/>
          <p:cNvSpPr/>
          <p:nvPr/>
        </p:nvSpPr>
        <p:spPr>
          <a:xfrm>
            <a:off x="2838451" y="2206501"/>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12" name="Cloud 11"/>
          <p:cNvSpPr/>
          <p:nvPr/>
        </p:nvSpPr>
        <p:spPr>
          <a:xfrm>
            <a:off x="2003955" y="3381874"/>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solidFill>
                <a:schemeClr val="tx1"/>
              </a:solidFill>
              <a:latin typeface="Source Sans Pro Light"/>
              <a:cs typeface="Source Sans Pro Light"/>
            </a:endParaRPr>
          </a:p>
        </p:txBody>
      </p:sp>
      <p:sp>
        <p:nvSpPr>
          <p:cNvPr id="13" name="Oval 12"/>
          <p:cNvSpPr/>
          <p:nvPr/>
        </p:nvSpPr>
        <p:spPr>
          <a:xfrm>
            <a:off x="2170324" y="3468825"/>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Source Sans Pro Light"/>
                <a:cs typeface="Source Sans Pro Light"/>
              </a:rPr>
              <a:t>Internal Threads</a:t>
            </a:r>
            <a:endParaRPr lang="en-US" sz="1100" b="1" dirty="0">
              <a:solidFill>
                <a:schemeClr val="tx1"/>
              </a:solidFill>
              <a:latin typeface="Source Sans Pro Light"/>
              <a:cs typeface="Source Sans Pro Light"/>
            </a:endParaRPr>
          </a:p>
        </p:txBody>
      </p:sp>
      <p:sp>
        <p:nvSpPr>
          <p:cNvPr id="14" name="Oval 13"/>
          <p:cNvSpPr/>
          <p:nvPr/>
        </p:nvSpPr>
        <p:spPr>
          <a:xfrm>
            <a:off x="2208576" y="3762266"/>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15" name="Oval 14"/>
          <p:cNvSpPr/>
          <p:nvPr/>
        </p:nvSpPr>
        <p:spPr>
          <a:xfrm>
            <a:off x="2573331" y="3817744"/>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16" name="Oval 15"/>
          <p:cNvSpPr/>
          <p:nvPr/>
        </p:nvSpPr>
        <p:spPr>
          <a:xfrm>
            <a:off x="2925091" y="3755810"/>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pic>
        <p:nvPicPr>
          <p:cNvPr id="17" name="Picture 1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50901" y="4380296"/>
            <a:ext cx="433147" cy="257723"/>
          </a:xfrm>
          <a:prstGeom prst="rect">
            <a:avLst/>
          </a:prstGeom>
        </p:spPr>
      </p:pic>
      <p:pic>
        <p:nvPicPr>
          <p:cNvPr id="27" name="Picture 7" descr="https://cdn3.iconfinder.com/data/icons/macosxstyle/macosxstyle_png/512/Intranet.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460132" y="223310"/>
            <a:ext cx="869101" cy="869101"/>
          </a:xfrm>
          <a:prstGeom prst="rect">
            <a:avLst/>
          </a:prstGeom>
          <a:noFill/>
          <a:extLst>
            <a:ext uri="{909E8E84-426E-40dd-AFC4-6F175D3DCCD1}">
              <a14:hiddenFill xmlns="" xmlns:a14="http://schemas.microsoft.com/office/drawing/2010/main">
                <a:solidFill>
                  <a:srgbClr val="FFFFFF"/>
                </a:solidFill>
              </a14:hiddenFill>
            </a:ext>
          </a:extLst>
        </p:spPr>
      </p:pic>
      <p:sp>
        <p:nvSpPr>
          <p:cNvPr id="28" name="Oval 27"/>
          <p:cNvSpPr/>
          <p:nvPr/>
        </p:nvSpPr>
        <p:spPr>
          <a:xfrm>
            <a:off x="2834307" y="2517017"/>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29" name="Oval 28"/>
          <p:cNvSpPr/>
          <p:nvPr/>
        </p:nvSpPr>
        <p:spPr>
          <a:xfrm>
            <a:off x="3155779" y="2517017"/>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30" name="Oval 29"/>
          <p:cNvSpPr/>
          <p:nvPr/>
        </p:nvSpPr>
        <p:spPr>
          <a:xfrm>
            <a:off x="2840658" y="2828481"/>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31" name="Oval 30"/>
          <p:cNvSpPr/>
          <p:nvPr/>
        </p:nvSpPr>
        <p:spPr>
          <a:xfrm>
            <a:off x="3155779" y="2822381"/>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33" name="Rectangle 32"/>
          <p:cNvSpPr/>
          <p:nvPr/>
        </p:nvSpPr>
        <p:spPr>
          <a:xfrm>
            <a:off x="5238962" y="2263140"/>
            <a:ext cx="2216151"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solidFill>
                <a:schemeClr val="tx1"/>
              </a:solidFill>
              <a:latin typeface="Source Sans Pro Light"/>
              <a:cs typeface="Source Sans Pro Light"/>
            </a:endParaRPr>
          </a:p>
        </p:txBody>
      </p:sp>
      <p:sp>
        <p:nvSpPr>
          <p:cNvPr id="34" name="Rectangle 33"/>
          <p:cNvSpPr/>
          <p:nvPr/>
        </p:nvSpPr>
        <p:spPr>
          <a:xfrm>
            <a:off x="5548335" y="2784047"/>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t"/>
          <a:lstStyle/>
          <a:p>
            <a:pPr algn="ctr"/>
            <a:r>
              <a:rPr lang="en-US" sz="2400" b="1" dirty="0">
                <a:solidFill>
                  <a:schemeClr val="tx1"/>
                </a:solidFill>
                <a:latin typeface="Source Sans Pro Light"/>
                <a:ea typeface="Anonymous Pro" panose="02060609030202000504" pitchFamily="49" charset="0"/>
                <a:cs typeface="Source Sans Pro Light"/>
              </a:rPr>
              <a:t>Ex</a:t>
            </a:r>
          </a:p>
        </p:txBody>
      </p:sp>
      <p:sp>
        <p:nvSpPr>
          <p:cNvPr id="36" name="Rectangle 35"/>
          <p:cNvSpPr/>
          <p:nvPr/>
        </p:nvSpPr>
        <p:spPr>
          <a:xfrm>
            <a:off x="5613339" y="3205849"/>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Source Sans Pro Light"/>
                <a:ea typeface="Anonymous Pro" panose="02060609030202000504" pitchFamily="49" charset="0"/>
                <a:cs typeface="Source Sans Pro Light"/>
              </a:rPr>
              <a:t>RDD, P3</a:t>
            </a:r>
          </a:p>
        </p:txBody>
      </p:sp>
      <p:sp>
        <p:nvSpPr>
          <p:cNvPr id="37" name="Rectangle 36"/>
          <p:cNvSpPr/>
          <p:nvPr/>
        </p:nvSpPr>
        <p:spPr>
          <a:xfrm>
            <a:off x="5337279" y="2353980"/>
            <a:ext cx="499763"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2000" b="1" dirty="0">
                <a:solidFill>
                  <a:schemeClr val="tx1"/>
                </a:solidFill>
                <a:latin typeface="Source Sans Pro Light"/>
                <a:ea typeface="Anonymous Pro" panose="02060609030202000504" pitchFamily="49" charset="0"/>
                <a:cs typeface="Source Sans Pro Light"/>
              </a:rPr>
              <a:t>W</a:t>
            </a:r>
            <a:endParaRPr lang="en-US" sz="1600" b="1" dirty="0">
              <a:solidFill>
                <a:schemeClr val="tx1"/>
              </a:solidFill>
              <a:latin typeface="Source Sans Pro Light"/>
              <a:ea typeface="Anonymous Pro" panose="02060609030202000504" pitchFamily="49" charset="0"/>
              <a:cs typeface="Source Sans Pro Light"/>
            </a:endParaRPr>
          </a:p>
        </p:txBody>
      </p:sp>
      <p:sp>
        <p:nvSpPr>
          <p:cNvPr id="38" name="Rectangle 37"/>
          <p:cNvSpPr/>
          <p:nvPr/>
        </p:nvSpPr>
        <p:spPr>
          <a:xfrm>
            <a:off x="5619797" y="3404164"/>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Source Sans Pro Light"/>
                <a:ea typeface="Anonymous Pro" panose="02060609030202000504" pitchFamily="49" charset="0"/>
                <a:cs typeface="Source Sans Pro Light"/>
              </a:rPr>
              <a:t>RDD, P4</a:t>
            </a:r>
          </a:p>
        </p:txBody>
      </p:sp>
      <p:sp>
        <p:nvSpPr>
          <p:cNvPr id="39" name="Rectangle 38"/>
          <p:cNvSpPr/>
          <p:nvPr/>
        </p:nvSpPr>
        <p:spPr>
          <a:xfrm>
            <a:off x="5622724" y="3615197"/>
            <a:ext cx="703667" cy="217520"/>
          </a:xfrm>
          <a:prstGeom prst="rect">
            <a:avLst/>
          </a:prstGeom>
          <a:solidFill>
            <a:srgbClr val="9933F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100" b="1" dirty="0">
                <a:solidFill>
                  <a:schemeClr val="tx1"/>
                </a:solidFill>
                <a:latin typeface="Source Sans Pro Light"/>
                <a:ea typeface="Anonymous Pro" panose="02060609030202000504" pitchFamily="49" charset="0"/>
                <a:cs typeface="Source Sans Pro Light"/>
              </a:rPr>
              <a:t>RDD, P1</a:t>
            </a:r>
          </a:p>
        </p:txBody>
      </p:sp>
      <p:sp>
        <p:nvSpPr>
          <p:cNvPr id="40" name="Oval 39"/>
          <p:cNvSpPr/>
          <p:nvPr/>
        </p:nvSpPr>
        <p:spPr>
          <a:xfrm>
            <a:off x="6591511" y="3082556"/>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41" name="Cloud 40"/>
          <p:cNvSpPr/>
          <p:nvPr/>
        </p:nvSpPr>
        <p:spPr>
          <a:xfrm>
            <a:off x="5757015" y="4257927"/>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solidFill>
                <a:schemeClr val="tx1"/>
              </a:solidFill>
              <a:latin typeface="Source Sans Pro Light"/>
              <a:cs typeface="Source Sans Pro Light"/>
            </a:endParaRPr>
          </a:p>
        </p:txBody>
      </p:sp>
      <p:sp>
        <p:nvSpPr>
          <p:cNvPr id="42" name="Oval 41"/>
          <p:cNvSpPr/>
          <p:nvPr/>
        </p:nvSpPr>
        <p:spPr>
          <a:xfrm>
            <a:off x="5923384" y="4344878"/>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Source Sans Pro Light"/>
                <a:cs typeface="Source Sans Pro Light"/>
              </a:rPr>
              <a:t>Internal Threads</a:t>
            </a:r>
            <a:endParaRPr lang="en-US" sz="1100" b="1" dirty="0">
              <a:solidFill>
                <a:schemeClr val="tx1"/>
              </a:solidFill>
              <a:latin typeface="Source Sans Pro Light"/>
              <a:cs typeface="Source Sans Pro Light"/>
            </a:endParaRPr>
          </a:p>
        </p:txBody>
      </p:sp>
      <p:sp>
        <p:nvSpPr>
          <p:cNvPr id="43" name="Oval 42"/>
          <p:cNvSpPr/>
          <p:nvPr/>
        </p:nvSpPr>
        <p:spPr>
          <a:xfrm>
            <a:off x="5961636" y="4638319"/>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44" name="Oval 43"/>
          <p:cNvSpPr/>
          <p:nvPr/>
        </p:nvSpPr>
        <p:spPr>
          <a:xfrm>
            <a:off x="6326391" y="4693799"/>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45" name="Oval 44"/>
          <p:cNvSpPr/>
          <p:nvPr/>
        </p:nvSpPr>
        <p:spPr>
          <a:xfrm>
            <a:off x="6678151" y="4631865"/>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54" name="Oval 53"/>
          <p:cNvSpPr/>
          <p:nvPr/>
        </p:nvSpPr>
        <p:spPr>
          <a:xfrm>
            <a:off x="6587367" y="3393072"/>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55" name="Oval 54"/>
          <p:cNvSpPr/>
          <p:nvPr/>
        </p:nvSpPr>
        <p:spPr>
          <a:xfrm>
            <a:off x="6908839" y="3393072"/>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56" name="Oval 55"/>
          <p:cNvSpPr/>
          <p:nvPr/>
        </p:nvSpPr>
        <p:spPr>
          <a:xfrm>
            <a:off x="6593718" y="3704535"/>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57" name="Oval 56"/>
          <p:cNvSpPr/>
          <p:nvPr/>
        </p:nvSpPr>
        <p:spPr>
          <a:xfrm>
            <a:off x="6908839" y="3698435"/>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58" name="Oval 57"/>
          <p:cNvSpPr/>
          <p:nvPr/>
        </p:nvSpPr>
        <p:spPr>
          <a:xfrm>
            <a:off x="6900884" y="3086911"/>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60" name="TextBox 59"/>
          <p:cNvSpPr txBox="1"/>
          <p:nvPr/>
        </p:nvSpPr>
        <p:spPr>
          <a:xfrm>
            <a:off x="113013" y="79529"/>
            <a:ext cx="3236611" cy="461665"/>
          </a:xfrm>
          <a:prstGeom prst="rect">
            <a:avLst/>
          </a:prstGeom>
          <a:noFill/>
        </p:spPr>
        <p:txBody>
          <a:bodyPr wrap="square" lIns="91438" tIns="45719" rIns="91438" bIns="45719" rtlCol="0">
            <a:spAutoFit/>
          </a:bodyPr>
          <a:lstStyle/>
          <a:p>
            <a:r>
              <a:rPr lang="en-US" sz="2400" dirty="0">
                <a:latin typeface="Source Sans Pro Light"/>
                <a:cs typeface="Source Sans Pro Light"/>
              </a:rPr>
              <a:t>Batch interval = 600 </a:t>
            </a:r>
            <a:r>
              <a:rPr lang="en-US" sz="2400" dirty="0" err="1">
                <a:latin typeface="Source Sans Pro Light"/>
                <a:cs typeface="Source Sans Pro Light"/>
              </a:rPr>
              <a:t>ms</a:t>
            </a:r>
            <a:endParaRPr lang="en-US" sz="2400" dirty="0">
              <a:latin typeface="Source Sans Pro Light"/>
              <a:cs typeface="Source Sans Pro Light"/>
            </a:endParaRPr>
          </a:p>
        </p:txBody>
      </p:sp>
      <p:sp>
        <p:nvSpPr>
          <p:cNvPr id="61" name="Rectangle 60"/>
          <p:cNvSpPr/>
          <p:nvPr/>
        </p:nvSpPr>
        <p:spPr>
          <a:xfrm>
            <a:off x="406242" y="499757"/>
            <a:ext cx="2006087" cy="2369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solidFill>
                <a:schemeClr val="tx1"/>
              </a:solidFill>
              <a:latin typeface="Source Sans Pro Light"/>
              <a:cs typeface="Source Sans Pro Light"/>
            </a:endParaRPr>
          </a:p>
        </p:txBody>
      </p:sp>
      <p:sp>
        <p:nvSpPr>
          <p:cNvPr id="62" name="Rectangle 61"/>
          <p:cNvSpPr/>
          <p:nvPr/>
        </p:nvSpPr>
        <p:spPr>
          <a:xfrm>
            <a:off x="406241" y="499757"/>
            <a:ext cx="679609"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solidFill>
                <a:schemeClr val="tx1"/>
              </a:solidFill>
              <a:latin typeface="Source Sans Pro Light"/>
              <a:cs typeface="Source Sans Pro Light"/>
            </a:endParaRPr>
          </a:p>
        </p:txBody>
      </p:sp>
      <p:sp>
        <p:nvSpPr>
          <p:cNvPr id="63" name="Oval 62"/>
          <p:cNvSpPr/>
          <p:nvPr/>
        </p:nvSpPr>
        <p:spPr>
          <a:xfrm>
            <a:off x="3164674" y="2206503"/>
            <a:ext cx="273711" cy="265157"/>
          </a:xfrm>
          <a:prstGeom prst="ellipse">
            <a:avLst/>
          </a:prstGeom>
          <a:solidFill>
            <a:srgbClr val="FE522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b="1" dirty="0">
                <a:solidFill>
                  <a:schemeClr val="tx1"/>
                </a:solidFill>
                <a:latin typeface="Source Sans Pro Light"/>
                <a:cs typeface="Source Sans Pro Light"/>
              </a:rPr>
              <a:t>R</a:t>
            </a:r>
            <a:endParaRPr lang="en-US" sz="1600" b="1" dirty="0">
              <a:solidFill>
                <a:schemeClr val="tx1"/>
              </a:solidFill>
              <a:latin typeface="Source Sans Pro Light"/>
              <a:cs typeface="Source Sans Pro Light"/>
            </a:endParaRPr>
          </a:p>
        </p:txBody>
      </p:sp>
      <p:sp>
        <p:nvSpPr>
          <p:cNvPr id="65" name="Rectangle 64"/>
          <p:cNvSpPr/>
          <p:nvPr/>
        </p:nvSpPr>
        <p:spPr>
          <a:xfrm>
            <a:off x="1102818" y="499757"/>
            <a:ext cx="649783"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p>
        </p:txBody>
      </p:sp>
      <p:sp>
        <p:nvSpPr>
          <p:cNvPr id="69" name="Rectangle 68"/>
          <p:cNvSpPr/>
          <p:nvPr/>
        </p:nvSpPr>
        <p:spPr>
          <a:xfrm>
            <a:off x="8613986" y="1526540"/>
            <a:ext cx="2216151"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solidFill>
                <a:schemeClr val="tx1"/>
              </a:solidFill>
              <a:latin typeface="Source Sans Pro Light"/>
              <a:cs typeface="Source Sans Pro Light"/>
            </a:endParaRPr>
          </a:p>
        </p:txBody>
      </p:sp>
      <p:sp>
        <p:nvSpPr>
          <p:cNvPr id="70" name="Rectangle 69"/>
          <p:cNvSpPr/>
          <p:nvPr/>
        </p:nvSpPr>
        <p:spPr>
          <a:xfrm>
            <a:off x="8923360" y="2047447"/>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t"/>
          <a:lstStyle/>
          <a:p>
            <a:pPr algn="ctr"/>
            <a:r>
              <a:rPr lang="en-US" sz="2400" b="1" dirty="0">
                <a:solidFill>
                  <a:schemeClr val="tx1"/>
                </a:solidFill>
                <a:latin typeface="Source Sans Pro Light"/>
                <a:ea typeface="Anonymous Pro" panose="02060609030202000504" pitchFamily="49" charset="0"/>
                <a:cs typeface="Source Sans Pro Light"/>
              </a:rPr>
              <a:t>Ex</a:t>
            </a:r>
          </a:p>
        </p:txBody>
      </p:sp>
      <p:sp>
        <p:nvSpPr>
          <p:cNvPr id="73" name="Rectangle 72"/>
          <p:cNvSpPr/>
          <p:nvPr/>
        </p:nvSpPr>
        <p:spPr>
          <a:xfrm>
            <a:off x="8712304" y="1617380"/>
            <a:ext cx="499763"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2000" b="1" dirty="0">
                <a:solidFill>
                  <a:schemeClr val="tx1"/>
                </a:solidFill>
                <a:latin typeface="Source Sans Pro Light"/>
                <a:ea typeface="Anonymous Pro" panose="02060609030202000504" pitchFamily="49" charset="0"/>
                <a:cs typeface="Source Sans Pro Light"/>
              </a:rPr>
              <a:t>W</a:t>
            </a:r>
            <a:endParaRPr lang="en-US" sz="1600" b="1" dirty="0">
              <a:solidFill>
                <a:schemeClr val="tx1"/>
              </a:solidFill>
              <a:latin typeface="Source Sans Pro Light"/>
              <a:ea typeface="Anonymous Pro" panose="02060609030202000504" pitchFamily="49" charset="0"/>
              <a:cs typeface="Source Sans Pro Light"/>
            </a:endParaRPr>
          </a:p>
        </p:txBody>
      </p:sp>
      <p:sp>
        <p:nvSpPr>
          <p:cNvPr id="75" name="Rectangle 74"/>
          <p:cNvSpPr/>
          <p:nvPr/>
        </p:nvSpPr>
        <p:spPr>
          <a:xfrm>
            <a:off x="8997749" y="2481723"/>
            <a:ext cx="703667" cy="217520"/>
          </a:xfrm>
          <a:prstGeom prst="rect">
            <a:avLst/>
          </a:prstGeom>
          <a:solidFill>
            <a:srgbClr val="9933F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100" b="1" dirty="0">
                <a:solidFill>
                  <a:schemeClr val="tx1"/>
                </a:solidFill>
                <a:latin typeface="Source Sans Pro Light"/>
                <a:ea typeface="Anonymous Pro" panose="02060609030202000504" pitchFamily="49" charset="0"/>
                <a:cs typeface="Source Sans Pro Light"/>
              </a:rPr>
              <a:t>RDD, P2</a:t>
            </a:r>
          </a:p>
        </p:txBody>
      </p:sp>
      <p:sp>
        <p:nvSpPr>
          <p:cNvPr id="76" name="Oval 75"/>
          <p:cNvSpPr/>
          <p:nvPr/>
        </p:nvSpPr>
        <p:spPr>
          <a:xfrm>
            <a:off x="9966537" y="2345956"/>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77" name="Cloud 76"/>
          <p:cNvSpPr/>
          <p:nvPr/>
        </p:nvSpPr>
        <p:spPr>
          <a:xfrm>
            <a:off x="9132040" y="3521327"/>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solidFill>
                <a:schemeClr val="tx1"/>
              </a:solidFill>
              <a:latin typeface="Source Sans Pro Light"/>
              <a:cs typeface="Source Sans Pro Light"/>
            </a:endParaRPr>
          </a:p>
        </p:txBody>
      </p:sp>
      <p:sp>
        <p:nvSpPr>
          <p:cNvPr id="78" name="Oval 77"/>
          <p:cNvSpPr/>
          <p:nvPr/>
        </p:nvSpPr>
        <p:spPr>
          <a:xfrm>
            <a:off x="9298410" y="3608278"/>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Source Sans Pro Light"/>
                <a:cs typeface="Source Sans Pro Light"/>
              </a:rPr>
              <a:t>Internal Threads</a:t>
            </a:r>
            <a:endParaRPr lang="en-US" sz="1100" b="1" dirty="0">
              <a:solidFill>
                <a:schemeClr val="tx1"/>
              </a:solidFill>
              <a:latin typeface="Source Sans Pro Light"/>
              <a:cs typeface="Source Sans Pro Light"/>
            </a:endParaRPr>
          </a:p>
        </p:txBody>
      </p:sp>
      <p:sp>
        <p:nvSpPr>
          <p:cNvPr id="79" name="Oval 78"/>
          <p:cNvSpPr/>
          <p:nvPr/>
        </p:nvSpPr>
        <p:spPr>
          <a:xfrm>
            <a:off x="9336660" y="3901719"/>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80" name="Oval 79"/>
          <p:cNvSpPr/>
          <p:nvPr/>
        </p:nvSpPr>
        <p:spPr>
          <a:xfrm>
            <a:off x="9701416" y="3957199"/>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81" name="Oval 80"/>
          <p:cNvSpPr/>
          <p:nvPr/>
        </p:nvSpPr>
        <p:spPr>
          <a:xfrm>
            <a:off x="10053176" y="3895265"/>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87" name="Oval 86"/>
          <p:cNvSpPr/>
          <p:nvPr/>
        </p:nvSpPr>
        <p:spPr>
          <a:xfrm>
            <a:off x="9962393" y="2656472"/>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88" name="Oval 87"/>
          <p:cNvSpPr/>
          <p:nvPr/>
        </p:nvSpPr>
        <p:spPr>
          <a:xfrm>
            <a:off x="10283865" y="2656472"/>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89" name="Oval 88"/>
          <p:cNvSpPr/>
          <p:nvPr/>
        </p:nvSpPr>
        <p:spPr>
          <a:xfrm>
            <a:off x="9968742" y="2967935"/>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90" name="Oval 89"/>
          <p:cNvSpPr/>
          <p:nvPr/>
        </p:nvSpPr>
        <p:spPr>
          <a:xfrm>
            <a:off x="10283865" y="2961835"/>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91" name="Oval 90"/>
          <p:cNvSpPr/>
          <p:nvPr/>
        </p:nvSpPr>
        <p:spPr>
          <a:xfrm>
            <a:off x="10275910" y="2350311"/>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92" name="Rectangle 91"/>
          <p:cNvSpPr/>
          <p:nvPr/>
        </p:nvSpPr>
        <p:spPr>
          <a:xfrm>
            <a:off x="1764803" y="499757"/>
            <a:ext cx="649783"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p>
        </p:txBody>
      </p:sp>
      <p:sp>
        <p:nvSpPr>
          <p:cNvPr id="95" name="Rectangle 94"/>
          <p:cNvSpPr/>
          <p:nvPr/>
        </p:nvSpPr>
        <p:spPr>
          <a:xfrm>
            <a:off x="1863524" y="2999247"/>
            <a:ext cx="703667" cy="217520"/>
          </a:xfrm>
          <a:prstGeom prst="rect">
            <a:avLst/>
          </a:prstGeom>
          <a:solidFill>
            <a:srgbClr val="9933F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100" b="1" dirty="0">
                <a:solidFill>
                  <a:schemeClr val="tx1"/>
                </a:solidFill>
                <a:latin typeface="Source Sans Pro Light"/>
                <a:ea typeface="Anonymous Pro" panose="02060609030202000504" pitchFamily="49" charset="0"/>
                <a:cs typeface="Source Sans Pro Light"/>
              </a:rPr>
              <a:t>RDD, P2</a:t>
            </a:r>
          </a:p>
        </p:txBody>
      </p:sp>
      <p:sp>
        <p:nvSpPr>
          <p:cNvPr id="96" name="Rectangle 95"/>
          <p:cNvSpPr/>
          <p:nvPr/>
        </p:nvSpPr>
        <p:spPr>
          <a:xfrm>
            <a:off x="1857173" y="3246897"/>
            <a:ext cx="703667" cy="217520"/>
          </a:xfrm>
          <a:prstGeom prst="rect">
            <a:avLst/>
          </a:prstGeom>
          <a:solidFill>
            <a:srgbClr val="9933F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100" b="1" dirty="0">
                <a:solidFill>
                  <a:schemeClr val="tx1"/>
                </a:solidFill>
                <a:latin typeface="Source Sans Pro Light"/>
                <a:ea typeface="Anonymous Pro" panose="02060609030202000504" pitchFamily="49" charset="0"/>
                <a:cs typeface="Source Sans Pro Light"/>
              </a:rPr>
              <a:t>RDD, P3</a:t>
            </a:r>
          </a:p>
        </p:txBody>
      </p:sp>
      <p:sp>
        <p:nvSpPr>
          <p:cNvPr id="97" name="Rectangle 96"/>
          <p:cNvSpPr/>
          <p:nvPr/>
        </p:nvSpPr>
        <p:spPr>
          <a:xfrm>
            <a:off x="5619549" y="3881897"/>
            <a:ext cx="703667" cy="217520"/>
          </a:xfrm>
          <a:prstGeom prst="rect">
            <a:avLst/>
          </a:prstGeom>
          <a:solidFill>
            <a:srgbClr val="9933F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100" b="1" dirty="0">
                <a:solidFill>
                  <a:schemeClr val="tx1"/>
                </a:solidFill>
                <a:latin typeface="Source Sans Pro Light"/>
                <a:ea typeface="Anonymous Pro" panose="02060609030202000504" pitchFamily="49" charset="0"/>
                <a:cs typeface="Source Sans Pro Light"/>
              </a:rPr>
              <a:t>RDD, P3</a:t>
            </a:r>
          </a:p>
        </p:txBody>
      </p:sp>
    </p:spTree>
    <p:extLst>
      <p:ext uri="{BB962C8B-B14F-4D97-AF65-F5344CB8AC3E}">
        <p14:creationId xmlns:p14="http://schemas.microsoft.com/office/powerpoint/2010/main" val="6942452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2713866" y="5080158"/>
            <a:ext cx="443527" cy="276999"/>
          </a:xfrm>
          <a:prstGeom prst="rect">
            <a:avLst/>
          </a:prstGeom>
          <a:solidFill>
            <a:srgbClr val="FFFFFF"/>
          </a:solidFill>
        </p:spPr>
        <p:txBody>
          <a:bodyPr wrap="square" lIns="91438" tIns="45719" rIns="91438" bIns="45719" rtlCol="0">
            <a:spAutoFit/>
          </a:bodyPr>
          <a:lstStyle/>
          <a:p>
            <a:r>
              <a:rPr lang="en-US" sz="1200" dirty="0">
                <a:latin typeface="Source Sans Pro Light"/>
                <a:cs typeface="Source Sans Pro Light"/>
              </a:rPr>
              <a:t>SSD</a:t>
            </a:r>
          </a:p>
        </p:txBody>
      </p:sp>
      <p:sp>
        <p:nvSpPr>
          <p:cNvPr id="24" name="TextBox 23"/>
          <p:cNvSpPr txBox="1"/>
          <p:nvPr/>
        </p:nvSpPr>
        <p:spPr>
          <a:xfrm>
            <a:off x="3208670" y="5080158"/>
            <a:ext cx="443527" cy="276999"/>
          </a:xfrm>
          <a:prstGeom prst="rect">
            <a:avLst/>
          </a:prstGeom>
          <a:solidFill>
            <a:srgbClr val="FFFFFF"/>
          </a:solidFill>
        </p:spPr>
        <p:txBody>
          <a:bodyPr wrap="square" lIns="91438" tIns="45719" rIns="91438" bIns="45719" rtlCol="0">
            <a:spAutoFit/>
          </a:bodyPr>
          <a:lstStyle/>
          <a:p>
            <a:r>
              <a:rPr lang="en-US" sz="1200" dirty="0">
                <a:latin typeface="Source Sans Pro Light"/>
                <a:cs typeface="Source Sans Pro Light"/>
              </a:rPr>
              <a:t>SSD</a:t>
            </a:r>
          </a:p>
        </p:txBody>
      </p:sp>
      <p:sp>
        <p:nvSpPr>
          <p:cNvPr id="25" name="TextBox 24"/>
          <p:cNvSpPr txBox="1"/>
          <p:nvPr/>
        </p:nvSpPr>
        <p:spPr>
          <a:xfrm>
            <a:off x="1824519" y="5085359"/>
            <a:ext cx="737011" cy="553996"/>
          </a:xfrm>
          <a:prstGeom prst="rect">
            <a:avLst/>
          </a:prstGeom>
          <a:solidFill>
            <a:srgbClr val="FFFFFF"/>
          </a:solidFill>
          <a:ln>
            <a:noFill/>
          </a:ln>
        </p:spPr>
        <p:txBody>
          <a:bodyPr wrap="square" lIns="91438" tIns="45719" rIns="91438" bIns="45719" rtlCol="0">
            <a:spAutoFit/>
          </a:bodyPr>
          <a:lstStyle/>
          <a:p>
            <a:pPr algn="ctr"/>
            <a:r>
              <a:rPr lang="en-US" sz="1500" b="1" dirty="0">
                <a:latin typeface="Source Sans Pro Light"/>
                <a:cs typeface="Source Sans Pro Light"/>
              </a:rPr>
              <a:t>OS Disk</a:t>
            </a:r>
          </a:p>
        </p:txBody>
      </p:sp>
      <p:sp>
        <p:nvSpPr>
          <p:cNvPr id="49" name="TextBox 48"/>
          <p:cNvSpPr txBox="1"/>
          <p:nvPr/>
        </p:nvSpPr>
        <p:spPr>
          <a:xfrm>
            <a:off x="6466926" y="5956213"/>
            <a:ext cx="443527" cy="276999"/>
          </a:xfrm>
          <a:prstGeom prst="rect">
            <a:avLst/>
          </a:prstGeom>
          <a:solidFill>
            <a:srgbClr val="FFFFFF"/>
          </a:solidFill>
        </p:spPr>
        <p:txBody>
          <a:bodyPr wrap="square" lIns="91438" tIns="45719" rIns="91438" bIns="45719" rtlCol="0">
            <a:spAutoFit/>
          </a:bodyPr>
          <a:lstStyle/>
          <a:p>
            <a:r>
              <a:rPr lang="en-US" sz="1200" dirty="0">
                <a:latin typeface="Source Sans Pro Light"/>
                <a:cs typeface="Source Sans Pro Light"/>
              </a:rPr>
              <a:t>SSD</a:t>
            </a:r>
          </a:p>
        </p:txBody>
      </p:sp>
      <p:sp>
        <p:nvSpPr>
          <p:cNvPr id="52" name="TextBox 51"/>
          <p:cNvSpPr txBox="1"/>
          <p:nvPr/>
        </p:nvSpPr>
        <p:spPr>
          <a:xfrm>
            <a:off x="6961730" y="5956213"/>
            <a:ext cx="443527" cy="276999"/>
          </a:xfrm>
          <a:prstGeom prst="rect">
            <a:avLst/>
          </a:prstGeom>
          <a:solidFill>
            <a:srgbClr val="FFFFFF"/>
          </a:solidFill>
        </p:spPr>
        <p:txBody>
          <a:bodyPr wrap="square" lIns="91438" tIns="45719" rIns="91438" bIns="45719" rtlCol="0">
            <a:spAutoFit/>
          </a:bodyPr>
          <a:lstStyle/>
          <a:p>
            <a:r>
              <a:rPr lang="en-US" sz="1200" dirty="0">
                <a:latin typeface="Source Sans Pro Light"/>
                <a:cs typeface="Source Sans Pro Light"/>
              </a:rPr>
              <a:t>SSD</a:t>
            </a:r>
          </a:p>
        </p:txBody>
      </p:sp>
      <p:sp>
        <p:nvSpPr>
          <p:cNvPr id="53" name="TextBox 52"/>
          <p:cNvSpPr txBox="1"/>
          <p:nvPr/>
        </p:nvSpPr>
        <p:spPr>
          <a:xfrm>
            <a:off x="5577579" y="5961412"/>
            <a:ext cx="737011" cy="553996"/>
          </a:xfrm>
          <a:prstGeom prst="rect">
            <a:avLst/>
          </a:prstGeom>
          <a:solidFill>
            <a:srgbClr val="FFFFFF"/>
          </a:solidFill>
        </p:spPr>
        <p:txBody>
          <a:bodyPr wrap="square" lIns="91438" tIns="45719" rIns="91438" bIns="45719" rtlCol="0">
            <a:spAutoFit/>
          </a:bodyPr>
          <a:lstStyle/>
          <a:p>
            <a:pPr algn="ctr"/>
            <a:r>
              <a:rPr lang="en-US" sz="1500" b="1" dirty="0">
                <a:latin typeface="Source Sans Pro Light"/>
                <a:cs typeface="Source Sans Pro Light"/>
              </a:rPr>
              <a:t>OS Disk</a:t>
            </a:r>
          </a:p>
        </p:txBody>
      </p:sp>
      <p:sp>
        <p:nvSpPr>
          <p:cNvPr id="2" name="Title 1"/>
          <p:cNvSpPr>
            <a:spLocks noGrp="1"/>
          </p:cNvSpPr>
          <p:nvPr>
            <p:ph type="title"/>
          </p:nvPr>
        </p:nvSpPr>
        <p:spPr/>
        <p:txBody>
          <a:bodyPr/>
          <a:lstStyle/>
          <a:p>
            <a:r>
              <a:rPr lang="en-US" dirty="0" smtClean="0"/>
              <a:t>                                                 Example</a:t>
            </a:r>
            <a:endParaRPr lang="en-US" dirty="0"/>
          </a:p>
        </p:txBody>
      </p:sp>
      <p:sp>
        <p:nvSpPr>
          <p:cNvPr id="3" name="Rectangle 2"/>
          <p:cNvSpPr/>
          <p:nvPr/>
        </p:nvSpPr>
        <p:spPr>
          <a:xfrm>
            <a:off x="1485901" y="1387087"/>
            <a:ext cx="2216151"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solidFill>
                <a:schemeClr val="tx1"/>
              </a:solidFill>
              <a:latin typeface="Source Sans Pro Light"/>
              <a:cs typeface="Source Sans Pro Light"/>
            </a:endParaRPr>
          </a:p>
        </p:txBody>
      </p:sp>
      <p:sp>
        <p:nvSpPr>
          <p:cNvPr id="4" name="Rectangle 3"/>
          <p:cNvSpPr/>
          <p:nvPr/>
        </p:nvSpPr>
        <p:spPr>
          <a:xfrm>
            <a:off x="1795275" y="1907994"/>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t"/>
          <a:lstStyle/>
          <a:p>
            <a:pPr algn="ctr"/>
            <a:r>
              <a:rPr lang="en-US" sz="2400" b="1" dirty="0">
                <a:solidFill>
                  <a:schemeClr val="tx1"/>
                </a:solidFill>
                <a:latin typeface="Source Sans Pro Light"/>
                <a:ea typeface="Anonymous Pro" panose="02060609030202000504" pitchFamily="49" charset="0"/>
                <a:cs typeface="Source Sans Pro Light"/>
              </a:rPr>
              <a:t>Ex</a:t>
            </a:r>
          </a:p>
        </p:txBody>
      </p:sp>
      <p:cxnSp>
        <p:nvCxnSpPr>
          <p:cNvPr id="5" name="Straight Connector 4"/>
          <p:cNvCxnSpPr/>
          <p:nvPr/>
        </p:nvCxnSpPr>
        <p:spPr>
          <a:xfrm flipV="1">
            <a:off x="2191304" y="4861913"/>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1860279" y="2329795"/>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Source Sans Pro Light"/>
                <a:ea typeface="Anonymous Pro" panose="02060609030202000504" pitchFamily="49" charset="0"/>
                <a:cs typeface="Source Sans Pro Light"/>
              </a:rPr>
              <a:t>RDD, P1</a:t>
            </a:r>
          </a:p>
        </p:txBody>
      </p:sp>
      <p:sp>
        <p:nvSpPr>
          <p:cNvPr id="7" name="Rectangle 6"/>
          <p:cNvSpPr/>
          <p:nvPr/>
        </p:nvSpPr>
        <p:spPr>
          <a:xfrm>
            <a:off x="1584219" y="1477927"/>
            <a:ext cx="499763"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2000" b="1" dirty="0">
                <a:solidFill>
                  <a:schemeClr val="tx1"/>
                </a:solidFill>
                <a:latin typeface="Source Sans Pro Light"/>
                <a:ea typeface="Anonymous Pro" panose="02060609030202000504" pitchFamily="49" charset="0"/>
                <a:cs typeface="Source Sans Pro Light"/>
              </a:rPr>
              <a:t>W</a:t>
            </a:r>
            <a:endParaRPr lang="en-US" sz="1600" b="1" dirty="0">
              <a:solidFill>
                <a:schemeClr val="tx1"/>
              </a:solidFill>
              <a:latin typeface="Source Sans Pro Light"/>
              <a:ea typeface="Anonymous Pro" panose="02060609030202000504" pitchFamily="49" charset="0"/>
              <a:cs typeface="Source Sans Pro Light"/>
            </a:endParaRPr>
          </a:p>
        </p:txBody>
      </p:sp>
      <p:sp>
        <p:nvSpPr>
          <p:cNvPr id="8" name="Rectangle 7"/>
          <p:cNvSpPr/>
          <p:nvPr/>
        </p:nvSpPr>
        <p:spPr>
          <a:xfrm>
            <a:off x="2608947" y="4197087"/>
            <a:ext cx="916260" cy="475611"/>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200" b="1" dirty="0">
                <a:solidFill>
                  <a:schemeClr val="tx1"/>
                </a:solidFill>
                <a:latin typeface="Source Sans Pro Light"/>
                <a:ea typeface="Anonymous Pro" panose="02060609030202000504" pitchFamily="49" charset="0"/>
                <a:cs typeface="Source Sans Pro Light"/>
              </a:rPr>
              <a:t>Driver</a:t>
            </a:r>
          </a:p>
          <a:p>
            <a:pPr algn="ctr"/>
            <a:endParaRPr lang="en-US" sz="1200" b="1" dirty="0">
              <a:solidFill>
                <a:schemeClr val="tx1"/>
              </a:solidFill>
              <a:latin typeface="Source Sans Pro Light"/>
              <a:ea typeface="Anonymous Pro" panose="02060609030202000504" pitchFamily="49" charset="0"/>
              <a:cs typeface="Source Sans Pro Light"/>
            </a:endParaRPr>
          </a:p>
          <a:p>
            <a:pPr algn="ctr"/>
            <a:endParaRPr lang="en-US" sz="1200" b="1" dirty="0">
              <a:solidFill>
                <a:schemeClr val="tx1"/>
              </a:solidFill>
              <a:latin typeface="Source Sans Pro Light"/>
              <a:ea typeface="Anonymous Pro" panose="02060609030202000504" pitchFamily="49" charset="0"/>
              <a:cs typeface="Source Sans Pro Light"/>
            </a:endParaRPr>
          </a:p>
        </p:txBody>
      </p:sp>
      <p:sp>
        <p:nvSpPr>
          <p:cNvPr id="9" name="Rectangle 8"/>
          <p:cNvSpPr/>
          <p:nvPr/>
        </p:nvSpPr>
        <p:spPr>
          <a:xfrm>
            <a:off x="1866737" y="2528109"/>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Source Sans Pro Light"/>
                <a:ea typeface="Anonymous Pro" panose="02060609030202000504" pitchFamily="49" charset="0"/>
                <a:cs typeface="Source Sans Pro Light"/>
              </a:rPr>
              <a:t>RDD, P2</a:t>
            </a:r>
          </a:p>
        </p:txBody>
      </p:sp>
      <p:sp>
        <p:nvSpPr>
          <p:cNvPr id="10" name="Rectangle 9"/>
          <p:cNvSpPr/>
          <p:nvPr/>
        </p:nvSpPr>
        <p:spPr>
          <a:xfrm>
            <a:off x="1869664" y="2739143"/>
            <a:ext cx="703667" cy="217520"/>
          </a:xfrm>
          <a:prstGeom prst="rect">
            <a:avLst/>
          </a:prstGeom>
          <a:solidFill>
            <a:srgbClr val="3366F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100" b="1" dirty="0">
                <a:solidFill>
                  <a:schemeClr val="tx1"/>
                </a:solidFill>
                <a:latin typeface="Source Sans Pro Light"/>
                <a:ea typeface="Anonymous Pro" panose="02060609030202000504" pitchFamily="49" charset="0"/>
                <a:cs typeface="Source Sans Pro Light"/>
              </a:rPr>
              <a:t>RDD, P1</a:t>
            </a:r>
          </a:p>
        </p:txBody>
      </p:sp>
      <p:sp>
        <p:nvSpPr>
          <p:cNvPr id="11" name="Oval 10"/>
          <p:cNvSpPr/>
          <p:nvPr/>
        </p:nvSpPr>
        <p:spPr>
          <a:xfrm>
            <a:off x="2838451" y="2206501"/>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12" name="Cloud 11"/>
          <p:cNvSpPr/>
          <p:nvPr/>
        </p:nvSpPr>
        <p:spPr>
          <a:xfrm>
            <a:off x="2003955" y="3381874"/>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solidFill>
                <a:schemeClr val="tx1"/>
              </a:solidFill>
              <a:latin typeface="Source Sans Pro Light"/>
              <a:cs typeface="Source Sans Pro Light"/>
            </a:endParaRPr>
          </a:p>
        </p:txBody>
      </p:sp>
      <p:sp>
        <p:nvSpPr>
          <p:cNvPr id="13" name="Oval 12"/>
          <p:cNvSpPr/>
          <p:nvPr/>
        </p:nvSpPr>
        <p:spPr>
          <a:xfrm>
            <a:off x="2170324" y="3468825"/>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Source Sans Pro Light"/>
                <a:cs typeface="Source Sans Pro Light"/>
              </a:rPr>
              <a:t>Internal Threads</a:t>
            </a:r>
            <a:endParaRPr lang="en-US" sz="1100" b="1" dirty="0">
              <a:solidFill>
                <a:schemeClr val="tx1"/>
              </a:solidFill>
              <a:latin typeface="Source Sans Pro Light"/>
              <a:cs typeface="Source Sans Pro Light"/>
            </a:endParaRPr>
          </a:p>
        </p:txBody>
      </p:sp>
      <p:sp>
        <p:nvSpPr>
          <p:cNvPr id="14" name="Oval 13"/>
          <p:cNvSpPr/>
          <p:nvPr/>
        </p:nvSpPr>
        <p:spPr>
          <a:xfrm>
            <a:off x="2208576" y="3762266"/>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15" name="Oval 14"/>
          <p:cNvSpPr/>
          <p:nvPr/>
        </p:nvSpPr>
        <p:spPr>
          <a:xfrm>
            <a:off x="2573331" y="3817744"/>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16" name="Oval 15"/>
          <p:cNvSpPr/>
          <p:nvPr/>
        </p:nvSpPr>
        <p:spPr>
          <a:xfrm>
            <a:off x="2925091" y="3755810"/>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pic>
        <p:nvPicPr>
          <p:cNvPr id="17" name="Picture 1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50901" y="4380296"/>
            <a:ext cx="433147" cy="257723"/>
          </a:xfrm>
          <a:prstGeom prst="rect">
            <a:avLst/>
          </a:prstGeom>
        </p:spPr>
      </p:pic>
      <p:sp>
        <p:nvSpPr>
          <p:cNvPr id="18" name="Oval 17"/>
          <p:cNvSpPr/>
          <p:nvPr/>
        </p:nvSpPr>
        <p:spPr>
          <a:xfrm>
            <a:off x="1795275" y="5051715"/>
            <a:ext cx="769783" cy="369501"/>
          </a:xfrm>
          <a:prstGeom prst="ellipse">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dirty="0">
              <a:solidFill>
                <a:schemeClr val="tx1"/>
              </a:solidFill>
              <a:latin typeface="Source Sans Pro Light"/>
              <a:cs typeface="Source Sans Pro Light"/>
            </a:endParaRPr>
          </a:p>
        </p:txBody>
      </p:sp>
      <p:cxnSp>
        <p:nvCxnSpPr>
          <p:cNvPr id="19" name="Straight Connector 18"/>
          <p:cNvCxnSpPr/>
          <p:nvPr/>
        </p:nvCxnSpPr>
        <p:spPr>
          <a:xfrm flipV="1">
            <a:off x="2943579" y="4865076"/>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2711657" y="5059960"/>
            <a:ext cx="417131" cy="309523"/>
          </a:xfrm>
          <a:prstGeom prst="ellipse">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100" dirty="0">
              <a:solidFill>
                <a:schemeClr val="tx1"/>
              </a:solidFill>
              <a:latin typeface="Source Sans Pro Light"/>
              <a:cs typeface="Source Sans Pro Light"/>
            </a:endParaRPr>
          </a:p>
        </p:txBody>
      </p:sp>
      <p:cxnSp>
        <p:nvCxnSpPr>
          <p:cNvPr id="22" name="Straight Connector 21"/>
          <p:cNvCxnSpPr/>
          <p:nvPr/>
        </p:nvCxnSpPr>
        <p:spPr>
          <a:xfrm flipV="1">
            <a:off x="3438383" y="4865076"/>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3206461" y="5059960"/>
            <a:ext cx="417131" cy="309523"/>
          </a:xfrm>
          <a:prstGeom prst="ellipse">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100" dirty="0">
              <a:solidFill>
                <a:schemeClr val="tx1"/>
              </a:solidFill>
              <a:latin typeface="Source Sans Pro Light"/>
              <a:cs typeface="Source Sans Pro Light"/>
            </a:endParaRPr>
          </a:p>
        </p:txBody>
      </p:sp>
      <p:pic>
        <p:nvPicPr>
          <p:cNvPr id="27" name="Picture 7" descr="https://cdn3.iconfinder.com/data/icons/macosxstyle/macosxstyle_png/512/Intranet.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460132" y="223310"/>
            <a:ext cx="869101" cy="869101"/>
          </a:xfrm>
          <a:prstGeom prst="rect">
            <a:avLst/>
          </a:prstGeom>
          <a:noFill/>
          <a:extLst>
            <a:ext uri="{909E8E84-426E-40dd-AFC4-6F175D3DCCD1}">
              <a14:hiddenFill xmlns="" xmlns:a14="http://schemas.microsoft.com/office/drawing/2010/main">
                <a:solidFill>
                  <a:srgbClr val="FFFFFF"/>
                </a:solidFill>
              </a14:hiddenFill>
            </a:ext>
          </a:extLst>
        </p:spPr>
      </p:pic>
      <p:sp>
        <p:nvSpPr>
          <p:cNvPr id="28" name="Oval 27"/>
          <p:cNvSpPr/>
          <p:nvPr/>
        </p:nvSpPr>
        <p:spPr>
          <a:xfrm>
            <a:off x="2834307" y="2517017"/>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29" name="Oval 28"/>
          <p:cNvSpPr/>
          <p:nvPr/>
        </p:nvSpPr>
        <p:spPr>
          <a:xfrm>
            <a:off x="3155779" y="2517017"/>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30" name="Oval 29"/>
          <p:cNvSpPr/>
          <p:nvPr/>
        </p:nvSpPr>
        <p:spPr>
          <a:xfrm>
            <a:off x="2840658" y="2828481"/>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31" name="Oval 30"/>
          <p:cNvSpPr/>
          <p:nvPr/>
        </p:nvSpPr>
        <p:spPr>
          <a:xfrm>
            <a:off x="3155779" y="2822381"/>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33" name="Rectangle 32"/>
          <p:cNvSpPr/>
          <p:nvPr/>
        </p:nvSpPr>
        <p:spPr>
          <a:xfrm>
            <a:off x="5238962" y="2263140"/>
            <a:ext cx="2216151"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solidFill>
                <a:schemeClr val="tx1"/>
              </a:solidFill>
              <a:latin typeface="Source Sans Pro Light"/>
              <a:cs typeface="Source Sans Pro Light"/>
            </a:endParaRPr>
          </a:p>
        </p:txBody>
      </p:sp>
      <p:sp>
        <p:nvSpPr>
          <p:cNvPr id="34" name="Rectangle 33"/>
          <p:cNvSpPr/>
          <p:nvPr/>
        </p:nvSpPr>
        <p:spPr>
          <a:xfrm>
            <a:off x="5548335" y="2784047"/>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t"/>
          <a:lstStyle/>
          <a:p>
            <a:pPr algn="ctr"/>
            <a:r>
              <a:rPr lang="en-US" sz="2400" b="1" dirty="0">
                <a:solidFill>
                  <a:schemeClr val="tx1"/>
                </a:solidFill>
                <a:latin typeface="Source Sans Pro Light"/>
                <a:ea typeface="Anonymous Pro" panose="02060609030202000504" pitchFamily="49" charset="0"/>
                <a:cs typeface="Source Sans Pro Light"/>
              </a:rPr>
              <a:t>Ex</a:t>
            </a:r>
          </a:p>
        </p:txBody>
      </p:sp>
      <p:cxnSp>
        <p:nvCxnSpPr>
          <p:cNvPr id="35" name="Straight Connector 34"/>
          <p:cNvCxnSpPr/>
          <p:nvPr/>
        </p:nvCxnSpPr>
        <p:spPr>
          <a:xfrm flipV="1">
            <a:off x="5944364" y="5737968"/>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5613339" y="3205849"/>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Source Sans Pro Light"/>
                <a:ea typeface="Anonymous Pro" panose="02060609030202000504" pitchFamily="49" charset="0"/>
                <a:cs typeface="Source Sans Pro Light"/>
              </a:rPr>
              <a:t>RDD, P3</a:t>
            </a:r>
          </a:p>
        </p:txBody>
      </p:sp>
      <p:sp>
        <p:nvSpPr>
          <p:cNvPr id="37" name="Rectangle 36"/>
          <p:cNvSpPr/>
          <p:nvPr/>
        </p:nvSpPr>
        <p:spPr>
          <a:xfrm>
            <a:off x="5337279" y="2353980"/>
            <a:ext cx="499763"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2000" b="1" dirty="0">
                <a:solidFill>
                  <a:schemeClr val="tx1"/>
                </a:solidFill>
                <a:latin typeface="Source Sans Pro Light"/>
                <a:ea typeface="Anonymous Pro" panose="02060609030202000504" pitchFamily="49" charset="0"/>
                <a:cs typeface="Source Sans Pro Light"/>
              </a:rPr>
              <a:t>W</a:t>
            </a:r>
            <a:endParaRPr lang="en-US" sz="1600" b="1" dirty="0">
              <a:solidFill>
                <a:schemeClr val="tx1"/>
              </a:solidFill>
              <a:latin typeface="Source Sans Pro Light"/>
              <a:ea typeface="Anonymous Pro" panose="02060609030202000504" pitchFamily="49" charset="0"/>
              <a:cs typeface="Source Sans Pro Light"/>
            </a:endParaRPr>
          </a:p>
        </p:txBody>
      </p:sp>
      <p:sp>
        <p:nvSpPr>
          <p:cNvPr id="38" name="Rectangle 37"/>
          <p:cNvSpPr/>
          <p:nvPr/>
        </p:nvSpPr>
        <p:spPr>
          <a:xfrm>
            <a:off x="5619797" y="3404164"/>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Source Sans Pro Light"/>
                <a:ea typeface="Anonymous Pro" panose="02060609030202000504" pitchFamily="49" charset="0"/>
                <a:cs typeface="Source Sans Pro Light"/>
              </a:rPr>
              <a:t>RDD, P4</a:t>
            </a:r>
          </a:p>
        </p:txBody>
      </p:sp>
      <p:sp>
        <p:nvSpPr>
          <p:cNvPr id="39" name="Rectangle 38"/>
          <p:cNvSpPr/>
          <p:nvPr/>
        </p:nvSpPr>
        <p:spPr>
          <a:xfrm>
            <a:off x="5622724" y="3615197"/>
            <a:ext cx="703667" cy="217520"/>
          </a:xfrm>
          <a:prstGeom prst="rect">
            <a:avLst/>
          </a:prstGeom>
          <a:solidFill>
            <a:srgbClr val="3366F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100" b="1" dirty="0">
                <a:solidFill>
                  <a:schemeClr val="tx1"/>
                </a:solidFill>
                <a:latin typeface="Source Sans Pro Light"/>
                <a:ea typeface="Anonymous Pro" panose="02060609030202000504" pitchFamily="49" charset="0"/>
                <a:cs typeface="Source Sans Pro Light"/>
              </a:rPr>
              <a:t>RDD, P1</a:t>
            </a:r>
          </a:p>
        </p:txBody>
      </p:sp>
      <p:sp>
        <p:nvSpPr>
          <p:cNvPr id="40" name="Oval 39"/>
          <p:cNvSpPr/>
          <p:nvPr/>
        </p:nvSpPr>
        <p:spPr>
          <a:xfrm>
            <a:off x="6591511" y="3082556"/>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41" name="Cloud 40"/>
          <p:cNvSpPr/>
          <p:nvPr/>
        </p:nvSpPr>
        <p:spPr>
          <a:xfrm>
            <a:off x="5757015" y="4257927"/>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solidFill>
                <a:schemeClr val="tx1"/>
              </a:solidFill>
              <a:latin typeface="Source Sans Pro Light"/>
              <a:cs typeface="Source Sans Pro Light"/>
            </a:endParaRPr>
          </a:p>
        </p:txBody>
      </p:sp>
      <p:sp>
        <p:nvSpPr>
          <p:cNvPr id="42" name="Oval 41"/>
          <p:cNvSpPr/>
          <p:nvPr/>
        </p:nvSpPr>
        <p:spPr>
          <a:xfrm>
            <a:off x="5923384" y="4344878"/>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Source Sans Pro Light"/>
                <a:cs typeface="Source Sans Pro Light"/>
              </a:rPr>
              <a:t>Internal Threads</a:t>
            </a:r>
            <a:endParaRPr lang="en-US" sz="1100" b="1" dirty="0">
              <a:solidFill>
                <a:schemeClr val="tx1"/>
              </a:solidFill>
              <a:latin typeface="Source Sans Pro Light"/>
              <a:cs typeface="Source Sans Pro Light"/>
            </a:endParaRPr>
          </a:p>
        </p:txBody>
      </p:sp>
      <p:sp>
        <p:nvSpPr>
          <p:cNvPr id="43" name="Oval 42"/>
          <p:cNvSpPr/>
          <p:nvPr/>
        </p:nvSpPr>
        <p:spPr>
          <a:xfrm>
            <a:off x="5961636" y="4638319"/>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44" name="Oval 43"/>
          <p:cNvSpPr/>
          <p:nvPr/>
        </p:nvSpPr>
        <p:spPr>
          <a:xfrm>
            <a:off x="6326391" y="4693799"/>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45" name="Oval 44"/>
          <p:cNvSpPr/>
          <p:nvPr/>
        </p:nvSpPr>
        <p:spPr>
          <a:xfrm>
            <a:off x="6678151" y="4631865"/>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46" name="Oval 45"/>
          <p:cNvSpPr/>
          <p:nvPr/>
        </p:nvSpPr>
        <p:spPr>
          <a:xfrm>
            <a:off x="5548335" y="5927768"/>
            <a:ext cx="769783" cy="369501"/>
          </a:xfrm>
          <a:prstGeom prst="ellipse">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dirty="0">
              <a:solidFill>
                <a:schemeClr val="tx1"/>
              </a:solidFill>
              <a:latin typeface="Source Sans Pro Light"/>
              <a:cs typeface="Source Sans Pro Light"/>
            </a:endParaRPr>
          </a:p>
        </p:txBody>
      </p:sp>
      <p:cxnSp>
        <p:nvCxnSpPr>
          <p:cNvPr id="47" name="Straight Connector 46"/>
          <p:cNvCxnSpPr/>
          <p:nvPr/>
        </p:nvCxnSpPr>
        <p:spPr>
          <a:xfrm flipV="1">
            <a:off x="6696639" y="5741131"/>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6464717" y="5936013"/>
            <a:ext cx="417131" cy="309523"/>
          </a:xfrm>
          <a:prstGeom prst="ellipse">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100" dirty="0">
              <a:solidFill>
                <a:schemeClr val="tx1"/>
              </a:solidFill>
              <a:latin typeface="Source Sans Pro Light"/>
              <a:cs typeface="Source Sans Pro Light"/>
            </a:endParaRPr>
          </a:p>
        </p:txBody>
      </p:sp>
      <p:cxnSp>
        <p:nvCxnSpPr>
          <p:cNvPr id="50" name="Straight Connector 49"/>
          <p:cNvCxnSpPr/>
          <p:nvPr/>
        </p:nvCxnSpPr>
        <p:spPr>
          <a:xfrm flipV="1">
            <a:off x="7191443" y="5741131"/>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6959521" y="5936013"/>
            <a:ext cx="417131" cy="309523"/>
          </a:xfrm>
          <a:prstGeom prst="ellipse">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100" dirty="0">
              <a:solidFill>
                <a:schemeClr val="tx1"/>
              </a:solidFill>
              <a:latin typeface="Source Sans Pro Light"/>
              <a:cs typeface="Source Sans Pro Light"/>
            </a:endParaRPr>
          </a:p>
        </p:txBody>
      </p:sp>
      <p:sp>
        <p:nvSpPr>
          <p:cNvPr id="54" name="Oval 53"/>
          <p:cNvSpPr/>
          <p:nvPr/>
        </p:nvSpPr>
        <p:spPr>
          <a:xfrm>
            <a:off x="6587367" y="3393072"/>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55" name="Oval 54"/>
          <p:cNvSpPr/>
          <p:nvPr/>
        </p:nvSpPr>
        <p:spPr>
          <a:xfrm>
            <a:off x="6908839" y="3393072"/>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56" name="Oval 55"/>
          <p:cNvSpPr/>
          <p:nvPr/>
        </p:nvSpPr>
        <p:spPr>
          <a:xfrm>
            <a:off x="6593718" y="3704535"/>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57" name="Oval 56"/>
          <p:cNvSpPr/>
          <p:nvPr/>
        </p:nvSpPr>
        <p:spPr>
          <a:xfrm>
            <a:off x="6908839" y="3698435"/>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58" name="Oval 57"/>
          <p:cNvSpPr/>
          <p:nvPr/>
        </p:nvSpPr>
        <p:spPr>
          <a:xfrm>
            <a:off x="6900884" y="3086911"/>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60" name="TextBox 59"/>
          <p:cNvSpPr txBox="1"/>
          <p:nvPr/>
        </p:nvSpPr>
        <p:spPr>
          <a:xfrm>
            <a:off x="113013" y="79529"/>
            <a:ext cx="3236611" cy="461665"/>
          </a:xfrm>
          <a:prstGeom prst="rect">
            <a:avLst/>
          </a:prstGeom>
          <a:noFill/>
        </p:spPr>
        <p:txBody>
          <a:bodyPr wrap="square" lIns="91438" tIns="45719" rIns="91438" bIns="45719" rtlCol="0">
            <a:spAutoFit/>
          </a:bodyPr>
          <a:lstStyle/>
          <a:p>
            <a:r>
              <a:rPr lang="en-US" sz="2400" dirty="0">
                <a:latin typeface="Source Sans Pro Light"/>
                <a:cs typeface="Source Sans Pro Light"/>
              </a:rPr>
              <a:t>Batch interval = 600 </a:t>
            </a:r>
            <a:r>
              <a:rPr lang="en-US" sz="2400" dirty="0" err="1">
                <a:latin typeface="Source Sans Pro Light"/>
                <a:cs typeface="Source Sans Pro Light"/>
              </a:rPr>
              <a:t>ms</a:t>
            </a:r>
            <a:endParaRPr lang="en-US" sz="2400" dirty="0">
              <a:latin typeface="Source Sans Pro Light"/>
              <a:cs typeface="Source Sans Pro Light"/>
            </a:endParaRPr>
          </a:p>
        </p:txBody>
      </p:sp>
      <p:sp>
        <p:nvSpPr>
          <p:cNvPr id="63" name="Oval 62"/>
          <p:cNvSpPr/>
          <p:nvPr/>
        </p:nvSpPr>
        <p:spPr>
          <a:xfrm>
            <a:off x="3164674" y="2206503"/>
            <a:ext cx="273711" cy="265157"/>
          </a:xfrm>
          <a:prstGeom prst="ellipse">
            <a:avLst/>
          </a:prstGeom>
          <a:solidFill>
            <a:srgbClr val="FE522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b="1" dirty="0">
                <a:solidFill>
                  <a:schemeClr val="tx1"/>
                </a:solidFill>
                <a:latin typeface="Source Sans Pro Light"/>
                <a:cs typeface="Source Sans Pro Light"/>
              </a:rPr>
              <a:t>R</a:t>
            </a:r>
            <a:endParaRPr lang="en-US" sz="1600" b="1" dirty="0">
              <a:solidFill>
                <a:schemeClr val="tx1"/>
              </a:solidFill>
              <a:latin typeface="Source Sans Pro Light"/>
              <a:cs typeface="Source Sans Pro Light"/>
            </a:endParaRPr>
          </a:p>
        </p:txBody>
      </p:sp>
      <p:sp>
        <p:nvSpPr>
          <p:cNvPr id="66" name="TextBox 65"/>
          <p:cNvSpPr txBox="1"/>
          <p:nvPr/>
        </p:nvSpPr>
        <p:spPr>
          <a:xfrm>
            <a:off x="9841950" y="5219613"/>
            <a:ext cx="443527" cy="276999"/>
          </a:xfrm>
          <a:prstGeom prst="rect">
            <a:avLst/>
          </a:prstGeom>
          <a:solidFill>
            <a:srgbClr val="FFFFFF"/>
          </a:solidFill>
        </p:spPr>
        <p:txBody>
          <a:bodyPr wrap="square" lIns="91438" tIns="45719" rIns="91438" bIns="45719" rtlCol="0">
            <a:spAutoFit/>
          </a:bodyPr>
          <a:lstStyle/>
          <a:p>
            <a:r>
              <a:rPr lang="en-US" sz="1200" dirty="0">
                <a:latin typeface="Source Sans Pro Light"/>
                <a:cs typeface="Source Sans Pro Light"/>
              </a:rPr>
              <a:t>SSD</a:t>
            </a:r>
          </a:p>
        </p:txBody>
      </p:sp>
      <p:sp>
        <p:nvSpPr>
          <p:cNvPr id="67" name="TextBox 66"/>
          <p:cNvSpPr txBox="1"/>
          <p:nvPr/>
        </p:nvSpPr>
        <p:spPr>
          <a:xfrm>
            <a:off x="10336754" y="5219613"/>
            <a:ext cx="443527" cy="276999"/>
          </a:xfrm>
          <a:prstGeom prst="rect">
            <a:avLst/>
          </a:prstGeom>
          <a:solidFill>
            <a:srgbClr val="FFFFFF"/>
          </a:solidFill>
        </p:spPr>
        <p:txBody>
          <a:bodyPr wrap="square" lIns="91438" tIns="45719" rIns="91438" bIns="45719" rtlCol="0">
            <a:spAutoFit/>
          </a:bodyPr>
          <a:lstStyle/>
          <a:p>
            <a:r>
              <a:rPr lang="en-US" sz="1200" dirty="0">
                <a:latin typeface="Source Sans Pro Light"/>
                <a:cs typeface="Source Sans Pro Light"/>
              </a:rPr>
              <a:t>SSD</a:t>
            </a:r>
          </a:p>
        </p:txBody>
      </p:sp>
      <p:sp>
        <p:nvSpPr>
          <p:cNvPr id="68" name="TextBox 67"/>
          <p:cNvSpPr txBox="1"/>
          <p:nvPr/>
        </p:nvSpPr>
        <p:spPr>
          <a:xfrm>
            <a:off x="8952604" y="5224812"/>
            <a:ext cx="737011" cy="553996"/>
          </a:xfrm>
          <a:prstGeom prst="rect">
            <a:avLst/>
          </a:prstGeom>
          <a:solidFill>
            <a:srgbClr val="FFFFFF"/>
          </a:solidFill>
        </p:spPr>
        <p:txBody>
          <a:bodyPr wrap="square" lIns="91438" tIns="45719" rIns="91438" bIns="45719" rtlCol="0">
            <a:spAutoFit/>
          </a:bodyPr>
          <a:lstStyle/>
          <a:p>
            <a:pPr algn="ctr"/>
            <a:r>
              <a:rPr lang="en-US" sz="1500" b="1" dirty="0">
                <a:latin typeface="Source Sans Pro Light"/>
                <a:cs typeface="Source Sans Pro Light"/>
              </a:rPr>
              <a:t>OS Disk</a:t>
            </a:r>
          </a:p>
        </p:txBody>
      </p:sp>
      <p:sp>
        <p:nvSpPr>
          <p:cNvPr id="69" name="Rectangle 68"/>
          <p:cNvSpPr/>
          <p:nvPr/>
        </p:nvSpPr>
        <p:spPr>
          <a:xfrm>
            <a:off x="8613986" y="1526540"/>
            <a:ext cx="2216151"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solidFill>
                <a:schemeClr val="tx1"/>
              </a:solidFill>
              <a:latin typeface="Source Sans Pro Light"/>
              <a:cs typeface="Source Sans Pro Light"/>
            </a:endParaRPr>
          </a:p>
        </p:txBody>
      </p:sp>
      <p:sp>
        <p:nvSpPr>
          <p:cNvPr id="70" name="Rectangle 69"/>
          <p:cNvSpPr/>
          <p:nvPr/>
        </p:nvSpPr>
        <p:spPr>
          <a:xfrm>
            <a:off x="8923360" y="2047447"/>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t"/>
          <a:lstStyle/>
          <a:p>
            <a:pPr algn="ctr"/>
            <a:r>
              <a:rPr lang="en-US" sz="2400" b="1" dirty="0">
                <a:solidFill>
                  <a:schemeClr val="tx1"/>
                </a:solidFill>
                <a:latin typeface="Source Sans Pro Light"/>
                <a:ea typeface="Anonymous Pro" panose="02060609030202000504" pitchFamily="49" charset="0"/>
                <a:cs typeface="Source Sans Pro Light"/>
              </a:rPr>
              <a:t>Ex</a:t>
            </a:r>
          </a:p>
        </p:txBody>
      </p:sp>
      <p:cxnSp>
        <p:nvCxnSpPr>
          <p:cNvPr id="71" name="Straight Connector 70"/>
          <p:cNvCxnSpPr/>
          <p:nvPr/>
        </p:nvCxnSpPr>
        <p:spPr>
          <a:xfrm flipV="1">
            <a:off x="9319389" y="5001368"/>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73" name="Rectangle 72"/>
          <p:cNvSpPr/>
          <p:nvPr/>
        </p:nvSpPr>
        <p:spPr>
          <a:xfrm>
            <a:off x="8712304" y="1617380"/>
            <a:ext cx="499763"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2000" b="1" dirty="0">
                <a:solidFill>
                  <a:schemeClr val="tx1"/>
                </a:solidFill>
                <a:latin typeface="Source Sans Pro Light"/>
                <a:ea typeface="Anonymous Pro" panose="02060609030202000504" pitchFamily="49" charset="0"/>
                <a:cs typeface="Source Sans Pro Light"/>
              </a:rPr>
              <a:t>W</a:t>
            </a:r>
            <a:endParaRPr lang="en-US" sz="1600" b="1" dirty="0">
              <a:solidFill>
                <a:schemeClr val="tx1"/>
              </a:solidFill>
              <a:latin typeface="Source Sans Pro Light"/>
              <a:ea typeface="Anonymous Pro" panose="02060609030202000504" pitchFamily="49" charset="0"/>
              <a:cs typeface="Source Sans Pro Light"/>
            </a:endParaRPr>
          </a:p>
        </p:txBody>
      </p:sp>
      <p:sp>
        <p:nvSpPr>
          <p:cNvPr id="75" name="Rectangle 74"/>
          <p:cNvSpPr/>
          <p:nvPr/>
        </p:nvSpPr>
        <p:spPr>
          <a:xfrm>
            <a:off x="8997749" y="2481723"/>
            <a:ext cx="703667" cy="217520"/>
          </a:xfrm>
          <a:prstGeom prst="rect">
            <a:avLst/>
          </a:prstGeom>
          <a:solidFill>
            <a:srgbClr val="3366F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100" b="1" dirty="0">
                <a:solidFill>
                  <a:schemeClr val="tx1"/>
                </a:solidFill>
                <a:latin typeface="Source Sans Pro Light"/>
                <a:ea typeface="Anonymous Pro" panose="02060609030202000504" pitchFamily="49" charset="0"/>
                <a:cs typeface="Source Sans Pro Light"/>
              </a:rPr>
              <a:t>RDD, P2</a:t>
            </a:r>
          </a:p>
        </p:txBody>
      </p:sp>
      <p:sp>
        <p:nvSpPr>
          <p:cNvPr id="76" name="Oval 75"/>
          <p:cNvSpPr/>
          <p:nvPr/>
        </p:nvSpPr>
        <p:spPr>
          <a:xfrm>
            <a:off x="9966537" y="2345956"/>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77" name="Cloud 76"/>
          <p:cNvSpPr/>
          <p:nvPr/>
        </p:nvSpPr>
        <p:spPr>
          <a:xfrm>
            <a:off x="9132040" y="3521327"/>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solidFill>
                <a:schemeClr val="tx1"/>
              </a:solidFill>
              <a:latin typeface="Source Sans Pro Light"/>
              <a:cs typeface="Source Sans Pro Light"/>
            </a:endParaRPr>
          </a:p>
        </p:txBody>
      </p:sp>
      <p:sp>
        <p:nvSpPr>
          <p:cNvPr id="78" name="Oval 77"/>
          <p:cNvSpPr/>
          <p:nvPr/>
        </p:nvSpPr>
        <p:spPr>
          <a:xfrm>
            <a:off x="9298410" y="3608278"/>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Source Sans Pro Light"/>
                <a:cs typeface="Source Sans Pro Light"/>
              </a:rPr>
              <a:t>Internal Threads</a:t>
            </a:r>
            <a:endParaRPr lang="en-US" sz="1100" b="1" dirty="0">
              <a:solidFill>
                <a:schemeClr val="tx1"/>
              </a:solidFill>
              <a:latin typeface="Source Sans Pro Light"/>
              <a:cs typeface="Source Sans Pro Light"/>
            </a:endParaRPr>
          </a:p>
        </p:txBody>
      </p:sp>
      <p:sp>
        <p:nvSpPr>
          <p:cNvPr id="79" name="Oval 78"/>
          <p:cNvSpPr/>
          <p:nvPr/>
        </p:nvSpPr>
        <p:spPr>
          <a:xfrm>
            <a:off x="9336660" y="3901719"/>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80" name="Oval 79"/>
          <p:cNvSpPr/>
          <p:nvPr/>
        </p:nvSpPr>
        <p:spPr>
          <a:xfrm>
            <a:off x="9701416" y="3957199"/>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81" name="Oval 80"/>
          <p:cNvSpPr/>
          <p:nvPr/>
        </p:nvSpPr>
        <p:spPr>
          <a:xfrm>
            <a:off x="10053176" y="3895265"/>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82" name="Oval 81"/>
          <p:cNvSpPr/>
          <p:nvPr/>
        </p:nvSpPr>
        <p:spPr>
          <a:xfrm>
            <a:off x="8923361" y="5191168"/>
            <a:ext cx="769783" cy="369501"/>
          </a:xfrm>
          <a:prstGeom prst="ellipse">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dirty="0">
              <a:solidFill>
                <a:schemeClr val="tx1"/>
              </a:solidFill>
              <a:latin typeface="Source Sans Pro Light"/>
              <a:cs typeface="Source Sans Pro Light"/>
            </a:endParaRPr>
          </a:p>
        </p:txBody>
      </p:sp>
      <p:cxnSp>
        <p:nvCxnSpPr>
          <p:cNvPr id="83" name="Straight Connector 82"/>
          <p:cNvCxnSpPr/>
          <p:nvPr/>
        </p:nvCxnSpPr>
        <p:spPr>
          <a:xfrm flipV="1">
            <a:off x="10071664" y="5004531"/>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84" name="Oval 83"/>
          <p:cNvSpPr/>
          <p:nvPr/>
        </p:nvSpPr>
        <p:spPr>
          <a:xfrm>
            <a:off x="9839741" y="5199413"/>
            <a:ext cx="417131" cy="309523"/>
          </a:xfrm>
          <a:prstGeom prst="ellipse">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100" dirty="0">
              <a:solidFill>
                <a:schemeClr val="tx1"/>
              </a:solidFill>
              <a:latin typeface="Source Sans Pro Light"/>
              <a:cs typeface="Source Sans Pro Light"/>
            </a:endParaRPr>
          </a:p>
        </p:txBody>
      </p:sp>
      <p:cxnSp>
        <p:nvCxnSpPr>
          <p:cNvPr id="85" name="Straight Connector 84"/>
          <p:cNvCxnSpPr/>
          <p:nvPr/>
        </p:nvCxnSpPr>
        <p:spPr>
          <a:xfrm flipV="1">
            <a:off x="10566468" y="5004531"/>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86" name="Oval 85"/>
          <p:cNvSpPr/>
          <p:nvPr/>
        </p:nvSpPr>
        <p:spPr>
          <a:xfrm>
            <a:off x="10334545" y="5199413"/>
            <a:ext cx="417131" cy="309523"/>
          </a:xfrm>
          <a:prstGeom prst="ellipse">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100" dirty="0">
              <a:solidFill>
                <a:schemeClr val="tx1"/>
              </a:solidFill>
              <a:latin typeface="Source Sans Pro Light"/>
              <a:cs typeface="Source Sans Pro Light"/>
            </a:endParaRPr>
          </a:p>
        </p:txBody>
      </p:sp>
      <p:sp>
        <p:nvSpPr>
          <p:cNvPr id="87" name="Oval 86"/>
          <p:cNvSpPr/>
          <p:nvPr/>
        </p:nvSpPr>
        <p:spPr>
          <a:xfrm>
            <a:off x="9962393" y="2656472"/>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88" name="Oval 87"/>
          <p:cNvSpPr/>
          <p:nvPr/>
        </p:nvSpPr>
        <p:spPr>
          <a:xfrm>
            <a:off x="10283865" y="2656472"/>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89" name="Oval 88"/>
          <p:cNvSpPr/>
          <p:nvPr/>
        </p:nvSpPr>
        <p:spPr>
          <a:xfrm>
            <a:off x="9968742" y="2967935"/>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90" name="Oval 89"/>
          <p:cNvSpPr/>
          <p:nvPr/>
        </p:nvSpPr>
        <p:spPr>
          <a:xfrm>
            <a:off x="10283865" y="2961835"/>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91" name="Oval 90"/>
          <p:cNvSpPr/>
          <p:nvPr/>
        </p:nvSpPr>
        <p:spPr>
          <a:xfrm>
            <a:off x="10275910" y="2350311"/>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95" name="Rectangle 94"/>
          <p:cNvSpPr/>
          <p:nvPr/>
        </p:nvSpPr>
        <p:spPr>
          <a:xfrm>
            <a:off x="1863524" y="2999247"/>
            <a:ext cx="703667" cy="217520"/>
          </a:xfrm>
          <a:prstGeom prst="rect">
            <a:avLst/>
          </a:prstGeom>
          <a:solidFill>
            <a:srgbClr val="3366F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100" b="1" dirty="0">
                <a:solidFill>
                  <a:schemeClr val="tx1"/>
                </a:solidFill>
                <a:latin typeface="Source Sans Pro Light"/>
                <a:ea typeface="Anonymous Pro" panose="02060609030202000504" pitchFamily="49" charset="0"/>
                <a:cs typeface="Source Sans Pro Light"/>
              </a:rPr>
              <a:t>RDD, P2</a:t>
            </a:r>
          </a:p>
        </p:txBody>
      </p:sp>
      <p:sp>
        <p:nvSpPr>
          <p:cNvPr id="96" name="Rectangle 95"/>
          <p:cNvSpPr/>
          <p:nvPr/>
        </p:nvSpPr>
        <p:spPr>
          <a:xfrm>
            <a:off x="1857173" y="3246897"/>
            <a:ext cx="703667" cy="217520"/>
          </a:xfrm>
          <a:prstGeom prst="rect">
            <a:avLst/>
          </a:prstGeom>
          <a:solidFill>
            <a:srgbClr val="3366F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100" b="1" dirty="0">
                <a:solidFill>
                  <a:schemeClr val="tx1"/>
                </a:solidFill>
                <a:latin typeface="Source Sans Pro Light"/>
                <a:ea typeface="Anonymous Pro" panose="02060609030202000504" pitchFamily="49" charset="0"/>
                <a:cs typeface="Source Sans Pro Light"/>
              </a:rPr>
              <a:t>RDD, P3</a:t>
            </a:r>
          </a:p>
        </p:txBody>
      </p:sp>
      <p:sp>
        <p:nvSpPr>
          <p:cNvPr id="97" name="Rectangle 96"/>
          <p:cNvSpPr/>
          <p:nvPr/>
        </p:nvSpPr>
        <p:spPr>
          <a:xfrm>
            <a:off x="5619549" y="3881897"/>
            <a:ext cx="703667" cy="217520"/>
          </a:xfrm>
          <a:prstGeom prst="rect">
            <a:avLst/>
          </a:prstGeom>
          <a:solidFill>
            <a:srgbClr val="3366F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100" b="1" dirty="0">
                <a:solidFill>
                  <a:schemeClr val="tx1"/>
                </a:solidFill>
                <a:latin typeface="Source Sans Pro Light"/>
                <a:ea typeface="Anonymous Pro" panose="02060609030202000504" pitchFamily="49" charset="0"/>
                <a:cs typeface="Source Sans Pro Light"/>
              </a:rPr>
              <a:t>RDD, P3</a:t>
            </a:r>
          </a:p>
        </p:txBody>
      </p:sp>
      <p:sp>
        <p:nvSpPr>
          <p:cNvPr id="93" name="Rectangle 92"/>
          <p:cNvSpPr/>
          <p:nvPr/>
        </p:nvSpPr>
        <p:spPr>
          <a:xfrm>
            <a:off x="406242" y="499757"/>
            <a:ext cx="2006087" cy="2369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p>
        </p:txBody>
      </p:sp>
      <p:sp>
        <p:nvSpPr>
          <p:cNvPr id="94" name="Rectangle 93"/>
          <p:cNvSpPr/>
          <p:nvPr/>
        </p:nvSpPr>
        <p:spPr>
          <a:xfrm>
            <a:off x="406242" y="499757"/>
            <a:ext cx="684372"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p>
        </p:txBody>
      </p:sp>
      <p:sp>
        <p:nvSpPr>
          <p:cNvPr id="98" name="Rectangle 97"/>
          <p:cNvSpPr/>
          <p:nvPr/>
        </p:nvSpPr>
        <p:spPr>
          <a:xfrm>
            <a:off x="1102818" y="499757"/>
            <a:ext cx="649783"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p>
        </p:txBody>
      </p:sp>
      <p:sp>
        <p:nvSpPr>
          <p:cNvPr id="99" name="Rectangle 98"/>
          <p:cNvSpPr/>
          <p:nvPr/>
        </p:nvSpPr>
        <p:spPr>
          <a:xfrm>
            <a:off x="1764803" y="499757"/>
            <a:ext cx="649783"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p>
        </p:txBody>
      </p:sp>
      <p:sp>
        <p:nvSpPr>
          <p:cNvPr id="101" name="Rectangle 100"/>
          <p:cNvSpPr/>
          <p:nvPr/>
        </p:nvSpPr>
        <p:spPr>
          <a:xfrm>
            <a:off x="2444415" y="503598"/>
            <a:ext cx="684372" cy="23694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p>
        </p:txBody>
      </p:sp>
      <p:sp>
        <p:nvSpPr>
          <p:cNvPr id="102" name="Rectangle 101"/>
          <p:cNvSpPr/>
          <p:nvPr/>
        </p:nvSpPr>
        <p:spPr>
          <a:xfrm>
            <a:off x="2443514" y="505751"/>
            <a:ext cx="2006087" cy="2369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p>
        </p:txBody>
      </p:sp>
    </p:spTree>
    <p:extLst>
      <p:ext uri="{BB962C8B-B14F-4D97-AF65-F5344CB8AC3E}">
        <p14:creationId xmlns:p14="http://schemas.microsoft.com/office/powerpoint/2010/main" val="329125771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681" y="275167"/>
            <a:ext cx="11413939" cy="1143000"/>
          </a:xfrm>
        </p:spPr>
        <p:txBody>
          <a:bodyPr/>
          <a:lstStyle/>
          <a:p>
            <a:r>
              <a:rPr lang="en-US" dirty="0" smtClean="0"/>
              <a:t>Streaming </a:t>
            </a:r>
            <a:r>
              <a:rPr lang="en-US" dirty="0" err="1" smtClean="0"/>
              <a:t>Viz</a:t>
            </a:r>
            <a:endParaRPr lang="en-US" dirty="0"/>
          </a:p>
        </p:txBody>
      </p:sp>
      <p:pic>
        <p:nvPicPr>
          <p:cNvPr id="3" name="Picture 2"/>
          <p:cNvPicPr>
            <a:picLocks noChangeAspect="1"/>
          </p:cNvPicPr>
          <p:nvPr/>
        </p:nvPicPr>
        <p:blipFill>
          <a:blip r:embed="rId3"/>
          <a:stretch>
            <a:fillRect/>
          </a:stretch>
        </p:blipFill>
        <p:spPr>
          <a:xfrm>
            <a:off x="1620260" y="3054199"/>
            <a:ext cx="721587" cy="728803"/>
          </a:xfrm>
          <a:prstGeom prst="rect">
            <a:avLst/>
          </a:prstGeom>
        </p:spPr>
      </p:pic>
      <p:pic>
        <p:nvPicPr>
          <p:cNvPr id="5" name="Picture 4"/>
          <p:cNvPicPr>
            <a:picLocks noChangeAspect="1"/>
          </p:cNvPicPr>
          <p:nvPr/>
        </p:nvPicPr>
        <p:blipFill>
          <a:blip r:embed="rId4"/>
          <a:stretch>
            <a:fillRect/>
          </a:stretch>
        </p:blipFill>
        <p:spPr>
          <a:xfrm>
            <a:off x="270045" y="2079625"/>
            <a:ext cx="1841331" cy="977763"/>
          </a:xfrm>
          <a:prstGeom prst="rect">
            <a:avLst/>
          </a:prstGeom>
        </p:spPr>
      </p:pic>
      <p:sp>
        <p:nvSpPr>
          <p:cNvPr id="6" name="TextBox 5"/>
          <p:cNvSpPr txBox="1"/>
          <p:nvPr/>
        </p:nvSpPr>
        <p:spPr>
          <a:xfrm>
            <a:off x="2148317" y="2432417"/>
            <a:ext cx="1668027" cy="523220"/>
          </a:xfrm>
          <a:prstGeom prst="rect">
            <a:avLst/>
          </a:prstGeom>
          <a:noFill/>
        </p:spPr>
        <p:txBody>
          <a:bodyPr wrap="square" lIns="91438" tIns="45719" rIns="91438" bIns="45719" rtlCol="0">
            <a:spAutoFit/>
          </a:bodyPr>
          <a:lstStyle/>
          <a:p>
            <a:r>
              <a:rPr lang="en-US" sz="2800" dirty="0">
                <a:solidFill>
                  <a:srgbClr val="E20000"/>
                </a:solidFill>
                <a:latin typeface="Consolas" panose="020B0609020204030204" pitchFamily="49" charset="0"/>
                <a:cs typeface="Consolas" panose="020B0609020204030204" pitchFamily="49" charset="0"/>
              </a:rPr>
              <a:t>1.4.0</a:t>
            </a:r>
          </a:p>
        </p:txBody>
      </p:sp>
      <p:pic>
        <p:nvPicPr>
          <p:cNvPr id="7" name="Picture 2" descr="e0878f8c-f9b4-11e4-8df3-7dd611b13c87.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616354" y="362520"/>
            <a:ext cx="7485873" cy="616180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19281215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2713866" y="5080158"/>
            <a:ext cx="443527" cy="276999"/>
          </a:xfrm>
          <a:prstGeom prst="rect">
            <a:avLst/>
          </a:prstGeom>
          <a:solidFill>
            <a:srgbClr val="FFFFFF"/>
          </a:solidFill>
        </p:spPr>
        <p:txBody>
          <a:bodyPr wrap="square" lIns="91438" tIns="45719" rIns="91438" bIns="45719" rtlCol="0">
            <a:spAutoFit/>
          </a:bodyPr>
          <a:lstStyle/>
          <a:p>
            <a:r>
              <a:rPr lang="en-US" sz="1200" dirty="0">
                <a:latin typeface="Source Sans Pro Light"/>
                <a:cs typeface="Source Sans Pro Light"/>
              </a:rPr>
              <a:t>SSD</a:t>
            </a:r>
          </a:p>
        </p:txBody>
      </p:sp>
      <p:sp>
        <p:nvSpPr>
          <p:cNvPr id="24" name="TextBox 23"/>
          <p:cNvSpPr txBox="1"/>
          <p:nvPr/>
        </p:nvSpPr>
        <p:spPr>
          <a:xfrm>
            <a:off x="3208670" y="5080158"/>
            <a:ext cx="443527" cy="276999"/>
          </a:xfrm>
          <a:prstGeom prst="rect">
            <a:avLst/>
          </a:prstGeom>
          <a:solidFill>
            <a:srgbClr val="FFFFFF"/>
          </a:solidFill>
        </p:spPr>
        <p:txBody>
          <a:bodyPr wrap="square" lIns="91438" tIns="45719" rIns="91438" bIns="45719" rtlCol="0">
            <a:spAutoFit/>
          </a:bodyPr>
          <a:lstStyle/>
          <a:p>
            <a:r>
              <a:rPr lang="en-US" sz="1200" dirty="0">
                <a:latin typeface="Source Sans Pro Light"/>
                <a:cs typeface="Source Sans Pro Light"/>
              </a:rPr>
              <a:t>SSD</a:t>
            </a:r>
          </a:p>
        </p:txBody>
      </p:sp>
      <p:sp>
        <p:nvSpPr>
          <p:cNvPr id="25" name="TextBox 24"/>
          <p:cNvSpPr txBox="1"/>
          <p:nvPr/>
        </p:nvSpPr>
        <p:spPr>
          <a:xfrm>
            <a:off x="1824519" y="5085359"/>
            <a:ext cx="737011" cy="553996"/>
          </a:xfrm>
          <a:prstGeom prst="rect">
            <a:avLst/>
          </a:prstGeom>
          <a:solidFill>
            <a:srgbClr val="FFFFFF"/>
          </a:solidFill>
          <a:ln>
            <a:noFill/>
          </a:ln>
        </p:spPr>
        <p:txBody>
          <a:bodyPr wrap="square" lIns="91438" tIns="45719" rIns="91438" bIns="45719" rtlCol="0">
            <a:spAutoFit/>
          </a:bodyPr>
          <a:lstStyle/>
          <a:p>
            <a:pPr algn="ctr"/>
            <a:r>
              <a:rPr lang="en-US" sz="1500" b="1" dirty="0">
                <a:latin typeface="Source Sans Pro Light"/>
                <a:cs typeface="Source Sans Pro Light"/>
              </a:rPr>
              <a:t>OS Disk</a:t>
            </a:r>
          </a:p>
        </p:txBody>
      </p:sp>
      <p:sp>
        <p:nvSpPr>
          <p:cNvPr id="49" name="TextBox 48"/>
          <p:cNvSpPr txBox="1"/>
          <p:nvPr/>
        </p:nvSpPr>
        <p:spPr>
          <a:xfrm>
            <a:off x="6466926" y="5956213"/>
            <a:ext cx="443527" cy="276999"/>
          </a:xfrm>
          <a:prstGeom prst="rect">
            <a:avLst/>
          </a:prstGeom>
          <a:solidFill>
            <a:srgbClr val="FFFFFF"/>
          </a:solidFill>
        </p:spPr>
        <p:txBody>
          <a:bodyPr wrap="square" lIns="91438" tIns="45719" rIns="91438" bIns="45719" rtlCol="0">
            <a:spAutoFit/>
          </a:bodyPr>
          <a:lstStyle/>
          <a:p>
            <a:r>
              <a:rPr lang="en-US" sz="1200" dirty="0">
                <a:latin typeface="Source Sans Pro Light"/>
                <a:cs typeface="Source Sans Pro Light"/>
              </a:rPr>
              <a:t>SSD</a:t>
            </a:r>
          </a:p>
        </p:txBody>
      </p:sp>
      <p:sp>
        <p:nvSpPr>
          <p:cNvPr id="52" name="TextBox 51"/>
          <p:cNvSpPr txBox="1"/>
          <p:nvPr/>
        </p:nvSpPr>
        <p:spPr>
          <a:xfrm>
            <a:off x="6961730" y="5956213"/>
            <a:ext cx="443527" cy="276999"/>
          </a:xfrm>
          <a:prstGeom prst="rect">
            <a:avLst/>
          </a:prstGeom>
          <a:solidFill>
            <a:srgbClr val="FFFFFF"/>
          </a:solidFill>
        </p:spPr>
        <p:txBody>
          <a:bodyPr wrap="square" lIns="91438" tIns="45719" rIns="91438" bIns="45719" rtlCol="0">
            <a:spAutoFit/>
          </a:bodyPr>
          <a:lstStyle/>
          <a:p>
            <a:r>
              <a:rPr lang="en-US" sz="1200" dirty="0">
                <a:latin typeface="Source Sans Pro Light"/>
                <a:cs typeface="Source Sans Pro Light"/>
              </a:rPr>
              <a:t>SSD</a:t>
            </a:r>
          </a:p>
        </p:txBody>
      </p:sp>
      <p:sp>
        <p:nvSpPr>
          <p:cNvPr id="53" name="TextBox 52"/>
          <p:cNvSpPr txBox="1"/>
          <p:nvPr/>
        </p:nvSpPr>
        <p:spPr>
          <a:xfrm>
            <a:off x="5577579" y="5961412"/>
            <a:ext cx="737011" cy="553996"/>
          </a:xfrm>
          <a:prstGeom prst="rect">
            <a:avLst/>
          </a:prstGeom>
          <a:solidFill>
            <a:srgbClr val="FFFFFF"/>
          </a:solidFill>
        </p:spPr>
        <p:txBody>
          <a:bodyPr wrap="square" lIns="91438" tIns="45719" rIns="91438" bIns="45719" rtlCol="0">
            <a:spAutoFit/>
          </a:bodyPr>
          <a:lstStyle/>
          <a:p>
            <a:pPr algn="ctr"/>
            <a:r>
              <a:rPr lang="en-US" sz="1500" b="1" dirty="0">
                <a:latin typeface="Source Sans Pro Light"/>
                <a:cs typeface="Source Sans Pro Light"/>
              </a:rPr>
              <a:t>OS Disk</a:t>
            </a:r>
          </a:p>
        </p:txBody>
      </p:sp>
      <p:sp>
        <p:nvSpPr>
          <p:cNvPr id="2" name="Title 1"/>
          <p:cNvSpPr>
            <a:spLocks noGrp="1"/>
          </p:cNvSpPr>
          <p:nvPr>
            <p:ph type="title"/>
          </p:nvPr>
        </p:nvSpPr>
        <p:spPr/>
        <p:txBody>
          <a:bodyPr>
            <a:normAutofit fontScale="90000"/>
          </a:bodyPr>
          <a:lstStyle/>
          <a:p>
            <a:r>
              <a:rPr lang="en-US" dirty="0" smtClean="0"/>
              <a:t>                                  2 Input </a:t>
            </a:r>
            <a:r>
              <a:rPr lang="en-US" dirty="0" err="1" smtClean="0"/>
              <a:t>DStreams</a:t>
            </a:r>
            <a:endParaRPr lang="en-US" dirty="0"/>
          </a:p>
        </p:txBody>
      </p:sp>
      <p:sp>
        <p:nvSpPr>
          <p:cNvPr id="3" name="Rectangle 2"/>
          <p:cNvSpPr/>
          <p:nvPr/>
        </p:nvSpPr>
        <p:spPr>
          <a:xfrm>
            <a:off x="1485901" y="1387087"/>
            <a:ext cx="2216151"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solidFill>
                <a:schemeClr val="tx1"/>
              </a:solidFill>
              <a:latin typeface="Source Sans Pro Light"/>
              <a:cs typeface="Source Sans Pro Light"/>
            </a:endParaRPr>
          </a:p>
        </p:txBody>
      </p:sp>
      <p:sp>
        <p:nvSpPr>
          <p:cNvPr id="4" name="Rectangle 3"/>
          <p:cNvSpPr/>
          <p:nvPr/>
        </p:nvSpPr>
        <p:spPr>
          <a:xfrm>
            <a:off x="1795275" y="1907994"/>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t"/>
          <a:lstStyle/>
          <a:p>
            <a:pPr algn="ctr"/>
            <a:r>
              <a:rPr lang="en-US" sz="2400" b="1" dirty="0">
                <a:solidFill>
                  <a:schemeClr val="tx1"/>
                </a:solidFill>
                <a:latin typeface="Source Sans Pro Light"/>
                <a:ea typeface="Anonymous Pro" panose="02060609030202000504" pitchFamily="49" charset="0"/>
                <a:cs typeface="Source Sans Pro Light"/>
              </a:rPr>
              <a:t>Ex</a:t>
            </a:r>
          </a:p>
        </p:txBody>
      </p:sp>
      <p:cxnSp>
        <p:nvCxnSpPr>
          <p:cNvPr id="5" name="Straight Connector 4"/>
          <p:cNvCxnSpPr/>
          <p:nvPr/>
        </p:nvCxnSpPr>
        <p:spPr>
          <a:xfrm flipV="1">
            <a:off x="2191304" y="4861913"/>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584219" y="1477927"/>
            <a:ext cx="499763"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2000" b="1" dirty="0">
                <a:solidFill>
                  <a:schemeClr val="tx1"/>
                </a:solidFill>
                <a:latin typeface="Source Sans Pro Light"/>
                <a:ea typeface="Anonymous Pro" panose="02060609030202000504" pitchFamily="49" charset="0"/>
                <a:cs typeface="Source Sans Pro Light"/>
              </a:rPr>
              <a:t>W</a:t>
            </a:r>
            <a:endParaRPr lang="en-US" sz="1600" b="1" dirty="0">
              <a:solidFill>
                <a:schemeClr val="tx1"/>
              </a:solidFill>
              <a:latin typeface="Source Sans Pro Light"/>
              <a:ea typeface="Anonymous Pro" panose="02060609030202000504" pitchFamily="49" charset="0"/>
              <a:cs typeface="Source Sans Pro Light"/>
            </a:endParaRPr>
          </a:p>
        </p:txBody>
      </p:sp>
      <p:sp>
        <p:nvSpPr>
          <p:cNvPr id="8" name="Rectangle 7"/>
          <p:cNvSpPr/>
          <p:nvPr/>
        </p:nvSpPr>
        <p:spPr>
          <a:xfrm>
            <a:off x="2608947" y="4197087"/>
            <a:ext cx="916260" cy="475611"/>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200" b="1" dirty="0">
                <a:solidFill>
                  <a:schemeClr val="tx1"/>
                </a:solidFill>
                <a:latin typeface="Source Sans Pro Light"/>
                <a:ea typeface="Anonymous Pro" panose="02060609030202000504" pitchFamily="49" charset="0"/>
                <a:cs typeface="Source Sans Pro Light"/>
              </a:rPr>
              <a:t>Driver</a:t>
            </a:r>
          </a:p>
          <a:p>
            <a:pPr algn="ctr"/>
            <a:endParaRPr lang="en-US" sz="1200" b="1" dirty="0">
              <a:solidFill>
                <a:schemeClr val="tx1"/>
              </a:solidFill>
              <a:latin typeface="Source Sans Pro Light"/>
              <a:ea typeface="Anonymous Pro" panose="02060609030202000504" pitchFamily="49" charset="0"/>
              <a:cs typeface="Source Sans Pro Light"/>
            </a:endParaRPr>
          </a:p>
          <a:p>
            <a:pPr algn="ctr"/>
            <a:endParaRPr lang="en-US" sz="1200" b="1" dirty="0">
              <a:solidFill>
                <a:schemeClr val="tx1"/>
              </a:solidFill>
              <a:latin typeface="Source Sans Pro Light"/>
              <a:ea typeface="Anonymous Pro" panose="02060609030202000504" pitchFamily="49" charset="0"/>
              <a:cs typeface="Source Sans Pro Light"/>
            </a:endParaRPr>
          </a:p>
        </p:txBody>
      </p:sp>
      <p:sp>
        <p:nvSpPr>
          <p:cNvPr id="11" name="Oval 10"/>
          <p:cNvSpPr/>
          <p:nvPr/>
        </p:nvSpPr>
        <p:spPr>
          <a:xfrm>
            <a:off x="2838451" y="2206501"/>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12" name="Cloud 11"/>
          <p:cNvSpPr/>
          <p:nvPr/>
        </p:nvSpPr>
        <p:spPr>
          <a:xfrm>
            <a:off x="2003955" y="3381874"/>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solidFill>
                <a:schemeClr val="tx1"/>
              </a:solidFill>
              <a:latin typeface="Source Sans Pro Light"/>
              <a:cs typeface="Source Sans Pro Light"/>
            </a:endParaRPr>
          </a:p>
        </p:txBody>
      </p:sp>
      <p:sp>
        <p:nvSpPr>
          <p:cNvPr id="13" name="Oval 12"/>
          <p:cNvSpPr/>
          <p:nvPr/>
        </p:nvSpPr>
        <p:spPr>
          <a:xfrm>
            <a:off x="2170324" y="3468825"/>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Source Sans Pro Light"/>
                <a:cs typeface="Source Sans Pro Light"/>
              </a:rPr>
              <a:t>Internal Threads</a:t>
            </a:r>
            <a:endParaRPr lang="en-US" sz="1100" b="1" dirty="0">
              <a:solidFill>
                <a:schemeClr val="tx1"/>
              </a:solidFill>
              <a:latin typeface="Source Sans Pro Light"/>
              <a:cs typeface="Source Sans Pro Light"/>
            </a:endParaRPr>
          </a:p>
        </p:txBody>
      </p:sp>
      <p:sp>
        <p:nvSpPr>
          <p:cNvPr id="14" name="Oval 13"/>
          <p:cNvSpPr/>
          <p:nvPr/>
        </p:nvSpPr>
        <p:spPr>
          <a:xfrm>
            <a:off x="2208576" y="3762266"/>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15" name="Oval 14"/>
          <p:cNvSpPr/>
          <p:nvPr/>
        </p:nvSpPr>
        <p:spPr>
          <a:xfrm>
            <a:off x="2573331" y="3817744"/>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16" name="Oval 15"/>
          <p:cNvSpPr/>
          <p:nvPr/>
        </p:nvSpPr>
        <p:spPr>
          <a:xfrm>
            <a:off x="2925091" y="3755810"/>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pic>
        <p:nvPicPr>
          <p:cNvPr id="17" name="Picture 1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50901" y="4380296"/>
            <a:ext cx="433147" cy="257723"/>
          </a:xfrm>
          <a:prstGeom prst="rect">
            <a:avLst/>
          </a:prstGeom>
        </p:spPr>
      </p:pic>
      <p:sp>
        <p:nvSpPr>
          <p:cNvPr id="18" name="Oval 17"/>
          <p:cNvSpPr/>
          <p:nvPr/>
        </p:nvSpPr>
        <p:spPr>
          <a:xfrm>
            <a:off x="1795275" y="5051715"/>
            <a:ext cx="769783" cy="369501"/>
          </a:xfrm>
          <a:prstGeom prst="ellipse">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dirty="0">
              <a:solidFill>
                <a:schemeClr val="tx1"/>
              </a:solidFill>
              <a:latin typeface="Source Sans Pro Light"/>
              <a:cs typeface="Source Sans Pro Light"/>
            </a:endParaRPr>
          </a:p>
        </p:txBody>
      </p:sp>
      <p:cxnSp>
        <p:nvCxnSpPr>
          <p:cNvPr id="19" name="Straight Connector 18"/>
          <p:cNvCxnSpPr/>
          <p:nvPr/>
        </p:nvCxnSpPr>
        <p:spPr>
          <a:xfrm flipV="1">
            <a:off x="2943579" y="4865076"/>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2711657" y="5059960"/>
            <a:ext cx="417131" cy="309523"/>
          </a:xfrm>
          <a:prstGeom prst="ellipse">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100" dirty="0">
              <a:solidFill>
                <a:schemeClr val="tx1"/>
              </a:solidFill>
              <a:latin typeface="Source Sans Pro Light"/>
              <a:cs typeface="Source Sans Pro Light"/>
            </a:endParaRPr>
          </a:p>
        </p:txBody>
      </p:sp>
      <p:cxnSp>
        <p:nvCxnSpPr>
          <p:cNvPr id="22" name="Straight Connector 21"/>
          <p:cNvCxnSpPr/>
          <p:nvPr/>
        </p:nvCxnSpPr>
        <p:spPr>
          <a:xfrm flipV="1">
            <a:off x="3438383" y="4865076"/>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3206461" y="5059960"/>
            <a:ext cx="417131" cy="309523"/>
          </a:xfrm>
          <a:prstGeom prst="ellipse">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100" dirty="0">
              <a:solidFill>
                <a:schemeClr val="tx1"/>
              </a:solidFill>
              <a:latin typeface="Source Sans Pro Light"/>
              <a:cs typeface="Source Sans Pro Light"/>
            </a:endParaRPr>
          </a:p>
        </p:txBody>
      </p:sp>
      <p:pic>
        <p:nvPicPr>
          <p:cNvPr id="27" name="Picture 7" descr="https://cdn3.iconfinder.com/data/icons/macosxstyle/macosxstyle_png/512/Intranet.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079007" y="239184"/>
            <a:ext cx="869101" cy="869101"/>
          </a:xfrm>
          <a:prstGeom prst="rect">
            <a:avLst/>
          </a:prstGeom>
          <a:noFill/>
          <a:extLst>
            <a:ext uri="{909E8E84-426E-40dd-AFC4-6F175D3DCCD1}">
              <a14:hiddenFill xmlns="" xmlns:a14="http://schemas.microsoft.com/office/drawing/2010/main">
                <a:solidFill>
                  <a:srgbClr val="FFFFFF"/>
                </a:solidFill>
              </a14:hiddenFill>
            </a:ext>
          </a:extLst>
        </p:spPr>
      </p:pic>
      <p:sp>
        <p:nvSpPr>
          <p:cNvPr id="28" name="Oval 27"/>
          <p:cNvSpPr/>
          <p:nvPr/>
        </p:nvSpPr>
        <p:spPr>
          <a:xfrm>
            <a:off x="2834307" y="2517017"/>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29" name="Oval 28"/>
          <p:cNvSpPr/>
          <p:nvPr/>
        </p:nvSpPr>
        <p:spPr>
          <a:xfrm>
            <a:off x="3155779" y="2517017"/>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30" name="Oval 29"/>
          <p:cNvSpPr/>
          <p:nvPr/>
        </p:nvSpPr>
        <p:spPr>
          <a:xfrm>
            <a:off x="2840658" y="2828481"/>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31" name="Oval 30"/>
          <p:cNvSpPr/>
          <p:nvPr/>
        </p:nvSpPr>
        <p:spPr>
          <a:xfrm>
            <a:off x="3155779" y="2822381"/>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33" name="Rectangle 32"/>
          <p:cNvSpPr/>
          <p:nvPr/>
        </p:nvSpPr>
        <p:spPr>
          <a:xfrm>
            <a:off x="5238962" y="2263140"/>
            <a:ext cx="2216151"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solidFill>
                <a:schemeClr val="tx1"/>
              </a:solidFill>
              <a:latin typeface="Source Sans Pro Light"/>
              <a:cs typeface="Source Sans Pro Light"/>
            </a:endParaRPr>
          </a:p>
        </p:txBody>
      </p:sp>
      <p:sp>
        <p:nvSpPr>
          <p:cNvPr id="34" name="Rectangle 33"/>
          <p:cNvSpPr/>
          <p:nvPr/>
        </p:nvSpPr>
        <p:spPr>
          <a:xfrm>
            <a:off x="5548335" y="2784047"/>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t"/>
          <a:lstStyle/>
          <a:p>
            <a:pPr algn="ctr"/>
            <a:r>
              <a:rPr lang="en-US" sz="2400" b="1" dirty="0">
                <a:solidFill>
                  <a:schemeClr val="tx1"/>
                </a:solidFill>
                <a:latin typeface="Source Sans Pro Light"/>
                <a:ea typeface="Anonymous Pro" panose="02060609030202000504" pitchFamily="49" charset="0"/>
                <a:cs typeface="Source Sans Pro Light"/>
              </a:rPr>
              <a:t>Ex</a:t>
            </a:r>
          </a:p>
        </p:txBody>
      </p:sp>
      <p:cxnSp>
        <p:nvCxnSpPr>
          <p:cNvPr id="35" name="Straight Connector 34"/>
          <p:cNvCxnSpPr/>
          <p:nvPr/>
        </p:nvCxnSpPr>
        <p:spPr>
          <a:xfrm flipV="1">
            <a:off x="5944364" y="5737968"/>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5337279" y="2353980"/>
            <a:ext cx="499763"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2000" b="1" dirty="0">
                <a:solidFill>
                  <a:schemeClr val="tx1"/>
                </a:solidFill>
                <a:latin typeface="Source Sans Pro Light"/>
                <a:ea typeface="Anonymous Pro" panose="02060609030202000504" pitchFamily="49" charset="0"/>
                <a:cs typeface="Source Sans Pro Light"/>
              </a:rPr>
              <a:t>W</a:t>
            </a:r>
            <a:endParaRPr lang="en-US" sz="1600" b="1" dirty="0">
              <a:solidFill>
                <a:schemeClr val="tx1"/>
              </a:solidFill>
              <a:latin typeface="Source Sans Pro Light"/>
              <a:ea typeface="Anonymous Pro" panose="02060609030202000504" pitchFamily="49" charset="0"/>
              <a:cs typeface="Source Sans Pro Light"/>
            </a:endParaRPr>
          </a:p>
        </p:txBody>
      </p:sp>
      <p:sp>
        <p:nvSpPr>
          <p:cNvPr id="40" name="Oval 39"/>
          <p:cNvSpPr/>
          <p:nvPr/>
        </p:nvSpPr>
        <p:spPr>
          <a:xfrm>
            <a:off x="6591511" y="3082556"/>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41" name="Cloud 40"/>
          <p:cNvSpPr/>
          <p:nvPr/>
        </p:nvSpPr>
        <p:spPr>
          <a:xfrm>
            <a:off x="5757015" y="4257927"/>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solidFill>
                <a:schemeClr val="tx1"/>
              </a:solidFill>
              <a:latin typeface="Source Sans Pro Light"/>
              <a:cs typeface="Source Sans Pro Light"/>
            </a:endParaRPr>
          </a:p>
        </p:txBody>
      </p:sp>
      <p:sp>
        <p:nvSpPr>
          <p:cNvPr id="42" name="Oval 41"/>
          <p:cNvSpPr/>
          <p:nvPr/>
        </p:nvSpPr>
        <p:spPr>
          <a:xfrm>
            <a:off x="5923384" y="4344878"/>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Source Sans Pro Light"/>
                <a:cs typeface="Source Sans Pro Light"/>
              </a:rPr>
              <a:t>Internal Threads</a:t>
            </a:r>
            <a:endParaRPr lang="en-US" sz="1100" b="1" dirty="0">
              <a:solidFill>
                <a:schemeClr val="tx1"/>
              </a:solidFill>
              <a:latin typeface="Source Sans Pro Light"/>
              <a:cs typeface="Source Sans Pro Light"/>
            </a:endParaRPr>
          </a:p>
        </p:txBody>
      </p:sp>
      <p:sp>
        <p:nvSpPr>
          <p:cNvPr id="43" name="Oval 42"/>
          <p:cNvSpPr/>
          <p:nvPr/>
        </p:nvSpPr>
        <p:spPr>
          <a:xfrm>
            <a:off x="5961636" y="4638319"/>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44" name="Oval 43"/>
          <p:cNvSpPr/>
          <p:nvPr/>
        </p:nvSpPr>
        <p:spPr>
          <a:xfrm>
            <a:off x="6326391" y="4693799"/>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45" name="Oval 44"/>
          <p:cNvSpPr/>
          <p:nvPr/>
        </p:nvSpPr>
        <p:spPr>
          <a:xfrm>
            <a:off x="6678151" y="4631865"/>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46" name="Oval 45"/>
          <p:cNvSpPr/>
          <p:nvPr/>
        </p:nvSpPr>
        <p:spPr>
          <a:xfrm>
            <a:off x="5548335" y="5927768"/>
            <a:ext cx="769783" cy="369501"/>
          </a:xfrm>
          <a:prstGeom prst="ellipse">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dirty="0">
              <a:solidFill>
                <a:schemeClr val="tx1"/>
              </a:solidFill>
              <a:latin typeface="Source Sans Pro Light"/>
              <a:cs typeface="Source Sans Pro Light"/>
            </a:endParaRPr>
          </a:p>
        </p:txBody>
      </p:sp>
      <p:cxnSp>
        <p:nvCxnSpPr>
          <p:cNvPr id="47" name="Straight Connector 46"/>
          <p:cNvCxnSpPr/>
          <p:nvPr/>
        </p:nvCxnSpPr>
        <p:spPr>
          <a:xfrm flipV="1">
            <a:off x="6696639" y="5741131"/>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6464717" y="5936013"/>
            <a:ext cx="417131" cy="309523"/>
          </a:xfrm>
          <a:prstGeom prst="ellipse">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100" dirty="0">
              <a:solidFill>
                <a:schemeClr val="tx1"/>
              </a:solidFill>
              <a:latin typeface="Source Sans Pro Light"/>
              <a:cs typeface="Source Sans Pro Light"/>
            </a:endParaRPr>
          </a:p>
        </p:txBody>
      </p:sp>
      <p:cxnSp>
        <p:nvCxnSpPr>
          <p:cNvPr id="50" name="Straight Connector 49"/>
          <p:cNvCxnSpPr/>
          <p:nvPr/>
        </p:nvCxnSpPr>
        <p:spPr>
          <a:xfrm flipV="1">
            <a:off x="7191443" y="5741131"/>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6959521" y="5936013"/>
            <a:ext cx="417131" cy="309523"/>
          </a:xfrm>
          <a:prstGeom prst="ellipse">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100" dirty="0">
              <a:solidFill>
                <a:schemeClr val="tx1"/>
              </a:solidFill>
              <a:latin typeface="Source Sans Pro Light"/>
              <a:cs typeface="Source Sans Pro Light"/>
            </a:endParaRPr>
          </a:p>
        </p:txBody>
      </p:sp>
      <p:sp>
        <p:nvSpPr>
          <p:cNvPr id="54" name="Oval 53"/>
          <p:cNvSpPr/>
          <p:nvPr/>
        </p:nvSpPr>
        <p:spPr>
          <a:xfrm>
            <a:off x="6587367" y="3393072"/>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55" name="Oval 54"/>
          <p:cNvSpPr/>
          <p:nvPr/>
        </p:nvSpPr>
        <p:spPr>
          <a:xfrm>
            <a:off x="6908839" y="3393072"/>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56" name="Oval 55"/>
          <p:cNvSpPr/>
          <p:nvPr/>
        </p:nvSpPr>
        <p:spPr>
          <a:xfrm>
            <a:off x="6593718" y="3704535"/>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57" name="Oval 56"/>
          <p:cNvSpPr/>
          <p:nvPr/>
        </p:nvSpPr>
        <p:spPr>
          <a:xfrm>
            <a:off x="6908839" y="3698435"/>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58" name="Oval 57"/>
          <p:cNvSpPr/>
          <p:nvPr/>
        </p:nvSpPr>
        <p:spPr>
          <a:xfrm>
            <a:off x="6900884" y="3086911"/>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60" name="TextBox 59"/>
          <p:cNvSpPr txBox="1"/>
          <p:nvPr/>
        </p:nvSpPr>
        <p:spPr>
          <a:xfrm>
            <a:off x="113013" y="79529"/>
            <a:ext cx="3236611" cy="461665"/>
          </a:xfrm>
          <a:prstGeom prst="rect">
            <a:avLst/>
          </a:prstGeom>
          <a:noFill/>
        </p:spPr>
        <p:txBody>
          <a:bodyPr wrap="square" lIns="91438" tIns="45719" rIns="91438" bIns="45719" rtlCol="0">
            <a:spAutoFit/>
          </a:bodyPr>
          <a:lstStyle/>
          <a:p>
            <a:r>
              <a:rPr lang="en-US" sz="2400" dirty="0">
                <a:latin typeface="Source Sans Pro Light"/>
                <a:cs typeface="Source Sans Pro Light"/>
              </a:rPr>
              <a:t>Batch interval = 600 </a:t>
            </a:r>
            <a:r>
              <a:rPr lang="en-US" sz="2400" dirty="0" err="1">
                <a:latin typeface="Source Sans Pro Light"/>
                <a:cs typeface="Source Sans Pro Light"/>
              </a:rPr>
              <a:t>ms</a:t>
            </a:r>
            <a:endParaRPr lang="en-US" sz="2400" dirty="0">
              <a:latin typeface="Source Sans Pro Light"/>
              <a:cs typeface="Source Sans Pro Light"/>
            </a:endParaRPr>
          </a:p>
        </p:txBody>
      </p:sp>
      <p:sp>
        <p:nvSpPr>
          <p:cNvPr id="63" name="Oval 62"/>
          <p:cNvSpPr/>
          <p:nvPr/>
        </p:nvSpPr>
        <p:spPr>
          <a:xfrm>
            <a:off x="3164674" y="2206503"/>
            <a:ext cx="273711" cy="265157"/>
          </a:xfrm>
          <a:prstGeom prst="ellipse">
            <a:avLst/>
          </a:prstGeom>
          <a:solidFill>
            <a:srgbClr val="FE522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b="1" dirty="0">
                <a:solidFill>
                  <a:schemeClr val="tx1"/>
                </a:solidFill>
                <a:latin typeface="Source Sans Pro Light"/>
                <a:cs typeface="Source Sans Pro Light"/>
              </a:rPr>
              <a:t>R</a:t>
            </a:r>
            <a:endParaRPr lang="en-US" sz="1600" b="1" dirty="0">
              <a:solidFill>
                <a:schemeClr val="tx1"/>
              </a:solidFill>
              <a:latin typeface="Source Sans Pro Light"/>
              <a:cs typeface="Source Sans Pro Light"/>
            </a:endParaRPr>
          </a:p>
        </p:txBody>
      </p:sp>
      <p:sp>
        <p:nvSpPr>
          <p:cNvPr id="66" name="TextBox 65"/>
          <p:cNvSpPr txBox="1"/>
          <p:nvPr/>
        </p:nvSpPr>
        <p:spPr>
          <a:xfrm>
            <a:off x="9841950" y="5219613"/>
            <a:ext cx="443527" cy="276999"/>
          </a:xfrm>
          <a:prstGeom prst="rect">
            <a:avLst/>
          </a:prstGeom>
          <a:solidFill>
            <a:srgbClr val="FFFFFF"/>
          </a:solidFill>
        </p:spPr>
        <p:txBody>
          <a:bodyPr wrap="square" lIns="91438" tIns="45719" rIns="91438" bIns="45719" rtlCol="0">
            <a:spAutoFit/>
          </a:bodyPr>
          <a:lstStyle/>
          <a:p>
            <a:r>
              <a:rPr lang="en-US" sz="1200" dirty="0">
                <a:latin typeface="Source Sans Pro Light"/>
                <a:cs typeface="Source Sans Pro Light"/>
              </a:rPr>
              <a:t>SSD</a:t>
            </a:r>
          </a:p>
        </p:txBody>
      </p:sp>
      <p:sp>
        <p:nvSpPr>
          <p:cNvPr id="67" name="TextBox 66"/>
          <p:cNvSpPr txBox="1"/>
          <p:nvPr/>
        </p:nvSpPr>
        <p:spPr>
          <a:xfrm>
            <a:off x="10336754" y="5219613"/>
            <a:ext cx="443527" cy="276999"/>
          </a:xfrm>
          <a:prstGeom prst="rect">
            <a:avLst/>
          </a:prstGeom>
          <a:solidFill>
            <a:srgbClr val="FFFFFF"/>
          </a:solidFill>
        </p:spPr>
        <p:txBody>
          <a:bodyPr wrap="square" lIns="91438" tIns="45719" rIns="91438" bIns="45719" rtlCol="0">
            <a:spAutoFit/>
          </a:bodyPr>
          <a:lstStyle/>
          <a:p>
            <a:r>
              <a:rPr lang="en-US" sz="1200" dirty="0">
                <a:latin typeface="Source Sans Pro Light"/>
                <a:cs typeface="Source Sans Pro Light"/>
              </a:rPr>
              <a:t>SSD</a:t>
            </a:r>
          </a:p>
        </p:txBody>
      </p:sp>
      <p:sp>
        <p:nvSpPr>
          <p:cNvPr id="68" name="TextBox 67"/>
          <p:cNvSpPr txBox="1"/>
          <p:nvPr/>
        </p:nvSpPr>
        <p:spPr>
          <a:xfrm>
            <a:off x="8952604" y="5224812"/>
            <a:ext cx="737011" cy="553996"/>
          </a:xfrm>
          <a:prstGeom prst="rect">
            <a:avLst/>
          </a:prstGeom>
          <a:solidFill>
            <a:srgbClr val="FFFFFF"/>
          </a:solidFill>
        </p:spPr>
        <p:txBody>
          <a:bodyPr wrap="square" lIns="91438" tIns="45719" rIns="91438" bIns="45719" rtlCol="0">
            <a:spAutoFit/>
          </a:bodyPr>
          <a:lstStyle/>
          <a:p>
            <a:pPr algn="ctr"/>
            <a:r>
              <a:rPr lang="en-US" sz="1500" b="1" dirty="0">
                <a:latin typeface="Source Sans Pro Light"/>
                <a:cs typeface="Source Sans Pro Light"/>
              </a:rPr>
              <a:t>OS Disk</a:t>
            </a:r>
          </a:p>
        </p:txBody>
      </p:sp>
      <p:sp>
        <p:nvSpPr>
          <p:cNvPr id="69" name="Rectangle 68"/>
          <p:cNvSpPr/>
          <p:nvPr/>
        </p:nvSpPr>
        <p:spPr>
          <a:xfrm>
            <a:off x="8613986" y="1526540"/>
            <a:ext cx="2216151"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solidFill>
                <a:schemeClr val="tx1"/>
              </a:solidFill>
              <a:latin typeface="Source Sans Pro Light"/>
              <a:cs typeface="Source Sans Pro Light"/>
            </a:endParaRPr>
          </a:p>
        </p:txBody>
      </p:sp>
      <p:sp>
        <p:nvSpPr>
          <p:cNvPr id="70" name="Rectangle 69"/>
          <p:cNvSpPr/>
          <p:nvPr/>
        </p:nvSpPr>
        <p:spPr>
          <a:xfrm>
            <a:off x="8923360" y="2047447"/>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t"/>
          <a:lstStyle/>
          <a:p>
            <a:pPr algn="ctr"/>
            <a:r>
              <a:rPr lang="en-US" sz="2400" b="1" dirty="0">
                <a:solidFill>
                  <a:schemeClr val="tx1"/>
                </a:solidFill>
                <a:latin typeface="Source Sans Pro Light"/>
                <a:ea typeface="Anonymous Pro" panose="02060609030202000504" pitchFamily="49" charset="0"/>
                <a:cs typeface="Source Sans Pro Light"/>
              </a:rPr>
              <a:t>Ex</a:t>
            </a:r>
          </a:p>
        </p:txBody>
      </p:sp>
      <p:cxnSp>
        <p:nvCxnSpPr>
          <p:cNvPr id="71" name="Straight Connector 70"/>
          <p:cNvCxnSpPr/>
          <p:nvPr/>
        </p:nvCxnSpPr>
        <p:spPr>
          <a:xfrm flipV="1">
            <a:off x="9319389" y="5001368"/>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73" name="Rectangle 72"/>
          <p:cNvSpPr/>
          <p:nvPr/>
        </p:nvSpPr>
        <p:spPr>
          <a:xfrm>
            <a:off x="8712304" y="1617380"/>
            <a:ext cx="499763"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2000" b="1" dirty="0">
                <a:solidFill>
                  <a:schemeClr val="tx1"/>
                </a:solidFill>
                <a:latin typeface="Source Sans Pro Light"/>
                <a:ea typeface="Anonymous Pro" panose="02060609030202000504" pitchFamily="49" charset="0"/>
                <a:cs typeface="Source Sans Pro Light"/>
              </a:rPr>
              <a:t>W</a:t>
            </a:r>
            <a:endParaRPr lang="en-US" sz="1600" b="1" dirty="0">
              <a:solidFill>
                <a:schemeClr val="tx1"/>
              </a:solidFill>
              <a:latin typeface="Source Sans Pro Light"/>
              <a:ea typeface="Anonymous Pro" panose="02060609030202000504" pitchFamily="49" charset="0"/>
              <a:cs typeface="Source Sans Pro Light"/>
            </a:endParaRPr>
          </a:p>
        </p:txBody>
      </p:sp>
      <p:sp>
        <p:nvSpPr>
          <p:cNvPr id="76" name="Oval 75"/>
          <p:cNvSpPr/>
          <p:nvPr/>
        </p:nvSpPr>
        <p:spPr>
          <a:xfrm>
            <a:off x="9966537" y="2345956"/>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77" name="Cloud 76"/>
          <p:cNvSpPr/>
          <p:nvPr/>
        </p:nvSpPr>
        <p:spPr>
          <a:xfrm>
            <a:off x="9132040" y="3521327"/>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solidFill>
                <a:schemeClr val="tx1"/>
              </a:solidFill>
              <a:latin typeface="Source Sans Pro Light"/>
              <a:cs typeface="Source Sans Pro Light"/>
            </a:endParaRPr>
          </a:p>
        </p:txBody>
      </p:sp>
      <p:sp>
        <p:nvSpPr>
          <p:cNvPr id="78" name="Oval 77"/>
          <p:cNvSpPr/>
          <p:nvPr/>
        </p:nvSpPr>
        <p:spPr>
          <a:xfrm>
            <a:off x="9298410" y="3608278"/>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Source Sans Pro Light"/>
                <a:cs typeface="Source Sans Pro Light"/>
              </a:rPr>
              <a:t>Internal Threads</a:t>
            </a:r>
            <a:endParaRPr lang="en-US" sz="1100" b="1" dirty="0">
              <a:solidFill>
                <a:schemeClr val="tx1"/>
              </a:solidFill>
              <a:latin typeface="Source Sans Pro Light"/>
              <a:cs typeface="Source Sans Pro Light"/>
            </a:endParaRPr>
          </a:p>
        </p:txBody>
      </p:sp>
      <p:sp>
        <p:nvSpPr>
          <p:cNvPr id="79" name="Oval 78"/>
          <p:cNvSpPr/>
          <p:nvPr/>
        </p:nvSpPr>
        <p:spPr>
          <a:xfrm>
            <a:off x="9336660" y="3901719"/>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80" name="Oval 79"/>
          <p:cNvSpPr/>
          <p:nvPr/>
        </p:nvSpPr>
        <p:spPr>
          <a:xfrm>
            <a:off x="9701416" y="3957199"/>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81" name="Oval 80"/>
          <p:cNvSpPr/>
          <p:nvPr/>
        </p:nvSpPr>
        <p:spPr>
          <a:xfrm>
            <a:off x="10053176" y="3895265"/>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82" name="Oval 81"/>
          <p:cNvSpPr/>
          <p:nvPr/>
        </p:nvSpPr>
        <p:spPr>
          <a:xfrm>
            <a:off x="8923361" y="5191168"/>
            <a:ext cx="769783" cy="369501"/>
          </a:xfrm>
          <a:prstGeom prst="ellipse">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dirty="0">
              <a:solidFill>
                <a:schemeClr val="tx1"/>
              </a:solidFill>
              <a:latin typeface="Source Sans Pro Light"/>
              <a:cs typeface="Source Sans Pro Light"/>
            </a:endParaRPr>
          </a:p>
        </p:txBody>
      </p:sp>
      <p:cxnSp>
        <p:nvCxnSpPr>
          <p:cNvPr id="83" name="Straight Connector 82"/>
          <p:cNvCxnSpPr/>
          <p:nvPr/>
        </p:nvCxnSpPr>
        <p:spPr>
          <a:xfrm flipV="1">
            <a:off x="10071664" y="5004531"/>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84" name="Oval 83"/>
          <p:cNvSpPr/>
          <p:nvPr/>
        </p:nvSpPr>
        <p:spPr>
          <a:xfrm>
            <a:off x="9839741" y="5199413"/>
            <a:ext cx="417131" cy="309523"/>
          </a:xfrm>
          <a:prstGeom prst="ellipse">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100" dirty="0">
              <a:solidFill>
                <a:schemeClr val="tx1"/>
              </a:solidFill>
              <a:latin typeface="Source Sans Pro Light"/>
              <a:cs typeface="Source Sans Pro Light"/>
            </a:endParaRPr>
          </a:p>
        </p:txBody>
      </p:sp>
      <p:cxnSp>
        <p:nvCxnSpPr>
          <p:cNvPr id="85" name="Straight Connector 84"/>
          <p:cNvCxnSpPr/>
          <p:nvPr/>
        </p:nvCxnSpPr>
        <p:spPr>
          <a:xfrm flipV="1">
            <a:off x="10566468" y="5004531"/>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86" name="Oval 85"/>
          <p:cNvSpPr/>
          <p:nvPr/>
        </p:nvSpPr>
        <p:spPr>
          <a:xfrm>
            <a:off x="10334545" y="5199413"/>
            <a:ext cx="417131" cy="309523"/>
          </a:xfrm>
          <a:prstGeom prst="ellipse">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100" dirty="0">
              <a:solidFill>
                <a:schemeClr val="tx1"/>
              </a:solidFill>
              <a:latin typeface="Source Sans Pro Light"/>
              <a:cs typeface="Source Sans Pro Light"/>
            </a:endParaRPr>
          </a:p>
        </p:txBody>
      </p:sp>
      <p:sp>
        <p:nvSpPr>
          <p:cNvPr id="87" name="Oval 86"/>
          <p:cNvSpPr/>
          <p:nvPr/>
        </p:nvSpPr>
        <p:spPr>
          <a:xfrm>
            <a:off x="9962393" y="2656472"/>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88" name="Oval 87"/>
          <p:cNvSpPr/>
          <p:nvPr/>
        </p:nvSpPr>
        <p:spPr>
          <a:xfrm>
            <a:off x="10283865" y="2656472"/>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89" name="Oval 88"/>
          <p:cNvSpPr/>
          <p:nvPr/>
        </p:nvSpPr>
        <p:spPr>
          <a:xfrm>
            <a:off x="9968742" y="2967935"/>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90" name="Oval 89"/>
          <p:cNvSpPr/>
          <p:nvPr/>
        </p:nvSpPr>
        <p:spPr>
          <a:xfrm>
            <a:off x="10283865" y="2961835"/>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104" name="Rectangle 103"/>
          <p:cNvSpPr/>
          <p:nvPr/>
        </p:nvSpPr>
        <p:spPr>
          <a:xfrm>
            <a:off x="406242" y="499757"/>
            <a:ext cx="2006087" cy="2369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solidFill>
                <a:schemeClr val="tx1"/>
              </a:solidFill>
              <a:latin typeface="Source Sans Pro Light"/>
              <a:cs typeface="Source Sans Pro Light"/>
            </a:endParaRPr>
          </a:p>
        </p:txBody>
      </p:sp>
      <p:sp>
        <p:nvSpPr>
          <p:cNvPr id="105" name="Rectangle 104"/>
          <p:cNvSpPr/>
          <p:nvPr/>
        </p:nvSpPr>
        <p:spPr>
          <a:xfrm>
            <a:off x="406241" y="499757"/>
            <a:ext cx="679609"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solidFill>
                <a:schemeClr val="tx1"/>
              </a:solidFill>
              <a:latin typeface="Source Sans Pro Light"/>
              <a:cs typeface="Source Sans Pro Light"/>
            </a:endParaRPr>
          </a:p>
        </p:txBody>
      </p:sp>
      <p:sp>
        <p:nvSpPr>
          <p:cNvPr id="106" name="Rectangle 105"/>
          <p:cNvSpPr/>
          <p:nvPr/>
        </p:nvSpPr>
        <p:spPr>
          <a:xfrm>
            <a:off x="1869664" y="2739143"/>
            <a:ext cx="703667"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800" b="1" dirty="0">
                <a:solidFill>
                  <a:schemeClr val="tx1"/>
                </a:solidFill>
                <a:latin typeface="Anonymous Pro" panose="02060609030202000504" pitchFamily="49" charset="0"/>
                <a:ea typeface="Anonymous Pro" panose="02060609030202000504" pitchFamily="49" charset="0"/>
              </a:rPr>
              <a:t>block, P1</a:t>
            </a:r>
          </a:p>
        </p:txBody>
      </p:sp>
      <p:cxnSp>
        <p:nvCxnSpPr>
          <p:cNvPr id="107" name="Straight Arrow Connector 106"/>
          <p:cNvCxnSpPr/>
          <p:nvPr/>
        </p:nvCxnSpPr>
        <p:spPr>
          <a:xfrm flipH="1">
            <a:off x="3432868" y="1095377"/>
            <a:ext cx="885133" cy="1171575"/>
          </a:xfrm>
          <a:prstGeom prst="straightConnector1">
            <a:avLst/>
          </a:prstGeom>
          <a:ln w="15875">
            <a:solidFill>
              <a:srgbClr val="FE5224"/>
            </a:solidFill>
            <a:tailEnd type="triangle" w="lg" len="lg"/>
          </a:ln>
        </p:spPr>
        <p:style>
          <a:lnRef idx="1">
            <a:schemeClr val="accent1"/>
          </a:lnRef>
          <a:fillRef idx="0">
            <a:schemeClr val="accent1"/>
          </a:fillRef>
          <a:effectRef idx="0">
            <a:schemeClr val="accent1"/>
          </a:effectRef>
          <a:fontRef idx="minor">
            <a:schemeClr val="tx1"/>
          </a:fontRef>
        </p:style>
      </p:cxnSp>
      <p:pic>
        <p:nvPicPr>
          <p:cNvPr id="108" name="Picture 7" descr="https://cdn3.iconfinder.com/data/icons/macosxstyle/macosxstyle_png/512/Intranet.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983883" y="239184"/>
            <a:ext cx="869101" cy="869101"/>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09" name="Straight Arrow Connector 108"/>
          <p:cNvCxnSpPr/>
          <p:nvPr/>
        </p:nvCxnSpPr>
        <p:spPr>
          <a:xfrm flipH="1">
            <a:off x="2561530" y="2424649"/>
            <a:ext cx="648647" cy="364967"/>
          </a:xfrm>
          <a:prstGeom prst="straightConnector1">
            <a:avLst/>
          </a:prstGeom>
          <a:ln w="15875">
            <a:solidFill>
              <a:srgbClr val="FE5224"/>
            </a:solidFill>
            <a:tailEnd type="triangle" w="lg" len="lg"/>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5622724" y="3615197"/>
            <a:ext cx="703667"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800" b="1" dirty="0">
                <a:solidFill>
                  <a:schemeClr val="tx1"/>
                </a:solidFill>
                <a:latin typeface="Anonymous Pro" panose="02060609030202000504" pitchFamily="49" charset="0"/>
                <a:ea typeface="Anonymous Pro" panose="02060609030202000504" pitchFamily="49" charset="0"/>
              </a:rPr>
              <a:t>block, P1</a:t>
            </a:r>
          </a:p>
        </p:txBody>
      </p:sp>
      <p:cxnSp>
        <p:nvCxnSpPr>
          <p:cNvPr id="111" name="Straight Arrow Connector 110"/>
          <p:cNvCxnSpPr/>
          <p:nvPr/>
        </p:nvCxnSpPr>
        <p:spPr>
          <a:xfrm>
            <a:off x="3432866" y="2419349"/>
            <a:ext cx="2151823" cy="1332296"/>
          </a:xfrm>
          <a:prstGeom prst="straightConnector1">
            <a:avLst/>
          </a:prstGeom>
          <a:ln w="15875">
            <a:solidFill>
              <a:srgbClr val="FE5224"/>
            </a:solidFill>
            <a:tailEnd type="triangle" w="lg" len="lg"/>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9016101" y="2419349"/>
            <a:ext cx="703667" cy="217520"/>
          </a:xfrm>
          <a:prstGeom prst="rect">
            <a:avLst/>
          </a:prstGeom>
          <a:solidFill>
            <a:schemeClr val="accent1">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800" b="1" dirty="0">
                <a:solidFill>
                  <a:schemeClr val="tx1"/>
                </a:solidFill>
                <a:latin typeface="Anonymous Pro" panose="02060609030202000504" pitchFamily="49" charset="0"/>
                <a:ea typeface="Anonymous Pro" panose="02060609030202000504" pitchFamily="49" charset="0"/>
              </a:rPr>
              <a:t>block, P1</a:t>
            </a:r>
          </a:p>
        </p:txBody>
      </p:sp>
      <p:sp>
        <p:nvSpPr>
          <p:cNvPr id="113" name="Oval 112"/>
          <p:cNvSpPr/>
          <p:nvPr/>
        </p:nvSpPr>
        <p:spPr>
          <a:xfrm>
            <a:off x="10277173" y="2329772"/>
            <a:ext cx="273711" cy="265157"/>
          </a:xfrm>
          <a:prstGeom prst="ellipse">
            <a:avLst/>
          </a:prstGeom>
          <a:solidFill>
            <a:srgbClr val="65D6E5"/>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2000" b="1" dirty="0">
                <a:solidFill>
                  <a:schemeClr val="tx1"/>
                </a:solidFill>
                <a:latin typeface="Source Sans Pro Light"/>
                <a:cs typeface="Source Sans Pro Light"/>
              </a:rPr>
              <a:t>R</a:t>
            </a:r>
            <a:endParaRPr lang="en-US" sz="1300" b="1" dirty="0">
              <a:solidFill>
                <a:schemeClr val="tx1"/>
              </a:solidFill>
              <a:latin typeface="Source Sans Pro Light"/>
              <a:cs typeface="Source Sans Pro Light"/>
            </a:endParaRPr>
          </a:p>
        </p:txBody>
      </p:sp>
      <p:cxnSp>
        <p:nvCxnSpPr>
          <p:cNvPr id="114" name="Straight Arrow Connector 113"/>
          <p:cNvCxnSpPr>
            <a:endCxn id="113" idx="1"/>
          </p:cNvCxnSpPr>
          <p:nvPr/>
        </p:nvCxnSpPr>
        <p:spPr>
          <a:xfrm>
            <a:off x="5619749" y="1111251"/>
            <a:ext cx="4697507" cy="1257352"/>
          </a:xfrm>
          <a:prstGeom prst="straightConnector1">
            <a:avLst/>
          </a:prstGeom>
          <a:ln w="15875">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sp>
        <p:nvSpPr>
          <p:cNvPr id="116" name="Rectangle 115"/>
          <p:cNvSpPr/>
          <p:nvPr/>
        </p:nvSpPr>
        <p:spPr>
          <a:xfrm>
            <a:off x="5615353" y="3878681"/>
            <a:ext cx="703667" cy="217520"/>
          </a:xfrm>
          <a:prstGeom prst="rect">
            <a:avLst/>
          </a:prstGeom>
          <a:solidFill>
            <a:schemeClr val="accent1">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800" b="1" dirty="0">
                <a:solidFill>
                  <a:schemeClr val="tx1"/>
                </a:solidFill>
                <a:latin typeface="Anonymous Pro" panose="02060609030202000504" pitchFamily="49" charset="0"/>
                <a:ea typeface="Anonymous Pro" panose="02060609030202000504" pitchFamily="49" charset="0"/>
              </a:rPr>
              <a:t>block, P1</a:t>
            </a:r>
          </a:p>
        </p:txBody>
      </p:sp>
      <p:cxnSp>
        <p:nvCxnSpPr>
          <p:cNvPr id="117" name="Straight Arrow Connector 116"/>
          <p:cNvCxnSpPr>
            <a:stCxn id="113" idx="3"/>
          </p:cNvCxnSpPr>
          <p:nvPr/>
        </p:nvCxnSpPr>
        <p:spPr>
          <a:xfrm flipH="1">
            <a:off x="6387130" y="2556098"/>
            <a:ext cx="3930127" cy="1404276"/>
          </a:xfrm>
          <a:prstGeom prst="straightConnector1">
            <a:avLst/>
          </a:prstGeom>
          <a:ln w="15875">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p:nvPr/>
        </p:nvCxnSpPr>
        <p:spPr>
          <a:xfrm flipH="1">
            <a:off x="9719767" y="2444973"/>
            <a:ext cx="645115" cy="83137"/>
          </a:xfrm>
          <a:prstGeom prst="straightConnector1">
            <a:avLst/>
          </a:prstGeom>
          <a:ln w="15875">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868181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722978" y="987807"/>
            <a:ext cx="9353404" cy="3638124"/>
          </a:xfrm>
          <a:prstGeom prst="roundRect">
            <a:avLst/>
          </a:prstGeom>
          <a:noFill/>
          <a:ln w="15875">
            <a:solidFill>
              <a:schemeClr val="accent3"/>
            </a:solidFill>
          </a:ln>
          <a:effectLst>
            <a:outerShdw blurRad="40000" dist="254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33"/>
          </a:p>
        </p:txBody>
      </p:sp>
      <p:cxnSp>
        <p:nvCxnSpPr>
          <p:cNvPr id="19" name="Straight Arrow Connector 18"/>
          <p:cNvCxnSpPr/>
          <p:nvPr/>
        </p:nvCxnSpPr>
        <p:spPr>
          <a:xfrm>
            <a:off x="8257179" y="4545744"/>
            <a:ext cx="1278252" cy="700160"/>
          </a:xfrm>
          <a:prstGeom prst="straightConnector1">
            <a:avLst/>
          </a:prstGeom>
          <a:ln>
            <a:solidFill>
              <a:srgbClr val="F66945"/>
            </a:solidFill>
            <a:headEnd type="triangle" w="lg" len="lg"/>
            <a:tailEnd type="triangle" w="lg" len="lg"/>
          </a:ln>
          <a:effectLst/>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p:nvPr/>
        </p:nvCxnSpPr>
        <p:spPr>
          <a:xfrm flipH="1">
            <a:off x="3064979" y="4545745"/>
            <a:ext cx="1296408" cy="684977"/>
          </a:xfrm>
          <a:prstGeom prst="straightConnector1">
            <a:avLst/>
          </a:prstGeom>
          <a:ln>
            <a:solidFill>
              <a:srgbClr val="F66945"/>
            </a:solidFill>
            <a:headEnd type="triangle" w="lg" len="lg"/>
            <a:tailEnd type="triangle" w="lg" len="lg"/>
          </a:ln>
          <a:effectLst/>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flipH="1">
            <a:off x="4187441" y="4545745"/>
            <a:ext cx="932225" cy="692691"/>
          </a:xfrm>
          <a:prstGeom prst="straightConnector1">
            <a:avLst/>
          </a:prstGeom>
          <a:ln>
            <a:solidFill>
              <a:srgbClr val="F66945"/>
            </a:solidFill>
            <a:headEnd type="triangle" w="lg" len="lg"/>
            <a:tailEnd type="triangle" w="lg" len="lg"/>
          </a:ln>
          <a:effectLst/>
        </p:spPr>
        <p:style>
          <a:lnRef idx="2">
            <a:schemeClr val="accent2"/>
          </a:lnRef>
          <a:fillRef idx="0">
            <a:schemeClr val="accent2"/>
          </a:fillRef>
          <a:effectRef idx="1">
            <a:schemeClr val="accent2"/>
          </a:effectRef>
          <a:fontRef idx="minor">
            <a:schemeClr val="tx1"/>
          </a:fontRef>
        </p:style>
      </p:cxnSp>
      <p:cxnSp>
        <p:nvCxnSpPr>
          <p:cNvPr id="22" name="Straight Arrow Connector 21"/>
          <p:cNvCxnSpPr/>
          <p:nvPr/>
        </p:nvCxnSpPr>
        <p:spPr>
          <a:xfrm>
            <a:off x="7460799" y="4545745"/>
            <a:ext cx="952171" cy="710256"/>
          </a:xfrm>
          <a:prstGeom prst="straightConnector1">
            <a:avLst/>
          </a:prstGeom>
          <a:ln>
            <a:solidFill>
              <a:srgbClr val="F66945"/>
            </a:solidFill>
            <a:headEnd type="triangle" w="lg" len="lg"/>
            <a:tailEnd type="triangle" w="lg" len="lg"/>
          </a:ln>
          <a:effectLst/>
        </p:spPr>
        <p:style>
          <a:lnRef idx="2">
            <a:schemeClr val="accent2"/>
          </a:lnRef>
          <a:fillRef idx="0">
            <a:schemeClr val="accent2"/>
          </a:fillRef>
          <a:effectRef idx="1">
            <a:schemeClr val="accent2"/>
          </a:effectRef>
          <a:fontRef idx="minor">
            <a:schemeClr val="tx1"/>
          </a:fontRef>
        </p:style>
      </p:cxnSp>
      <p:sp>
        <p:nvSpPr>
          <p:cNvPr id="33" name="Rounded Rectangle 32"/>
          <p:cNvSpPr/>
          <p:nvPr/>
        </p:nvSpPr>
        <p:spPr>
          <a:xfrm>
            <a:off x="1836621" y="1097546"/>
            <a:ext cx="9353404" cy="3637820"/>
          </a:xfrm>
          <a:prstGeom prst="roundRect">
            <a:avLst/>
          </a:prstGeom>
          <a:noFill/>
          <a:ln w="15875">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33"/>
          </a:p>
        </p:txBody>
      </p:sp>
      <p:sp>
        <p:nvSpPr>
          <p:cNvPr id="34" name="Rounded Rectangle 33"/>
          <p:cNvSpPr/>
          <p:nvPr/>
        </p:nvSpPr>
        <p:spPr>
          <a:xfrm>
            <a:off x="1961419" y="1222373"/>
            <a:ext cx="9353404" cy="3622689"/>
          </a:xfrm>
          <a:prstGeom prst="roundRect">
            <a:avLst/>
          </a:prstGeom>
          <a:noFill/>
          <a:ln w="15875">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33"/>
          </a:p>
        </p:txBody>
      </p:sp>
      <p:sp>
        <p:nvSpPr>
          <p:cNvPr id="41" name="TextBox 40"/>
          <p:cNvSpPr txBox="1"/>
          <p:nvPr/>
        </p:nvSpPr>
        <p:spPr>
          <a:xfrm>
            <a:off x="0" y="449161"/>
            <a:ext cx="2399968" cy="482120"/>
          </a:xfrm>
          <a:prstGeom prst="rect">
            <a:avLst/>
          </a:prstGeom>
          <a:noFill/>
        </p:spPr>
        <p:txBody>
          <a:bodyPr wrap="square" rtlCol="0">
            <a:spAutoFit/>
          </a:bodyPr>
          <a:lstStyle/>
          <a:p>
            <a:r>
              <a:rPr lang="en-US" sz="2533" dirty="0">
                <a:solidFill>
                  <a:schemeClr val="accent3">
                    <a:lumMod val="75000"/>
                  </a:schemeClr>
                </a:solidFill>
                <a:latin typeface="Source Sans Pro Light" panose="020B0403030403020204" pitchFamily="34" charset="0"/>
              </a:rPr>
              <a:t>Environments</a:t>
            </a:r>
          </a:p>
        </p:txBody>
      </p:sp>
      <p:sp>
        <p:nvSpPr>
          <p:cNvPr id="45" name="Rectangle 44"/>
          <p:cNvSpPr/>
          <p:nvPr/>
        </p:nvSpPr>
        <p:spPr>
          <a:xfrm>
            <a:off x="300156" y="937569"/>
            <a:ext cx="1239480" cy="4146304"/>
          </a:xfrm>
          <a:prstGeom prst="rect">
            <a:avLst/>
          </a:prstGeom>
          <a:noFill/>
          <a:ln w="12700">
            <a:solidFill>
              <a:schemeClr val="accent3"/>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33"/>
          </a:p>
        </p:txBody>
      </p:sp>
      <p:sp>
        <p:nvSpPr>
          <p:cNvPr id="46" name="TextBox 45"/>
          <p:cNvSpPr txBox="1"/>
          <p:nvPr/>
        </p:nvSpPr>
        <p:spPr>
          <a:xfrm>
            <a:off x="9175997" y="1320863"/>
            <a:ext cx="1580882" cy="482120"/>
          </a:xfrm>
          <a:prstGeom prst="rect">
            <a:avLst/>
          </a:prstGeom>
          <a:noFill/>
        </p:spPr>
        <p:txBody>
          <a:bodyPr wrap="none" rtlCol="0">
            <a:spAutoFit/>
          </a:bodyPr>
          <a:lstStyle/>
          <a:p>
            <a:r>
              <a:rPr lang="en-US" sz="2533" dirty="0">
                <a:solidFill>
                  <a:schemeClr val="accent1">
                    <a:lumMod val="75000"/>
                  </a:schemeClr>
                </a:solidFill>
                <a:latin typeface="Source Sans Pro Light"/>
                <a:cs typeface="Source Sans Pro Light"/>
              </a:rPr>
              <a:t>Workloads</a:t>
            </a:r>
          </a:p>
        </p:txBody>
      </p:sp>
      <p:sp>
        <p:nvSpPr>
          <p:cNvPr id="47" name="Rectangle 46"/>
          <p:cNvSpPr/>
          <p:nvPr/>
        </p:nvSpPr>
        <p:spPr>
          <a:xfrm rot="5400000">
            <a:off x="5311610" y="-1109345"/>
            <a:ext cx="2456645" cy="8291993"/>
          </a:xfrm>
          <a:prstGeom prst="rect">
            <a:avLst/>
          </a:prstGeom>
          <a:noFill/>
          <a:ln w="12700">
            <a:solidFill>
              <a:schemeClr val="accent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33"/>
          </a:p>
        </p:txBody>
      </p:sp>
      <p:sp>
        <p:nvSpPr>
          <p:cNvPr id="48" name="Title 5"/>
          <p:cNvSpPr>
            <a:spLocks noGrp="1"/>
          </p:cNvSpPr>
          <p:nvPr>
            <p:ph type="title"/>
          </p:nvPr>
        </p:nvSpPr>
        <p:spPr>
          <a:xfrm>
            <a:off x="2622493" y="2524235"/>
            <a:ext cx="7839031" cy="1246031"/>
          </a:xfrm>
        </p:spPr>
        <p:txBody>
          <a:bodyPr>
            <a:noAutofit/>
          </a:bodyPr>
          <a:lstStyle/>
          <a:p>
            <a:r>
              <a:rPr lang="en-US" sz="3200" dirty="0">
                <a:latin typeface="Newslab Light" panose="02000000000000000000" pitchFamily="50" charset="0"/>
              </a:rPr>
              <a:t>Goal: unified engine across data</a:t>
            </a:r>
            <a:r>
              <a:rPr lang="en-US" sz="3200" dirty="0">
                <a:solidFill>
                  <a:schemeClr val="tx1"/>
                </a:solidFill>
                <a:latin typeface="Newslab Light" panose="02000000000000000000" pitchFamily="50" charset="0"/>
              </a:rPr>
              <a:t> </a:t>
            </a:r>
            <a:r>
              <a:rPr lang="en-US" sz="3200" dirty="0">
                <a:solidFill>
                  <a:schemeClr val="accent2"/>
                </a:solidFill>
                <a:latin typeface="Newslab Light" panose="02000000000000000000" pitchFamily="50" charset="0"/>
              </a:rPr>
              <a:t>              </a:t>
            </a:r>
            <a:r>
              <a:rPr lang="en-US" sz="3200" dirty="0">
                <a:latin typeface="Newslab Light" panose="02000000000000000000" pitchFamily="50" charset="0"/>
              </a:rPr>
              <a:t>,           </a:t>
            </a:r>
            <a:endParaRPr lang="en-US" sz="3200" dirty="0">
              <a:solidFill>
                <a:schemeClr val="accent3"/>
              </a:solidFill>
              <a:latin typeface="Newslab Light" panose="02000000000000000000" pitchFamily="50" charset="0"/>
            </a:endParaRPr>
          </a:p>
        </p:txBody>
      </p:sp>
      <p:sp>
        <p:nvSpPr>
          <p:cNvPr id="9" name="Rectangle 8"/>
          <p:cNvSpPr/>
          <p:nvPr/>
        </p:nvSpPr>
        <p:spPr>
          <a:xfrm>
            <a:off x="8529855" y="2527594"/>
            <a:ext cx="1725152" cy="584775"/>
          </a:xfrm>
          <a:prstGeom prst="rect">
            <a:avLst/>
          </a:prstGeom>
        </p:spPr>
        <p:txBody>
          <a:bodyPr wrap="none">
            <a:spAutoFit/>
          </a:bodyPr>
          <a:lstStyle/>
          <a:p>
            <a:r>
              <a:rPr lang="en-US" sz="3200" dirty="0">
                <a:solidFill>
                  <a:schemeClr val="accent2"/>
                </a:solidFill>
                <a:latin typeface="Newslab Light" panose="02000000000000000000" pitchFamily="50" charset="0"/>
              </a:rPr>
              <a:t>sources </a:t>
            </a:r>
            <a:endParaRPr lang="en-US" sz="3200" dirty="0"/>
          </a:p>
        </p:txBody>
      </p:sp>
      <p:sp>
        <p:nvSpPr>
          <p:cNvPr id="18" name="Rectangle 17"/>
          <p:cNvSpPr/>
          <p:nvPr/>
        </p:nvSpPr>
        <p:spPr>
          <a:xfrm>
            <a:off x="3168511" y="3002303"/>
            <a:ext cx="2105320" cy="584775"/>
          </a:xfrm>
          <a:prstGeom prst="rect">
            <a:avLst/>
          </a:prstGeom>
        </p:spPr>
        <p:txBody>
          <a:bodyPr wrap="none">
            <a:spAutoFit/>
          </a:bodyPr>
          <a:lstStyle/>
          <a:p>
            <a:r>
              <a:rPr lang="en-US" sz="3200" dirty="0">
                <a:solidFill>
                  <a:srgbClr val="1EA3B5"/>
                </a:solidFill>
                <a:latin typeface="Newslab Light" panose="02000000000000000000" pitchFamily="50" charset="0"/>
              </a:rPr>
              <a:t>workloads</a:t>
            </a:r>
            <a:endParaRPr lang="en-US" sz="3200" dirty="0"/>
          </a:p>
        </p:txBody>
      </p:sp>
      <p:sp>
        <p:nvSpPr>
          <p:cNvPr id="31" name="Rectangle 30"/>
          <p:cNvSpPr/>
          <p:nvPr/>
        </p:nvSpPr>
        <p:spPr>
          <a:xfrm>
            <a:off x="5923935" y="3006017"/>
            <a:ext cx="2773131" cy="584775"/>
          </a:xfrm>
          <a:prstGeom prst="rect">
            <a:avLst/>
          </a:prstGeom>
        </p:spPr>
        <p:txBody>
          <a:bodyPr wrap="none">
            <a:spAutoFit/>
          </a:bodyPr>
          <a:lstStyle/>
          <a:p>
            <a:r>
              <a:rPr lang="en-US" sz="3200" dirty="0">
                <a:solidFill>
                  <a:schemeClr val="accent3"/>
                </a:solidFill>
                <a:latin typeface="Newslab Light" panose="02000000000000000000" pitchFamily="50" charset="0"/>
              </a:rPr>
              <a:t>environments</a:t>
            </a:r>
            <a:endParaRPr lang="en-US" sz="3200" dirty="0"/>
          </a:p>
        </p:txBody>
      </p:sp>
      <p:sp>
        <p:nvSpPr>
          <p:cNvPr id="28672" name="Rectangle 28671"/>
          <p:cNvSpPr/>
          <p:nvPr/>
        </p:nvSpPr>
        <p:spPr>
          <a:xfrm>
            <a:off x="5164042" y="3006017"/>
            <a:ext cx="888385" cy="584775"/>
          </a:xfrm>
          <a:prstGeom prst="rect">
            <a:avLst/>
          </a:prstGeom>
        </p:spPr>
        <p:txBody>
          <a:bodyPr wrap="none">
            <a:spAutoFit/>
          </a:bodyPr>
          <a:lstStyle/>
          <a:p>
            <a:r>
              <a:rPr lang="en-US" sz="3200" dirty="0">
                <a:solidFill>
                  <a:srgbClr val="404040"/>
                </a:solidFill>
                <a:latin typeface="Newslab Light" panose="02000000000000000000" pitchFamily="50" charset="0"/>
              </a:rPr>
              <a:t>and</a:t>
            </a:r>
            <a:endParaRPr lang="en-US" sz="3200" dirty="0"/>
          </a:p>
        </p:txBody>
      </p:sp>
      <p:sp>
        <p:nvSpPr>
          <p:cNvPr id="49" name="TextBox 48"/>
          <p:cNvSpPr txBox="1"/>
          <p:nvPr/>
        </p:nvSpPr>
        <p:spPr>
          <a:xfrm>
            <a:off x="9455807" y="6075449"/>
            <a:ext cx="1920719" cy="482120"/>
          </a:xfrm>
          <a:prstGeom prst="rect">
            <a:avLst/>
          </a:prstGeom>
          <a:noFill/>
        </p:spPr>
        <p:txBody>
          <a:bodyPr wrap="none" rtlCol="0">
            <a:spAutoFit/>
          </a:bodyPr>
          <a:lstStyle/>
          <a:p>
            <a:r>
              <a:rPr lang="en-US" sz="2533" dirty="0">
                <a:solidFill>
                  <a:srgbClr val="F66945"/>
                </a:solidFill>
                <a:latin typeface="Source Sans Pro Light"/>
                <a:cs typeface="Source Sans Pro Light"/>
              </a:rPr>
              <a:t>Data Sources</a:t>
            </a:r>
          </a:p>
        </p:txBody>
      </p:sp>
      <p:sp>
        <p:nvSpPr>
          <p:cNvPr id="50" name="Rectangle 49"/>
          <p:cNvSpPr/>
          <p:nvPr/>
        </p:nvSpPr>
        <p:spPr>
          <a:xfrm>
            <a:off x="1821303" y="5329437"/>
            <a:ext cx="9460531" cy="750224"/>
          </a:xfrm>
          <a:prstGeom prst="rect">
            <a:avLst/>
          </a:prstGeom>
          <a:noFill/>
          <a:ln w="12700">
            <a:solidFill>
              <a:schemeClr val="accent2"/>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33"/>
          </a:p>
        </p:txBody>
      </p:sp>
    </p:spTree>
    <p:extLst>
      <p:ext uri="{BB962C8B-B14F-4D97-AF65-F5344CB8AC3E}">
        <p14:creationId xmlns:p14="http://schemas.microsoft.com/office/powerpoint/2010/main" val="14397254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67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3" grpId="0" animBg="1"/>
      <p:bldP spid="34" grpId="0" animBg="1"/>
      <p:bldP spid="41" grpId="0"/>
      <p:bldP spid="45" grpId="0" animBg="1"/>
      <p:bldP spid="46" grpId="0"/>
      <p:bldP spid="47" grpId="0" animBg="1"/>
      <p:bldP spid="18" grpId="0"/>
      <p:bldP spid="31" grpId="0"/>
      <p:bldP spid="28672" grpId="0"/>
      <p:bldP spid="49" grpId="0"/>
      <p:bldP spid="50"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2 Input </a:t>
            </a:r>
            <a:r>
              <a:rPr lang="en-US" dirty="0" err="1" smtClean="0"/>
              <a:t>DStreams</a:t>
            </a:r>
            <a:endParaRPr lang="en-US" dirty="0"/>
          </a:p>
        </p:txBody>
      </p:sp>
      <p:sp>
        <p:nvSpPr>
          <p:cNvPr id="3" name="Rectangle 2"/>
          <p:cNvSpPr/>
          <p:nvPr/>
        </p:nvSpPr>
        <p:spPr>
          <a:xfrm>
            <a:off x="1485901" y="1387087"/>
            <a:ext cx="2216151"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solidFill>
                <a:schemeClr val="tx1"/>
              </a:solidFill>
              <a:latin typeface="Source Sans Pro Light"/>
              <a:cs typeface="Source Sans Pro Light"/>
            </a:endParaRPr>
          </a:p>
        </p:txBody>
      </p:sp>
      <p:sp>
        <p:nvSpPr>
          <p:cNvPr id="4" name="Rectangle 3"/>
          <p:cNvSpPr/>
          <p:nvPr/>
        </p:nvSpPr>
        <p:spPr>
          <a:xfrm>
            <a:off x="1795275" y="1907994"/>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t"/>
          <a:lstStyle/>
          <a:p>
            <a:pPr algn="ctr"/>
            <a:r>
              <a:rPr lang="en-US" sz="2400" b="1" dirty="0">
                <a:solidFill>
                  <a:schemeClr val="tx1"/>
                </a:solidFill>
                <a:latin typeface="Source Sans Pro Light"/>
                <a:ea typeface="Anonymous Pro" panose="02060609030202000504" pitchFamily="49" charset="0"/>
                <a:cs typeface="Source Sans Pro Light"/>
              </a:rPr>
              <a:t>Ex</a:t>
            </a:r>
          </a:p>
        </p:txBody>
      </p:sp>
      <p:sp>
        <p:nvSpPr>
          <p:cNvPr id="7" name="Rectangle 6"/>
          <p:cNvSpPr/>
          <p:nvPr/>
        </p:nvSpPr>
        <p:spPr>
          <a:xfrm>
            <a:off x="1584219" y="1477927"/>
            <a:ext cx="499763"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2000" b="1" dirty="0">
                <a:solidFill>
                  <a:schemeClr val="tx1"/>
                </a:solidFill>
                <a:latin typeface="Source Sans Pro Light"/>
                <a:ea typeface="Anonymous Pro" panose="02060609030202000504" pitchFamily="49" charset="0"/>
                <a:cs typeface="Source Sans Pro Light"/>
              </a:rPr>
              <a:t>W</a:t>
            </a:r>
            <a:endParaRPr lang="en-US" sz="1600" b="1" dirty="0">
              <a:solidFill>
                <a:schemeClr val="tx1"/>
              </a:solidFill>
              <a:latin typeface="Source Sans Pro Light"/>
              <a:ea typeface="Anonymous Pro" panose="02060609030202000504" pitchFamily="49" charset="0"/>
              <a:cs typeface="Source Sans Pro Light"/>
            </a:endParaRPr>
          </a:p>
        </p:txBody>
      </p:sp>
      <p:sp>
        <p:nvSpPr>
          <p:cNvPr id="8" name="Rectangle 7"/>
          <p:cNvSpPr/>
          <p:nvPr/>
        </p:nvSpPr>
        <p:spPr>
          <a:xfrm>
            <a:off x="2608947" y="4197087"/>
            <a:ext cx="916260" cy="475611"/>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200" b="1" dirty="0">
                <a:solidFill>
                  <a:schemeClr val="tx1"/>
                </a:solidFill>
                <a:latin typeface="Source Sans Pro Light"/>
                <a:ea typeface="Anonymous Pro" panose="02060609030202000504" pitchFamily="49" charset="0"/>
                <a:cs typeface="Source Sans Pro Light"/>
              </a:rPr>
              <a:t>Driver</a:t>
            </a:r>
          </a:p>
          <a:p>
            <a:pPr algn="ctr"/>
            <a:endParaRPr lang="en-US" sz="1200" b="1" dirty="0">
              <a:solidFill>
                <a:schemeClr val="tx1"/>
              </a:solidFill>
              <a:latin typeface="Source Sans Pro Light"/>
              <a:ea typeface="Anonymous Pro" panose="02060609030202000504" pitchFamily="49" charset="0"/>
              <a:cs typeface="Source Sans Pro Light"/>
            </a:endParaRPr>
          </a:p>
          <a:p>
            <a:pPr algn="ctr"/>
            <a:endParaRPr lang="en-US" sz="1200" b="1" dirty="0">
              <a:solidFill>
                <a:schemeClr val="tx1"/>
              </a:solidFill>
              <a:latin typeface="Source Sans Pro Light"/>
              <a:ea typeface="Anonymous Pro" panose="02060609030202000504" pitchFamily="49" charset="0"/>
              <a:cs typeface="Source Sans Pro Light"/>
            </a:endParaRPr>
          </a:p>
        </p:txBody>
      </p:sp>
      <p:sp>
        <p:nvSpPr>
          <p:cNvPr id="11" name="Oval 10"/>
          <p:cNvSpPr/>
          <p:nvPr/>
        </p:nvSpPr>
        <p:spPr>
          <a:xfrm>
            <a:off x="2838451" y="2206501"/>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12" name="Cloud 11"/>
          <p:cNvSpPr/>
          <p:nvPr/>
        </p:nvSpPr>
        <p:spPr>
          <a:xfrm>
            <a:off x="2003955" y="3381874"/>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solidFill>
                <a:schemeClr val="tx1"/>
              </a:solidFill>
              <a:latin typeface="Source Sans Pro Light"/>
              <a:cs typeface="Source Sans Pro Light"/>
            </a:endParaRPr>
          </a:p>
        </p:txBody>
      </p:sp>
      <p:sp>
        <p:nvSpPr>
          <p:cNvPr id="13" name="Oval 12"/>
          <p:cNvSpPr/>
          <p:nvPr/>
        </p:nvSpPr>
        <p:spPr>
          <a:xfrm>
            <a:off x="2170324" y="3468825"/>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Source Sans Pro Light"/>
                <a:cs typeface="Source Sans Pro Light"/>
              </a:rPr>
              <a:t>Internal Threads</a:t>
            </a:r>
            <a:endParaRPr lang="en-US" sz="1100" b="1" dirty="0">
              <a:solidFill>
                <a:schemeClr val="tx1"/>
              </a:solidFill>
              <a:latin typeface="Source Sans Pro Light"/>
              <a:cs typeface="Source Sans Pro Light"/>
            </a:endParaRPr>
          </a:p>
        </p:txBody>
      </p:sp>
      <p:sp>
        <p:nvSpPr>
          <p:cNvPr id="14" name="Oval 13"/>
          <p:cNvSpPr/>
          <p:nvPr/>
        </p:nvSpPr>
        <p:spPr>
          <a:xfrm>
            <a:off x="2208576" y="3762266"/>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15" name="Oval 14"/>
          <p:cNvSpPr/>
          <p:nvPr/>
        </p:nvSpPr>
        <p:spPr>
          <a:xfrm>
            <a:off x="2573331" y="3817744"/>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16" name="Oval 15"/>
          <p:cNvSpPr/>
          <p:nvPr/>
        </p:nvSpPr>
        <p:spPr>
          <a:xfrm>
            <a:off x="2925091" y="3755810"/>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pic>
        <p:nvPicPr>
          <p:cNvPr id="17" name="Picture 1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50901" y="4380296"/>
            <a:ext cx="433147" cy="257723"/>
          </a:xfrm>
          <a:prstGeom prst="rect">
            <a:avLst/>
          </a:prstGeom>
        </p:spPr>
      </p:pic>
      <p:pic>
        <p:nvPicPr>
          <p:cNvPr id="27" name="Picture 7" descr="https://cdn3.iconfinder.com/data/icons/macosxstyle/macosxstyle_png/512/Intranet.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079007" y="239184"/>
            <a:ext cx="869101" cy="869101"/>
          </a:xfrm>
          <a:prstGeom prst="rect">
            <a:avLst/>
          </a:prstGeom>
          <a:noFill/>
          <a:extLst>
            <a:ext uri="{909E8E84-426E-40dd-AFC4-6F175D3DCCD1}">
              <a14:hiddenFill xmlns="" xmlns:a14="http://schemas.microsoft.com/office/drawing/2010/main">
                <a:solidFill>
                  <a:srgbClr val="FFFFFF"/>
                </a:solidFill>
              </a14:hiddenFill>
            </a:ext>
          </a:extLst>
        </p:spPr>
      </p:pic>
      <p:sp>
        <p:nvSpPr>
          <p:cNvPr id="28" name="Oval 27"/>
          <p:cNvSpPr/>
          <p:nvPr/>
        </p:nvSpPr>
        <p:spPr>
          <a:xfrm>
            <a:off x="2834307" y="2517017"/>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29" name="Oval 28"/>
          <p:cNvSpPr/>
          <p:nvPr/>
        </p:nvSpPr>
        <p:spPr>
          <a:xfrm>
            <a:off x="3155779" y="2517017"/>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30" name="Oval 29"/>
          <p:cNvSpPr/>
          <p:nvPr/>
        </p:nvSpPr>
        <p:spPr>
          <a:xfrm>
            <a:off x="2840658" y="2828481"/>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31" name="Oval 30"/>
          <p:cNvSpPr/>
          <p:nvPr/>
        </p:nvSpPr>
        <p:spPr>
          <a:xfrm>
            <a:off x="3155779" y="2822381"/>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33" name="Rectangle 32"/>
          <p:cNvSpPr/>
          <p:nvPr/>
        </p:nvSpPr>
        <p:spPr>
          <a:xfrm>
            <a:off x="5238962" y="2263140"/>
            <a:ext cx="2216151"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solidFill>
                <a:schemeClr val="tx1"/>
              </a:solidFill>
              <a:latin typeface="Source Sans Pro Light"/>
              <a:cs typeface="Source Sans Pro Light"/>
            </a:endParaRPr>
          </a:p>
        </p:txBody>
      </p:sp>
      <p:sp>
        <p:nvSpPr>
          <p:cNvPr id="34" name="Rectangle 33"/>
          <p:cNvSpPr/>
          <p:nvPr/>
        </p:nvSpPr>
        <p:spPr>
          <a:xfrm>
            <a:off x="5548335" y="2784047"/>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t"/>
          <a:lstStyle/>
          <a:p>
            <a:pPr algn="ctr"/>
            <a:r>
              <a:rPr lang="en-US" sz="2400" b="1" dirty="0">
                <a:solidFill>
                  <a:schemeClr val="tx1"/>
                </a:solidFill>
                <a:latin typeface="Source Sans Pro Light"/>
                <a:ea typeface="Anonymous Pro" panose="02060609030202000504" pitchFamily="49" charset="0"/>
                <a:cs typeface="Source Sans Pro Light"/>
              </a:rPr>
              <a:t>Ex</a:t>
            </a:r>
          </a:p>
        </p:txBody>
      </p:sp>
      <p:sp>
        <p:nvSpPr>
          <p:cNvPr id="37" name="Rectangle 36"/>
          <p:cNvSpPr/>
          <p:nvPr/>
        </p:nvSpPr>
        <p:spPr>
          <a:xfrm>
            <a:off x="5337279" y="2353980"/>
            <a:ext cx="499763"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2000" b="1" dirty="0">
                <a:solidFill>
                  <a:schemeClr val="tx1"/>
                </a:solidFill>
                <a:latin typeface="Source Sans Pro Light"/>
                <a:ea typeface="Anonymous Pro" panose="02060609030202000504" pitchFamily="49" charset="0"/>
                <a:cs typeface="Source Sans Pro Light"/>
              </a:rPr>
              <a:t>W</a:t>
            </a:r>
            <a:endParaRPr lang="en-US" sz="1600" b="1" dirty="0">
              <a:solidFill>
                <a:schemeClr val="tx1"/>
              </a:solidFill>
              <a:latin typeface="Source Sans Pro Light"/>
              <a:ea typeface="Anonymous Pro" panose="02060609030202000504" pitchFamily="49" charset="0"/>
              <a:cs typeface="Source Sans Pro Light"/>
            </a:endParaRPr>
          </a:p>
        </p:txBody>
      </p:sp>
      <p:sp>
        <p:nvSpPr>
          <p:cNvPr id="40" name="Oval 39"/>
          <p:cNvSpPr/>
          <p:nvPr/>
        </p:nvSpPr>
        <p:spPr>
          <a:xfrm>
            <a:off x="6591511" y="3082556"/>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41" name="Cloud 40"/>
          <p:cNvSpPr/>
          <p:nvPr/>
        </p:nvSpPr>
        <p:spPr>
          <a:xfrm>
            <a:off x="5757015" y="4257927"/>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solidFill>
                <a:schemeClr val="tx1"/>
              </a:solidFill>
              <a:latin typeface="Source Sans Pro Light"/>
              <a:cs typeface="Source Sans Pro Light"/>
            </a:endParaRPr>
          </a:p>
        </p:txBody>
      </p:sp>
      <p:sp>
        <p:nvSpPr>
          <p:cNvPr id="42" name="Oval 41"/>
          <p:cNvSpPr/>
          <p:nvPr/>
        </p:nvSpPr>
        <p:spPr>
          <a:xfrm>
            <a:off x="5923384" y="4344878"/>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Source Sans Pro Light"/>
                <a:cs typeface="Source Sans Pro Light"/>
              </a:rPr>
              <a:t>Internal Threads</a:t>
            </a:r>
            <a:endParaRPr lang="en-US" sz="1100" b="1" dirty="0">
              <a:solidFill>
                <a:schemeClr val="tx1"/>
              </a:solidFill>
              <a:latin typeface="Source Sans Pro Light"/>
              <a:cs typeface="Source Sans Pro Light"/>
            </a:endParaRPr>
          </a:p>
        </p:txBody>
      </p:sp>
      <p:sp>
        <p:nvSpPr>
          <p:cNvPr id="43" name="Oval 42"/>
          <p:cNvSpPr/>
          <p:nvPr/>
        </p:nvSpPr>
        <p:spPr>
          <a:xfrm>
            <a:off x="5961636" y="4638319"/>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44" name="Oval 43"/>
          <p:cNvSpPr/>
          <p:nvPr/>
        </p:nvSpPr>
        <p:spPr>
          <a:xfrm>
            <a:off x="6326391" y="4693799"/>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45" name="Oval 44"/>
          <p:cNvSpPr/>
          <p:nvPr/>
        </p:nvSpPr>
        <p:spPr>
          <a:xfrm>
            <a:off x="6678151" y="4631865"/>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54" name="Oval 53"/>
          <p:cNvSpPr/>
          <p:nvPr/>
        </p:nvSpPr>
        <p:spPr>
          <a:xfrm>
            <a:off x="6587367" y="3393072"/>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55" name="Oval 54"/>
          <p:cNvSpPr/>
          <p:nvPr/>
        </p:nvSpPr>
        <p:spPr>
          <a:xfrm>
            <a:off x="6908839" y="3393072"/>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56" name="Oval 55"/>
          <p:cNvSpPr/>
          <p:nvPr/>
        </p:nvSpPr>
        <p:spPr>
          <a:xfrm>
            <a:off x="6593718" y="3704535"/>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57" name="Oval 56"/>
          <p:cNvSpPr/>
          <p:nvPr/>
        </p:nvSpPr>
        <p:spPr>
          <a:xfrm>
            <a:off x="6908839" y="3698435"/>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58" name="Oval 57"/>
          <p:cNvSpPr/>
          <p:nvPr/>
        </p:nvSpPr>
        <p:spPr>
          <a:xfrm>
            <a:off x="6900884" y="3086911"/>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60" name="TextBox 59"/>
          <p:cNvSpPr txBox="1"/>
          <p:nvPr/>
        </p:nvSpPr>
        <p:spPr>
          <a:xfrm>
            <a:off x="113013" y="79529"/>
            <a:ext cx="3236611" cy="461665"/>
          </a:xfrm>
          <a:prstGeom prst="rect">
            <a:avLst/>
          </a:prstGeom>
          <a:noFill/>
        </p:spPr>
        <p:txBody>
          <a:bodyPr wrap="square" lIns="91438" tIns="45719" rIns="91438" bIns="45719" rtlCol="0">
            <a:spAutoFit/>
          </a:bodyPr>
          <a:lstStyle/>
          <a:p>
            <a:r>
              <a:rPr lang="en-US" sz="2400" dirty="0">
                <a:latin typeface="Source Sans Pro Light"/>
                <a:cs typeface="Source Sans Pro Light"/>
              </a:rPr>
              <a:t>Batch interval = 600 </a:t>
            </a:r>
            <a:r>
              <a:rPr lang="en-US" sz="2400" dirty="0" err="1">
                <a:latin typeface="Source Sans Pro Light"/>
                <a:cs typeface="Source Sans Pro Light"/>
              </a:rPr>
              <a:t>ms</a:t>
            </a:r>
            <a:endParaRPr lang="en-US" sz="2400" dirty="0">
              <a:latin typeface="Source Sans Pro Light"/>
              <a:cs typeface="Source Sans Pro Light"/>
            </a:endParaRPr>
          </a:p>
        </p:txBody>
      </p:sp>
      <p:sp>
        <p:nvSpPr>
          <p:cNvPr id="63" name="Oval 62"/>
          <p:cNvSpPr/>
          <p:nvPr/>
        </p:nvSpPr>
        <p:spPr>
          <a:xfrm>
            <a:off x="3164674" y="2206503"/>
            <a:ext cx="273711" cy="265157"/>
          </a:xfrm>
          <a:prstGeom prst="ellipse">
            <a:avLst/>
          </a:prstGeom>
          <a:solidFill>
            <a:srgbClr val="FE522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b="1" dirty="0">
                <a:solidFill>
                  <a:schemeClr val="tx1"/>
                </a:solidFill>
                <a:latin typeface="Source Sans Pro Light"/>
                <a:cs typeface="Source Sans Pro Light"/>
              </a:rPr>
              <a:t>R</a:t>
            </a:r>
            <a:endParaRPr lang="en-US" sz="1600" b="1" dirty="0">
              <a:solidFill>
                <a:schemeClr val="tx1"/>
              </a:solidFill>
              <a:latin typeface="Source Sans Pro Light"/>
              <a:cs typeface="Source Sans Pro Light"/>
            </a:endParaRPr>
          </a:p>
        </p:txBody>
      </p:sp>
      <p:sp>
        <p:nvSpPr>
          <p:cNvPr id="69" name="Rectangle 68"/>
          <p:cNvSpPr/>
          <p:nvPr/>
        </p:nvSpPr>
        <p:spPr>
          <a:xfrm>
            <a:off x="8613986" y="1526540"/>
            <a:ext cx="2216151"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solidFill>
                <a:schemeClr val="tx1"/>
              </a:solidFill>
              <a:latin typeface="Source Sans Pro Light"/>
              <a:cs typeface="Source Sans Pro Light"/>
            </a:endParaRPr>
          </a:p>
        </p:txBody>
      </p:sp>
      <p:sp>
        <p:nvSpPr>
          <p:cNvPr id="70" name="Rectangle 69"/>
          <p:cNvSpPr/>
          <p:nvPr/>
        </p:nvSpPr>
        <p:spPr>
          <a:xfrm>
            <a:off x="8923360" y="2047447"/>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t"/>
          <a:lstStyle/>
          <a:p>
            <a:pPr algn="ctr"/>
            <a:r>
              <a:rPr lang="en-US" sz="2400" b="1" dirty="0">
                <a:solidFill>
                  <a:schemeClr val="tx1"/>
                </a:solidFill>
                <a:latin typeface="Source Sans Pro Light"/>
                <a:ea typeface="Anonymous Pro" panose="02060609030202000504" pitchFamily="49" charset="0"/>
                <a:cs typeface="Source Sans Pro Light"/>
              </a:rPr>
              <a:t>Ex</a:t>
            </a:r>
          </a:p>
        </p:txBody>
      </p:sp>
      <p:sp>
        <p:nvSpPr>
          <p:cNvPr id="73" name="Rectangle 72"/>
          <p:cNvSpPr/>
          <p:nvPr/>
        </p:nvSpPr>
        <p:spPr>
          <a:xfrm>
            <a:off x="8712304" y="1617380"/>
            <a:ext cx="499763"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2000" b="1" dirty="0">
                <a:solidFill>
                  <a:schemeClr val="tx1"/>
                </a:solidFill>
                <a:latin typeface="Source Sans Pro Light"/>
                <a:ea typeface="Anonymous Pro" panose="02060609030202000504" pitchFamily="49" charset="0"/>
                <a:cs typeface="Source Sans Pro Light"/>
              </a:rPr>
              <a:t>W</a:t>
            </a:r>
            <a:endParaRPr lang="en-US" sz="1600" b="1" dirty="0">
              <a:solidFill>
                <a:schemeClr val="tx1"/>
              </a:solidFill>
              <a:latin typeface="Source Sans Pro Light"/>
              <a:ea typeface="Anonymous Pro" panose="02060609030202000504" pitchFamily="49" charset="0"/>
              <a:cs typeface="Source Sans Pro Light"/>
            </a:endParaRPr>
          </a:p>
        </p:txBody>
      </p:sp>
      <p:sp>
        <p:nvSpPr>
          <p:cNvPr id="76" name="Oval 75"/>
          <p:cNvSpPr/>
          <p:nvPr/>
        </p:nvSpPr>
        <p:spPr>
          <a:xfrm>
            <a:off x="9966537" y="2345956"/>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77" name="Cloud 76"/>
          <p:cNvSpPr/>
          <p:nvPr/>
        </p:nvSpPr>
        <p:spPr>
          <a:xfrm>
            <a:off x="9132040" y="3521327"/>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solidFill>
                <a:schemeClr val="tx1"/>
              </a:solidFill>
              <a:latin typeface="Source Sans Pro Light"/>
              <a:cs typeface="Source Sans Pro Light"/>
            </a:endParaRPr>
          </a:p>
        </p:txBody>
      </p:sp>
      <p:sp>
        <p:nvSpPr>
          <p:cNvPr id="78" name="Oval 77"/>
          <p:cNvSpPr/>
          <p:nvPr/>
        </p:nvSpPr>
        <p:spPr>
          <a:xfrm>
            <a:off x="9298410" y="3608278"/>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Source Sans Pro Light"/>
                <a:cs typeface="Source Sans Pro Light"/>
              </a:rPr>
              <a:t>Internal Threads</a:t>
            </a:r>
            <a:endParaRPr lang="en-US" sz="1100" b="1" dirty="0">
              <a:solidFill>
                <a:schemeClr val="tx1"/>
              </a:solidFill>
              <a:latin typeface="Source Sans Pro Light"/>
              <a:cs typeface="Source Sans Pro Light"/>
            </a:endParaRPr>
          </a:p>
        </p:txBody>
      </p:sp>
      <p:sp>
        <p:nvSpPr>
          <p:cNvPr id="79" name="Oval 78"/>
          <p:cNvSpPr/>
          <p:nvPr/>
        </p:nvSpPr>
        <p:spPr>
          <a:xfrm>
            <a:off x="9336660" y="3901719"/>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80" name="Oval 79"/>
          <p:cNvSpPr/>
          <p:nvPr/>
        </p:nvSpPr>
        <p:spPr>
          <a:xfrm>
            <a:off x="9701416" y="3957199"/>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81" name="Oval 80"/>
          <p:cNvSpPr/>
          <p:nvPr/>
        </p:nvSpPr>
        <p:spPr>
          <a:xfrm>
            <a:off x="10053176" y="3895265"/>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87" name="Oval 86"/>
          <p:cNvSpPr/>
          <p:nvPr/>
        </p:nvSpPr>
        <p:spPr>
          <a:xfrm>
            <a:off x="9962393" y="2656472"/>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88" name="Oval 87"/>
          <p:cNvSpPr/>
          <p:nvPr/>
        </p:nvSpPr>
        <p:spPr>
          <a:xfrm>
            <a:off x="10283865" y="2656472"/>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89" name="Oval 88"/>
          <p:cNvSpPr/>
          <p:nvPr/>
        </p:nvSpPr>
        <p:spPr>
          <a:xfrm>
            <a:off x="9968742" y="2967935"/>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90" name="Oval 89"/>
          <p:cNvSpPr/>
          <p:nvPr/>
        </p:nvSpPr>
        <p:spPr>
          <a:xfrm>
            <a:off x="10283865" y="2961835"/>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104" name="Rectangle 103"/>
          <p:cNvSpPr/>
          <p:nvPr/>
        </p:nvSpPr>
        <p:spPr>
          <a:xfrm>
            <a:off x="406242" y="499757"/>
            <a:ext cx="2006087" cy="2369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solidFill>
                <a:schemeClr val="tx1"/>
              </a:solidFill>
              <a:latin typeface="Source Sans Pro Light"/>
              <a:cs typeface="Source Sans Pro Light"/>
            </a:endParaRPr>
          </a:p>
        </p:txBody>
      </p:sp>
      <p:sp>
        <p:nvSpPr>
          <p:cNvPr id="105" name="Rectangle 104"/>
          <p:cNvSpPr/>
          <p:nvPr/>
        </p:nvSpPr>
        <p:spPr>
          <a:xfrm>
            <a:off x="406241" y="499757"/>
            <a:ext cx="679609"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solidFill>
                <a:schemeClr val="tx1"/>
              </a:solidFill>
              <a:latin typeface="Source Sans Pro Light"/>
              <a:cs typeface="Source Sans Pro Light"/>
            </a:endParaRPr>
          </a:p>
        </p:txBody>
      </p:sp>
      <p:pic>
        <p:nvPicPr>
          <p:cNvPr id="108" name="Picture 7" descr="https://cdn3.iconfinder.com/data/icons/macosxstyle/macosxstyle_png/512/Intranet.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983883" y="239184"/>
            <a:ext cx="869101" cy="869101"/>
          </a:xfrm>
          <a:prstGeom prst="rect">
            <a:avLst/>
          </a:prstGeom>
          <a:noFill/>
          <a:extLst>
            <a:ext uri="{909E8E84-426E-40dd-AFC4-6F175D3DCCD1}">
              <a14:hiddenFill xmlns="" xmlns:a14="http://schemas.microsoft.com/office/drawing/2010/main">
                <a:solidFill>
                  <a:srgbClr val="FFFFFF"/>
                </a:solidFill>
              </a14:hiddenFill>
            </a:ext>
          </a:extLst>
        </p:spPr>
      </p:pic>
      <p:sp>
        <p:nvSpPr>
          <p:cNvPr id="113" name="Oval 112"/>
          <p:cNvSpPr/>
          <p:nvPr/>
        </p:nvSpPr>
        <p:spPr>
          <a:xfrm>
            <a:off x="10277173" y="2329772"/>
            <a:ext cx="273711" cy="265157"/>
          </a:xfrm>
          <a:prstGeom prst="ellipse">
            <a:avLst/>
          </a:prstGeom>
          <a:solidFill>
            <a:srgbClr val="65D6E5"/>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2000" b="1" dirty="0">
                <a:solidFill>
                  <a:schemeClr val="tx1"/>
                </a:solidFill>
                <a:latin typeface="Source Sans Pro Light"/>
                <a:cs typeface="Source Sans Pro Light"/>
              </a:rPr>
              <a:t>R</a:t>
            </a:r>
            <a:endParaRPr lang="en-US" sz="1500" b="1" dirty="0">
              <a:solidFill>
                <a:schemeClr val="tx1"/>
              </a:solidFill>
              <a:latin typeface="Source Sans Pro Light"/>
              <a:cs typeface="Source Sans Pro Light"/>
            </a:endParaRPr>
          </a:p>
        </p:txBody>
      </p:sp>
      <p:sp>
        <p:nvSpPr>
          <p:cNvPr id="91" name="Rectangle 90"/>
          <p:cNvSpPr/>
          <p:nvPr/>
        </p:nvSpPr>
        <p:spPr>
          <a:xfrm>
            <a:off x="1102818" y="499757"/>
            <a:ext cx="649783"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p>
        </p:txBody>
      </p:sp>
      <p:sp>
        <p:nvSpPr>
          <p:cNvPr id="92" name="Rectangle 91"/>
          <p:cNvSpPr/>
          <p:nvPr/>
        </p:nvSpPr>
        <p:spPr>
          <a:xfrm>
            <a:off x="1764803" y="499757"/>
            <a:ext cx="649783"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p>
        </p:txBody>
      </p:sp>
      <p:sp>
        <p:nvSpPr>
          <p:cNvPr id="93" name="Rectangle 92"/>
          <p:cNvSpPr/>
          <p:nvPr/>
        </p:nvSpPr>
        <p:spPr>
          <a:xfrm>
            <a:off x="1869664" y="2739143"/>
            <a:ext cx="703667"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800" b="1" dirty="0">
                <a:solidFill>
                  <a:schemeClr val="tx1"/>
                </a:solidFill>
                <a:latin typeface="Anonymous Pro" panose="02060609030202000504" pitchFamily="49" charset="0"/>
                <a:ea typeface="Anonymous Pro" panose="02060609030202000504" pitchFamily="49" charset="0"/>
              </a:rPr>
              <a:t>block, P1</a:t>
            </a:r>
          </a:p>
        </p:txBody>
      </p:sp>
      <p:sp>
        <p:nvSpPr>
          <p:cNvPr id="94" name="Rectangle 93"/>
          <p:cNvSpPr/>
          <p:nvPr/>
        </p:nvSpPr>
        <p:spPr>
          <a:xfrm>
            <a:off x="1869664" y="2482848"/>
            <a:ext cx="703667" cy="217520"/>
          </a:xfrm>
          <a:prstGeom prst="rect">
            <a:avLst/>
          </a:prstGeom>
          <a:solidFill>
            <a:srgbClr val="65D6E5"/>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800" b="1" dirty="0">
                <a:solidFill>
                  <a:schemeClr val="tx1"/>
                </a:solidFill>
                <a:latin typeface="Anonymous Pro" panose="02060609030202000504" pitchFamily="49" charset="0"/>
                <a:ea typeface="Anonymous Pro" panose="02060609030202000504" pitchFamily="49" charset="0"/>
              </a:rPr>
              <a:t>block, P3</a:t>
            </a:r>
          </a:p>
        </p:txBody>
      </p:sp>
      <p:sp>
        <p:nvSpPr>
          <p:cNvPr id="95" name="Rectangle 94"/>
          <p:cNvSpPr/>
          <p:nvPr/>
        </p:nvSpPr>
        <p:spPr>
          <a:xfrm>
            <a:off x="1869664" y="2990147"/>
            <a:ext cx="703667"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800" b="1" dirty="0">
                <a:solidFill>
                  <a:schemeClr val="tx1"/>
                </a:solidFill>
                <a:latin typeface="Anonymous Pro" panose="02060609030202000504" pitchFamily="49" charset="0"/>
                <a:ea typeface="Anonymous Pro" panose="02060609030202000504" pitchFamily="49" charset="0"/>
              </a:rPr>
              <a:t>block, P2</a:t>
            </a:r>
          </a:p>
        </p:txBody>
      </p:sp>
      <p:sp>
        <p:nvSpPr>
          <p:cNvPr id="96" name="Rectangle 95"/>
          <p:cNvSpPr/>
          <p:nvPr/>
        </p:nvSpPr>
        <p:spPr>
          <a:xfrm>
            <a:off x="1869664" y="2228711"/>
            <a:ext cx="703667"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800" b="1" dirty="0">
                <a:solidFill>
                  <a:schemeClr val="tx1"/>
                </a:solidFill>
                <a:latin typeface="Anonymous Pro" panose="02060609030202000504" pitchFamily="49" charset="0"/>
                <a:ea typeface="Anonymous Pro" panose="02060609030202000504" pitchFamily="49" charset="0"/>
              </a:rPr>
              <a:t>block, P3</a:t>
            </a:r>
          </a:p>
        </p:txBody>
      </p:sp>
      <p:sp>
        <p:nvSpPr>
          <p:cNvPr id="97" name="Rectangle 96"/>
          <p:cNvSpPr/>
          <p:nvPr/>
        </p:nvSpPr>
        <p:spPr>
          <a:xfrm>
            <a:off x="5622724" y="3615197"/>
            <a:ext cx="703667"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800" b="1" dirty="0">
                <a:solidFill>
                  <a:schemeClr val="tx1"/>
                </a:solidFill>
                <a:latin typeface="Anonymous Pro" panose="02060609030202000504" pitchFamily="49" charset="0"/>
                <a:ea typeface="Anonymous Pro" panose="02060609030202000504" pitchFamily="49" charset="0"/>
              </a:rPr>
              <a:t>block, P1</a:t>
            </a:r>
          </a:p>
        </p:txBody>
      </p:sp>
      <p:sp>
        <p:nvSpPr>
          <p:cNvPr id="98" name="Rectangle 97"/>
          <p:cNvSpPr/>
          <p:nvPr/>
        </p:nvSpPr>
        <p:spPr>
          <a:xfrm>
            <a:off x="5615353" y="3878681"/>
            <a:ext cx="703667" cy="217520"/>
          </a:xfrm>
          <a:prstGeom prst="rect">
            <a:avLst/>
          </a:prstGeom>
          <a:solidFill>
            <a:srgbClr val="65D6E5"/>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800" b="1" dirty="0">
                <a:solidFill>
                  <a:schemeClr val="tx1"/>
                </a:solidFill>
                <a:latin typeface="Anonymous Pro" panose="02060609030202000504" pitchFamily="49" charset="0"/>
                <a:ea typeface="Anonymous Pro" panose="02060609030202000504" pitchFamily="49" charset="0"/>
              </a:rPr>
              <a:t>block, P1</a:t>
            </a:r>
          </a:p>
        </p:txBody>
      </p:sp>
      <p:sp>
        <p:nvSpPr>
          <p:cNvPr id="99" name="Rectangle 98"/>
          <p:cNvSpPr/>
          <p:nvPr/>
        </p:nvSpPr>
        <p:spPr>
          <a:xfrm>
            <a:off x="5616041" y="3357287"/>
            <a:ext cx="703667" cy="217520"/>
          </a:xfrm>
          <a:prstGeom prst="rect">
            <a:avLst/>
          </a:prstGeom>
          <a:solidFill>
            <a:srgbClr val="65D6E5"/>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800" b="1" dirty="0">
                <a:solidFill>
                  <a:schemeClr val="tx1"/>
                </a:solidFill>
                <a:latin typeface="Anonymous Pro" panose="02060609030202000504" pitchFamily="49" charset="0"/>
                <a:ea typeface="Anonymous Pro" panose="02060609030202000504" pitchFamily="49" charset="0"/>
              </a:rPr>
              <a:t>block, P2</a:t>
            </a:r>
          </a:p>
        </p:txBody>
      </p:sp>
      <p:sp>
        <p:nvSpPr>
          <p:cNvPr id="100" name="Rectangle 99"/>
          <p:cNvSpPr/>
          <p:nvPr/>
        </p:nvSpPr>
        <p:spPr>
          <a:xfrm>
            <a:off x="5618367" y="3093803"/>
            <a:ext cx="703667"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800" b="1" dirty="0">
                <a:solidFill>
                  <a:schemeClr val="tx1"/>
                </a:solidFill>
                <a:latin typeface="Anonymous Pro" panose="02060609030202000504" pitchFamily="49" charset="0"/>
                <a:ea typeface="Anonymous Pro" panose="02060609030202000504" pitchFamily="49" charset="0"/>
              </a:rPr>
              <a:t>block, P2</a:t>
            </a:r>
          </a:p>
        </p:txBody>
      </p:sp>
      <p:sp>
        <p:nvSpPr>
          <p:cNvPr id="101" name="Rectangle 100"/>
          <p:cNvSpPr/>
          <p:nvPr/>
        </p:nvSpPr>
        <p:spPr>
          <a:xfrm>
            <a:off x="9016101" y="2432049"/>
            <a:ext cx="703667" cy="217520"/>
          </a:xfrm>
          <a:prstGeom prst="rect">
            <a:avLst/>
          </a:prstGeom>
          <a:solidFill>
            <a:srgbClr val="65D6E5"/>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800" b="1" dirty="0">
                <a:solidFill>
                  <a:schemeClr val="tx1"/>
                </a:solidFill>
                <a:latin typeface="Anonymous Pro" panose="02060609030202000504" pitchFamily="49" charset="0"/>
                <a:ea typeface="Anonymous Pro" panose="02060609030202000504" pitchFamily="49" charset="0"/>
              </a:rPr>
              <a:t>block, P1</a:t>
            </a:r>
          </a:p>
        </p:txBody>
      </p:sp>
      <p:sp>
        <p:nvSpPr>
          <p:cNvPr id="102" name="Rectangle 101"/>
          <p:cNvSpPr/>
          <p:nvPr/>
        </p:nvSpPr>
        <p:spPr>
          <a:xfrm>
            <a:off x="9026180" y="2701705"/>
            <a:ext cx="703667" cy="217520"/>
          </a:xfrm>
          <a:prstGeom prst="rect">
            <a:avLst/>
          </a:prstGeom>
          <a:solidFill>
            <a:srgbClr val="65D6E5"/>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800" b="1" dirty="0">
                <a:solidFill>
                  <a:schemeClr val="tx1"/>
                </a:solidFill>
                <a:latin typeface="Anonymous Pro" panose="02060609030202000504" pitchFamily="49" charset="0"/>
                <a:ea typeface="Anonymous Pro" panose="02060609030202000504" pitchFamily="49" charset="0"/>
              </a:rPr>
              <a:t>block, P2</a:t>
            </a:r>
          </a:p>
        </p:txBody>
      </p:sp>
      <p:sp>
        <p:nvSpPr>
          <p:cNvPr id="103" name="Rectangle 102"/>
          <p:cNvSpPr/>
          <p:nvPr/>
        </p:nvSpPr>
        <p:spPr>
          <a:xfrm>
            <a:off x="9026449" y="2972191"/>
            <a:ext cx="703667" cy="217520"/>
          </a:xfrm>
          <a:prstGeom prst="rect">
            <a:avLst/>
          </a:prstGeom>
          <a:solidFill>
            <a:srgbClr val="65D6E5"/>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800" b="1" dirty="0">
                <a:solidFill>
                  <a:schemeClr val="tx1"/>
                </a:solidFill>
                <a:latin typeface="Anonymous Pro" panose="02060609030202000504" pitchFamily="49" charset="0"/>
                <a:ea typeface="Anonymous Pro" panose="02060609030202000504" pitchFamily="49" charset="0"/>
              </a:rPr>
              <a:t>block, P3</a:t>
            </a:r>
          </a:p>
        </p:txBody>
      </p:sp>
      <p:sp>
        <p:nvSpPr>
          <p:cNvPr id="115" name="Rectangle 114"/>
          <p:cNvSpPr/>
          <p:nvPr/>
        </p:nvSpPr>
        <p:spPr>
          <a:xfrm>
            <a:off x="9027997" y="3232603"/>
            <a:ext cx="703667"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800" b="1" dirty="0">
                <a:solidFill>
                  <a:schemeClr val="tx1"/>
                </a:solidFill>
                <a:latin typeface="Anonymous Pro" panose="02060609030202000504" pitchFamily="49" charset="0"/>
                <a:ea typeface="Anonymous Pro" panose="02060609030202000504" pitchFamily="49" charset="0"/>
              </a:rPr>
              <a:t>block, P3</a:t>
            </a:r>
          </a:p>
        </p:txBody>
      </p:sp>
    </p:spTree>
    <p:extLst>
      <p:ext uri="{BB962C8B-B14F-4D97-AF65-F5344CB8AC3E}">
        <p14:creationId xmlns:p14="http://schemas.microsoft.com/office/powerpoint/2010/main" val="33513985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2 Input </a:t>
            </a:r>
            <a:r>
              <a:rPr lang="en-US" dirty="0" err="1" smtClean="0"/>
              <a:t>DStreams</a:t>
            </a:r>
            <a:endParaRPr lang="en-US" dirty="0"/>
          </a:p>
        </p:txBody>
      </p:sp>
      <p:sp>
        <p:nvSpPr>
          <p:cNvPr id="3" name="Rectangle 2"/>
          <p:cNvSpPr/>
          <p:nvPr/>
        </p:nvSpPr>
        <p:spPr>
          <a:xfrm>
            <a:off x="1485901" y="1387087"/>
            <a:ext cx="2216151"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solidFill>
                <a:schemeClr val="tx1"/>
              </a:solidFill>
              <a:latin typeface="Source Sans Pro Light"/>
              <a:cs typeface="Source Sans Pro Light"/>
            </a:endParaRPr>
          </a:p>
        </p:txBody>
      </p:sp>
      <p:sp>
        <p:nvSpPr>
          <p:cNvPr id="4" name="Rectangle 3"/>
          <p:cNvSpPr/>
          <p:nvPr/>
        </p:nvSpPr>
        <p:spPr>
          <a:xfrm>
            <a:off x="1795275" y="1907994"/>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t"/>
          <a:lstStyle/>
          <a:p>
            <a:pPr algn="ctr"/>
            <a:r>
              <a:rPr lang="en-US" sz="2400" b="1" dirty="0">
                <a:solidFill>
                  <a:schemeClr val="tx1"/>
                </a:solidFill>
                <a:latin typeface="Source Sans Pro Light"/>
                <a:ea typeface="Anonymous Pro" panose="02060609030202000504" pitchFamily="49" charset="0"/>
                <a:cs typeface="Source Sans Pro Light"/>
              </a:rPr>
              <a:t>Ex</a:t>
            </a:r>
          </a:p>
        </p:txBody>
      </p:sp>
      <p:sp>
        <p:nvSpPr>
          <p:cNvPr id="7" name="Rectangle 6"/>
          <p:cNvSpPr/>
          <p:nvPr/>
        </p:nvSpPr>
        <p:spPr>
          <a:xfrm>
            <a:off x="1584219" y="1477927"/>
            <a:ext cx="499763"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2000" b="1" dirty="0">
                <a:solidFill>
                  <a:schemeClr val="tx1"/>
                </a:solidFill>
                <a:latin typeface="Source Sans Pro Light"/>
                <a:ea typeface="Anonymous Pro" panose="02060609030202000504" pitchFamily="49" charset="0"/>
                <a:cs typeface="Source Sans Pro Light"/>
              </a:rPr>
              <a:t>W</a:t>
            </a:r>
            <a:endParaRPr lang="en-US" sz="1600" b="1" dirty="0">
              <a:solidFill>
                <a:schemeClr val="tx1"/>
              </a:solidFill>
              <a:latin typeface="Source Sans Pro Light"/>
              <a:ea typeface="Anonymous Pro" panose="02060609030202000504" pitchFamily="49" charset="0"/>
              <a:cs typeface="Source Sans Pro Light"/>
            </a:endParaRPr>
          </a:p>
        </p:txBody>
      </p:sp>
      <p:sp>
        <p:nvSpPr>
          <p:cNvPr id="8" name="Rectangle 7"/>
          <p:cNvSpPr/>
          <p:nvPr/>
        </p:nvSpPr>
        <p:spPr>
          <a:xfrm>
            <a:off x="2608947" y="4197087"/>
            <a:ext cx="916260" cy="475611"/>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200" b="1" dirty="0">
                <a:solidFill>
                  <a:schemeClr val="tx1"/>
                </a:solidFill>
                <a:latin typeface="Source Sans Pro Light"/>
                <a:ea typeface="Anonymous Pro" panose="02060609030202000504" pitchFamily="49" charset="0"/>
                <a:cs typeface="Source Sans Pro Light"/>
              </a:rPr>
              <a:t>Driver</a:t>
            </a:r>
          </a:p>
          <a:p>
            <a:pPr algn="ctr"/>
            <a:endParaRPr lang="en-US" sz="1200" b="1" dirty="0">
              <a:solidFill>
                <a:schemeClr val="tx1"/>
              </a:solidFill>
              <a:latin typeface="Source Sans Pro Light"/>
              <a:ea typeface="Anonymous Pro" panose="02060609030202000504" pitchFamily="49" charset="0"/>
              <a:cs typeface="Source Sans Pro Light"/>
            </a:endParaRPr>
          </a:p>
          <a:p>
            <a:pPr algn="ctr"/>
            <a:endParaRPr lang="en-US" sz="1200" b="1" dirty="0">
              <a:solidFill>
                <a:schemeClr val="tx1"/>
              </a:solidFill>
              <a:latin typeface="Source Sans Pro Light"/>
              <a:ea typeface="Anonymous Pro" panose="02060609030202000504" pitchFamily="49" charset="0"/>
              <a:cs typeface="Source Sans Pro Light"/>
            </a:endParaRPr>
          </a:p>
        </p:txBody>
      </p:sp>
      <p:sp>
        <p:nvSpPr>
          <p:cNvPr id="11" name="Oval 10"/>
          <p:cNvSpPr/>
          <p:nvPr/>
        </p:nvSpPr>
        <p:spPr>
          <a:xfrm>
            <a:off x="2838451" y="2206501"/>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12" name="Cloud 11"/>
          <p:cNvSpPr/>
          <p:nvPr/>
        </p:nvSpPr>
        <p:spPr>
          <a:xfrm>
            <a:off x="2003955" y="3381874"/>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solidFill>
                <a:schemeClr val="tx1"/>
              </a:solidFill>
              <a:latin typeface="Source Sans Pro Light"/>
              <a:cs typeface="Source Sans Pro Light"/>
            </a:endParaRPr>
          </a:p>
        </p:txBody>
      </p:sp>
      <p:sp>
        <p:nvSpPr>
          <p:cNvPr id="13" name="Oval 12"/>
          <p:cNvSpPr/>
          <p:nvPr/>
        </p:nvSpPr>
        <p:spPr>
          <a:xfrm>
            <a:off x="2170324" y="3468825"/>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Source Sans Pro Light"/>
                <a:cs typeface="Source Sans Pro Light"/>
              </a:rPr>
              <a:t>Internal Threads</a:t>
            </a:r>
            <a:endParaRPr lang="en-US" sz="1100" b="1" dirty="0">
              <a:solidFill>
                <a:schemeClr val="tx1"/>
              </a:solidFill>
              <a:latin typeface="Source Sans Pro Light"/>
              <a:cs typeface="Source Sans Pro Light"/>
            </a:endParaRPr>
          </a:p>
        </p:txBody>
      </p:sp>
      <p:sp>
        <p:nvSpPr>
          <p:cNvPr id="14" name="Oval 13"/>
          <p:cNvSpPr/>
          <p:nvPr/>
        </p:nvSpPr>
        <p:spPr>
          <a:xfrm>
            <a:off x="2208576" y="3762266"/>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15" name="Oval 14"/>
          <p:cNvSpPr/>
          <p:nvPr/>
        </p:nvSpPr>
        <p:spPr>
          <a:xfrm>
            <a:off x="2573331" y="3817744"/>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16" name="Oval 15"/>
          <p:cNvSpPr/>
          <p:nvPr/>
        </p:nvSpPr>
        <p:spPr>
          <a:xfrm>
            <a:off x="2925091" y="3755810"/>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pic>
        <p:nvPicPr>
          <p:cNvPr id="17" name="Picture 1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50901" y="4380296"/>
            <a:ext cx="433147" cy="257723"/>
          </a:xfrm>
          <a:prstGeom prst="rect">
            <a:avLst/>
          </a:prstGeom>
        </p:spPr>
      </p:pic>
      <p:pic>
        <p:nvPicPr>
          <p:cNvPr id="27" name="Picture 7" descr="https://cdn3.iconfinder.com/data/icons/macosxstyle/macosxstyle_png/512/Intranet.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079007" y="239184"/>
            <a:ext cx="869101" cy="869101"/>
          </a:xfrm>
          <a:prstGeom prst="rect">
            <a:avLst/>
          </a:prstGeom>
          <a:noFill/>
          <a:extLst>
            <a:ext uri="{909E8E84-426E-40dd-AFC4-6F175D3DCCD1}">
              <a14:hiddenFill xmlns="" xmlns:a14="http://schemas.microsoft.com/office/drawing/2010/main">
                <a:solidFill>
                  <a:srgbClr val="FFFFFF"/>
                </a:solidFill>
              </a14:hiddenFill>
            </a:ext>
          </a:extLst>
        </p:spPr>
      </p:pic>
      <p:sp>
        <p:nvSpPr>
          <p:cNvPr id="28" name="Oval 27"/>
          <p:cNvSpPr/>
          <p:nvPr/>
        </p:nvSpPr>
        <p:spPr>
          <a:xfrm>
            <a:off x="2834307" y="2517017"/>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29" name="Oval 28"/>
          <p:cNvSpPr/>
          <p:nvPr/>
        </p:nvSpPr>
        <p:spPr>
          <a:xfrm>
            <a:off x="3155779" y="2517017"/>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30" name="Oval 29"/>
          <p:cNvSpPr/>
          <p:nvPr/>
        </p:nvSpPr>
        <p:spPr>
          <a:xfrm>
            <a:off x="2840658" y="2828481"/>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31" name="Oval 30"/>
          <p:cNvSpPr/>
          <p:nvPr/>
        </p:nvSpPr>
        <p:spPr>
          <a:xfrm>
            <a:off x="3155779" y="2822381"/>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33" name="Rectangle 32"/>
          <p:cNvSpPr/>
          <p:nvPr/>
        </p:nvSpPr>
        <p:spPr>
          <a:xfrm>
            <a:off x="5238962" y="2263140"/>
            <a:ext cx="2216151"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solidFill>
                <a:schemeClr val="tx1"/>
              </a:solidFill>
              <a:latin typeface="Source Sans Pro Light"/>
              <a:cs typeface="Source Sans Pro Light"/>
            </a:endParaRPr>
          </a:p>
        </p:txBody>
      </p:sp>
      <p:sp>
        <p:nvSpPr>
          <p:cNvPr id="34" name="Rectangle 33"/>
          <p:cNvSpPr/>
          <p:nvPr/>
        </p:nvSpPr>
        <p:spPr>
          <a:xfrm>
            <a:off x="5548335" y="2784047"/>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t"/>
          <a:lstStyle/>
          <a:p>
            <a:pPr algn="ctr"/>
            <a:r>
              <a:rPr lang="en-US" sz="2400" b="1" dirty="0">
                <a:solidFill>
                  <a:schemeClr val="tx1"/>
                </a:solidFill>
                <a:latin typeface="Source Sans Pro Light"/>
                <a:ea typeface="Anonymous Pro" panose="02060609030202000504" pitchFamily="49" charset="0"/>
                <a:cs typeface="Source Sans Pro Light"/>
              </a:rPr>
              <a:t>Ex</a:t>
            </a:r>
          </a:p>
        </p:txBody>
      </p:sp>
      <p:sp>
        <p:nvSpPr>
          <p:cNvPr id="37" name="Rectangle 36"/>
          <p:cNvSpPr/>
          <p:nvPr/>
        </p:nvSpPr>
        <p:spPr>
          <a:xfrm>
            <a:off x="5337279" y="2353980"/>
            <a:ext cx="499763"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2000" b="1" dirty="0">
                <a:solidFill>
                  <a:schemeClr val="tx1"/>
                </a:solidFill>
                <a:latin typeface="Source Sans Pro Light"/>
                <a:ea typeface="Anonymous Pro" panose="02060609030202000504" pitchFamily="49" charset="0"/>
                <a:cs typeface="Source Sans Pro Light"/>
              </a:rPr>
              <a:t>W</a:t>
            </a:r>
            <a:endParaRPr lang="en-US" sz="1600" b="1" dirty="0">
              <a:solidFill>
                <a:schemeClr val="tx1"/>
              </a:solidFill>
              <a:latin typeface="Source Sans Pro Light"/>
              <a:ea typeface="Anonymous Pro" panose="02060609030202000504" pitchFamily="49" charset="0"/>
              <a:cs typeface="Source Sans Pro Light"/>
            </a:endParaRPr>
          </a:p>
        </p:txBody>
      </p:sp>
      <p:sp>
        <p:nvSpPr>
          <p:cNvPr id="40" name="Oval 39"/>
          <p:cNvSpPr/>
          <p:nvPr/>
        </p:nvSpPr>
        <p:spPr>
          <a:xfrm>
            <a:off x="6591511" y="3082556"/>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41" name="Cloud 40"/>
          <p:cNvSpPr/>
          <p:nvPr/>
        </p:nvSpPr>
        <p:spPr>
          <a:xfrm>
            <a:off x="5757015" y="4257927"/>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solidFill>
                <a:schemeClr val="tx1"/>
              </a:solidFill>
              <a:latin typeface="Source Sans Pro Light"/>
              <a:cs typeface="Source Sans Pro Light"/>
            </a:endParaRPr>
          </a:p>
        </p:txBody>
      </p:sp>
      <p:sp>
        <p:nvSpPr>
          <p:cNvPr id="42" name="Oval 41"/>
          <p:cNvSpPr/>
          <p:nvPr/>
        </p:nvSpPr>
        <p:spPr>
          <a:xfrm>
            <a:off x="5923384" y="4344878"/>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Source Sans Pro Light"/>
                <a:cs typeface="Source Sans Pro Light"/>
              </a:rPr>
              <a:t>Internal Threads</a:t>
            </a:r>
            <a:endParaRPr lang="en-US" sz="1100" b="1" dirty="0">
              <a:solidFill>
                <a:schemeClr val="tx1"/>
              </a:solidFill>
              <a:latin typeface="Source Sans Pro Light"/>
              <a:cs typeface="Source Sans Pro Light"/>
            </a:endParaRPr>
          </a:p>
        </p:txBody>
      </p:sp>
      <p:sp>
        <p:nvSpPr>
          <p:cNvPr id="43" name="Oval 42"/>
          <p:cNvSpPr/>
          <p:nvPr/>
        </p:nvSpPr>
        <p:spPr>
          <a:xfrm>
            <a:off x="5961636" y="4638319"/>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44" name="Oval 43"/>
          <p:cNvSpPr/>
          <p:nvPr/>
        </p:nvSpPr>
        <p:spPr>
          <a:xfrm>
            <a:off x="6326391" y="4693799"/>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45" name="Oval 44"/>
          <p:cNvSpPr/>
          <p:nvPr/>
        </p:nvSpPr>
        <p:spPr>
          <a:xfrm>
            <a:off x="6678151" y="4631865"/>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54" name="Oval 53"/>
          <p:cNvSpPr/>
          <p:nvPr/>
        </p:nvSpPr>
        <p:spPr>
          <a:xfrm>
            <a:off x="6587367" y="3393072"/>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55" name="Oval 54"/>
          <p:cNvSpPr/>
          <p:nvPr/>
        </p:nvSpPr>
        <p:spPr>
          <a:xfrm>
            <a:off x="6908839" y="3393072"/>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56" name="Oval 55"/>
          <p:cNvSpPr/>
          <p:nvPr/>
        </p:nvSpPr>
        <p:spPr>
          <a:xfrm>
            <a:off x="6593718" y="3704535"/>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57" name="Oval 56"/>
          <p:cNvSpPr/>
          <p:nvPr/>
        </p:nvSpPr>
        <p:spPr>
          <a:xfrm>
            <a:off x="6908839" y="3698435"/>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58" name="Oval 57"/>
          <p:cNvSpPr/>
          <p:nvPr/>
        </p:nvSpPr>
        <p:spPr>
          <a:xfrm>
            <a:off x="6900884" y="3086911"/>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60" name="TextBox 59"/>
          <p:cNvSpPr txBox="1"/>
          <p:nvPr/>
        </p:nvSpPr>
        <p:spPr>
          <a:xfrm>
            <a:off x="113013" y="79529"/>
            <a:ext cx="3236611" cy="461665"/>
          </a:xfrm>
          <a:prstGeom prst="rect">
            <a:avLst/>
          </a:prstGeom>
          <a:noFill/>
        </p:spPr>
        <p:txBody>
          <a:bodyPr wrap="square" lIns="91438" tIns="45719" rIns="91438" bIns="45719" rtlCol="0">
            <a:spAutoFit/>
          </a:bodyPr>
          <a:lstStyle/>
          <a:p>
            <a:r>
              <a:rPr lang="en-US" sz="2400" dirty="0">
                <a:latin typeface="Source Sans Pro Light"/>
                <a:cs typeface="Source Sans Pro Light"/>
              </a:rPr>
              <a:t>Batch interval = 600 </a:t>
            </a:r>
            <a:r>
              <a:rPr lang="en-US" sz="2400" dirty="0" err="1">
                <a:latin typeface="Source Sans Pro Light"/>
                <a:cs typeface="Source Sans Pro Light"/>
              </a:rPr>
              <a:t>ms</a:t>
            </a:r>
            <a:endParaRPr lang="en-US" sz="2400" dirty="0">
              <a:latin typeface="Source Sans Pro Light"/>
              <a:cs typeface="Source Sans Pro Light"/>
            </a:endParaRPr>
          </a:p>
        </p:txBody>
      </p:sp>
      <p:sp>
        <p:nvSpPr>
          <p:cNvPr id="63" name="Oval 62"/>
          <p:cNvSpPr/>
          <p:nvPr/>
        </p:nvSpPr>
        <p:spPr>
          <a:xfrm>
            <a:off x="3164674" y="2206503"/>
            <a:ext cx="273711" cy="265157"/>
          </a:xfrm>
          <a:prstGeom prst="ellipse">
            <a:avLst/>
          </a:prstGeom>
          <a:solidFill>
            <a:srgbClr val="FE522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b="1" dirty="0">
                <a:solidFill>
                  <a:schemeClr val="tx1"/>
                </a:solidFill>
                <a:latin typeface="Source Sans Pro Light"/>
                <a:cs typeface="Source Sans Pro Light"/>
              </a:rPr>
              <a:t>R</a:t>
            </a:r>
            <a:endParaRPr lang="en-US" sz="1600" b="1" dirty="0">
              <a:solidFill>
                <a:schemeClr val="tx1"/>
              </a:solidFill>
              <a:latin typeface="Source Sans Pro Light"/>
              <a:cs typeface="Source Sans Pro Light"/>
            </a:endParaRPr>
          </a:p>
        </p:txBody>
      </p:sp>
      <p:sp>
        <p:nvSpPr>
          <p:cNvPr id="69" name="Rectangle 68"/>
          <p:cNvSpPr/>
          <p:nvPr/>
        </p:nvSpPr>
        <p:spPr>
          <a:xfrm>
            <a:off x="8613986" y="1526540"/>
            <a:ext cx="2216151"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solidFill>
                <a:schemeClr val="tx1"/>
              </a:solidFill>
              <a:latin typeface="Source Sans Pro Light"/>
              <a:cs typeface="Source Sans Pro Light"/>
            </a:endParaRPr>
          </a:p>
        </p:txBody>
      </p:sp>
      <p:sp>
        <p:nvSpPr>
          <p:cNvPr id="70" name="Rectangle 69"/>
          <p:cNvSpPr/>
          <p:nvPr/>
        </p:nvSpPr>
        <p:spPr>
          <a:xfrm>
            <a:off x="8923360" y="2047447"/>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t"/>
          <a:lstStyle/>
          <a:p>
            <a:pPr algn="ctr"/>
            <a:r>
              <a:rPr lang="en-US" sz="2400" b="1" dirty="0">
                <a:solidFill>
                  <a:schemeClr val="tx1"/>
                </a:solidFill>
                <a:latin typeface="Source Sans Pro Light"/>
                <a:ea typeface="Anonymous Pro" panose="02060609030202000504" pitchFamily="49" charset="0"/>
                <a:cs typeface="Source Sans Pro Light"/>
              </a:rPr>
              <a:t>Ex</a:t>
            </a:r>
          </a:p>
        </p:txBody>
      </p:sp>
      <p:sp>
        <p:nvSpPr>
          <p:cNvPr id="73" name="Rectangle 72"/>
          <p:cNvSpPr/>
          <p:nvPr/>
        </p:nvSpPr>
        <p:spPr>
          <a:xfrm>
            <a:off x="8712304" y="1617380"/>
            <a:ext cx="499763"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2000" b="1" dirty="0">
                <a:solidFill>
                  <a:schemeClr val="tx1"/>
                </a:solidFill>
                <a:latin typeface="Source Sans Pro Light"/>
                <a:ea typeface="Anonymous Pro" panose="02060609030202000504" pitchFamily="49" charset="0"/>
                <a:cs typeface="Source Sans Pro Light"/>
              </a:rPr>
              <a:t>W</a:t>
            </a:r>
            <a:endParaRPr lang="en-US" sz="1600" b="1" dirty="0">
              <a:solidFill>
                <a:schemeClr val="tx1"/>
              </a:solidFill>
              <a:latin typeface="Source Sans Pro Light"/>
              <a:ea typeface="Anonymous Pro" panose="02060609030202000504" pitchFamily="49" charset="0"/>
              <a:cs typeface="Source Sans Pro Light"/>
            </a:endParaRPr>
          </a:p>
        </p:txBody>
      </p:sp>
      <p:sp>
        <p:nvSpPr>
          <p:cNvPr id="76" name="Oval 75"/>
          <p:cNvSpPr/>
          <p:nvPr/>
        </p:nvSpPr>
        <p:spPr>
          <a:xfrm>
            <a:off x="9966537" y="2345956"/>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77" name="Cloud 76"/>
          <p:cNvSpPr/>
          <p:nvPr/>
        </p:nvSpPr>
        <p:spPr>
          <a:xfrm>
            <a:off x="9132040" y="3521327"/>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solidFill>
                <a:schemeClr val="tx1"/>
              </a:solidFill>
              <a:latin typeface="Source Sans Pro Light"/>
              <a:cs typeface="Source Sans Pro Light"/>
            </a:endParaRPr>
          </a:p>
        </p:txBody>
      </p:sp>
      <p:sp>
        <p:nvSpPr>
          <p:cNvPr id="78" name="Oval 77"/>
          <p:cNvSpPr/>
          <p:nvPr/>
        </p:nvSpPr>
        <p:spPr>
          <a:xfrm>
            <a:off x="9298410" y="3608278"/>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Source Sans Pro Light"/>
                <a:cs typeface="Source Sans Pro Light"/>
              </a:rPr>
              <a:t>Internal Threads</a:t>
            </a:r>
            <a:endParaRPr lang="en-US" sz="1100" b="1" dirty="0">
              <a:solidFill>
                <a:schemeClr val="tx1"/>
              </a:solidFill>
              <a:latin typeface="Source Sans Pro Light"/>
              <a:cs typeface="Source Sans Pro Light"/>
            </a:endParaRPr>
          </a:p>
        </p:txBody>
      </p:sp>
      <p:sp>
        <p:nvSpPr>
          <p:cNvPr id="79" name="Oval 78"/>
          <p:cNvSpPr/>
          <p:nvPr/>
        </p:nvSpPr>
        <p:spPr>
          <a:xfrm>
            <a:off x="9336660" y="3901719"/>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80" name="Oval 79"/>
          <p:cNvSpPr/>
          <p:nvPr/>
        </p:nvSpPr>
        <p:spPr>
          <a:xfrm>
            <a:off x="9701416" y="3957199"/>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81" name="Oval 80"/>
          <p:cNvSpPr/>
          <p:nvPr/>
        </p:nvSpPr>
        <p:spPr>
          <a:xfrm>
            <a:off x="10053176" y="3895265"/>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87" name="Oval 86"/>
          <p:cNvSpPr/>
          <p:nvPr/>
        </p:nvSpPr>
        <p:spPr>
          <a:xfrm>
            <a:off x="9962393" y="2656472"/>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88" name="Oval 87"/>
          <p:cNvSpPr/>
          <p:nvPr/>
        </p:nvSpPr>
        <p:spPr>
          <a:xfrm>
            <a:off x="10283865" y="2656472"/>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89" name="Oval 88"/>
          <p:cNvSpPr/>
          <p:nvPr/>
        </p:nvSpPr>
        <p:spPr>
          <a:xfrm>
            <a:off x="9968742" y="2967935"/>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90" name="Oval 89"/>
          <p:cNvSpPr/>
          <p:nvPr/>
        </p:nvSpPr>
        <p:spPr>
          <a:xfrm>
            <a:off x="10283865" y="2961835"/>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104" name="Rectangle 103"/>
          <p:cNvSpPr/>
          <p:nvPr/>
        </p:nvSpPr>
        <p:spPr>
          <a:xfrm>
            <a:off x="406242" y="499757"/>
            <a:ext cx="2006087" cy="2369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solidFill>
                <a:schemeClr val="tx1"/>
              </a:solidFill>
              <a:latin typeface="Source Sans Pro Light"/>
              <a:cs typeface="Source Sans Pro Light"/>
            </a:endParaRPr>
          </a:p>
        </p:txBody>
      </p:sp>
      <p:sp>
        <p:nvSpPr>
          <p:cNvPr id="105" name="Rectangle 104"/>
          <p:cNvSpPr/>
          <p:nvPr/>
        </p:nvSpPr>
        <p:spPr>
          <a:xfrm>
            <a:off x="406241" y="499757"/>
            <a:ext cx="679609"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solidFill>
                <a:schemeClr val="tx1"/>
              </a:solidFill>
              <a:latin typeface="Source Sans Pro Light"/>
              <a:cs typeface="Source Sans Pro Light"/>
            </a:endParaRPr>
          </a:p>
        </p:txBody>
      </p:sp>
      <p:pic>
        <p:nvPicPr>
          <p:cNvPr id="108" name="Picture 7" descr="https://cdn3.iconfinder.com/data/icons/macosxstyle/macosxstyle_png/512/Intranet.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983883" y="239184"/>
            <a:ext cx="869101" cy="869101"/>
          </a:xfrm>
          <a:prstGeom prst="rect">
            <a:avLst/>
          </a:prstGeom>
          <a:noFill/>
          <a:extLst>
            <a:ext uri="{909E8E84-426E-40dd-AFC4-6F175D3DCCD1}">
              <a14:hiddenFill xmlns="" xmlns:a14="http://schemas.microsoft.com/office/drawing/2010/main">
                <a:solidFill>
                  <a:srgbClr val="FFFFFF"/>
                </a:solidFill>
              </a14:hiddenFill>
            </a:ext>
          </a:extLst>
        </p:spPr>
      </p:pic>
      <p:sp>
        <p:nvSpPr>
          <p:cNvPr id="113" name="Oval 112"/>
          <p:cNvSpPr/>
          <p:nvPr/>
        </p:nvSpPr>
        <p:spPr>
          <a:xfrm>
            <a:off x="10277173" y="2329772"/>
            <a:ext cx="273711" cy="265157"/>
          </a:xfrm>
          <a:prstGeom prst="ellipse">
            <a:avLst/>
          </a:prstGeom>
          <a:solidFill>
            <a:srgbClr val="65D6E5"/>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2000" b="1" dirty="0">
                <a:solidFill>
                  <a:schemeClr val="tx1"/>
                </a:solidFill>
                <a:latin typeface="Source Sans Pro Light"/>
                <a:cs typeface="Source Sans Pro Light"/>
              </a:rPr>
              <a:t>R</a:t>
            </a:r>
            <a:endParaRPr lang="en-US" sz="1500" b="1" dirty="0">
              <a:solidFill>
                <a:schemeClr val="tx1"/>
              </a:solidFill>
              <a:latin typeface="Source Sans Pro Light"/>
              <a:cs typeface="Source Sans Pro Light"/>
            </a:endParaRPr>
          </a:p>
        </p:txBody>
      </p:sp>
      <p:sp>
        <p:nvSpPr>
          <p:cNvPr id="91" name="Rectangle 90"/>
          <p:cNvSpPr/>
          <p:nvPr/>
        </p:nvSpPr>
        <p:spPr>
          <a:xfrm>
            <a:off x="1102818" y="499757"/>
            <a:ext cx="649783"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p>
        </p:txBody>
      </p:sp>
      <p:sp>
        <p:nvSpPr>
          <p:cNvPr id="92" name="Rectangle 91"/>
          <p:cNvSpPr/>
          <p:nvPr/>
        </p:nvSpPr>
        <p:spPr>
          <a:xfrm>
            <a:off x="1764803" y="499757"/>
            <a:ext cx="649783"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p>
        </p:txBody>
      </p:sp>
      <p:sp>
        <p:nvSpPr>
          <p:cNvPr id="93" name="Rectangle 92"/>
          <p:cNvSpPr/>
          <p:nvPr/>
        </p:nvSpPr>
        <p:spPr>
          <a:xfrm>
            <a:off x="1869664" y="2739143"/>
            <a:ext cx="703667"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Anonymous Pro" panose="02060609030202000504" pitchFamily="49" charset="0"/>
                <a:ea typeface="Anonymous Pro" panose="02060609030202000504" pitchFamily="49" charset="0"/>
              </a:rPr>
              <a:t>RDD, P1</a:t>
            </a:r>
          </a:p>
        </p:txBody>
      </p:sp>
      <p:sp>
        <p:nvSpPr>
          <p:cNvPr id="94" name="Rectangle 93"/>
          <p:cNvSpPr/>
          <p:nvPr/>
        </p:nvSpPr>
        <p:spPr>
          <a:xfrm>
            <a:off x="1869664" y="2482848"/>
            <a:ext cx="703667" cy="217520"/>
          </a:xfrm>
          <a:prstGeom prst="rect">
            <a:avLst/>
          </a:prstGeom>
          <a:solidFill>
            <a:srgbClr val="65D6E5"/>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Anonymous Pro" panose="02060609030202000504" pitchFamily="49" charset="0"/>
                <a:ea typeface="Anonymous Pro" panose="02060609030202000504" pitchFamily="49" charset="0"/>
              </a:rPr>
              <a:t>RDD, P3</a:t>
            </a:r>
          </a:p>
        </p:txBody>
      </p:sp>
      <p:sp>
        <p:nvSpPr>
          <p:cNvPr id="95" name="Rectangle 94"/>
          <p:cNvSpPr/>
          <p:nvPr/>
        </p:nvSpPr>
        <p:spPr>
          <a:xfrm>
            <a:off x="1869664" y="2990147"/>
            <a:ext cx="703667"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Anonymous Pro" panose="02060609030202000504" pitchFamily="49" charset="0"/>
                <a:ea typeface="Anonymous Pro" panose="02060609030202000504" pitchFamily="49" charset="0"/>
              </a:rPr>
              <a:t>RDD, P2</a:t>
            </a:r>
          </a:p>
        </p:txBody>
      </p:sp>
      <p:sp>
        <p:nvSpPr>
          <p:cNvPr id="96" name="Rectangle 95"/>
          <p:cNvSpPr/>
          <p:nvPr/>
        </p:nvSpPr>
        <p:spPr>
          <a:xfrm>
            <a:off x="1869664" y="2228711"/>
            <a:ext cx="703667"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Anonymous Pro" panose="02060609030202000504" pitchFamily="49" charset="0"/>
                <a:ea typeface="Anonymous Pro" panose="02060609030202000504" pitchFamily="49" charset="0"/>
              </a:rPr>
              <a:t>RDD, P3</a:t>
            </a:r>
          </a:p>
        </p:txBody>
      </p:sp>
      <p:sp>
        <p:nvSpPr>
          <p:cNvPr id="97" name="Rectangle 96"/>
          <p:cNvSpPr/>
          <p:nvPr/>
        </p:nvSpPr>
        <p:spPr>
          <a:xfrm>
            <a:off x="5622724" y="3615197"/>
            <a:ext cx="703667"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Anonymous Pro" panose="02060609030202000504" pitchFamily="49" charset="0"/>
                <a:ea typeface="Anonymous Pro" panose="02060609030202000504" pitchFamily="49" charset="0"/>
              </a:rPr>
              <a:t>RDD, P1</a:t>
            </a:r>
          </a:p>
        </p:txBody>
      </p:sp>
      <p:sp>
        <p:nvSpPr>
          <p:cNvPr id="98" name="Rectangle 97"/>
          <p:cNvSpPr/>
          <p:nvPr/>
        </p:nvSpPr>
        <p:spPr>
          <a:xfrm>
            <a:off x="5615353" y="3878681"/>
            <a:ext cx="703667" cy="217520"/>
          </a:xfrm>
          <a:prstGeom prst="rect">
            <a:avLst/>
          </a:prstGeom>
          <a:solidFill>
            <a:srgbClr val="65D6E5"/>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Anonymous Pro" panose="02060609030202000504" pitchFamily="49" charset="0"/>
                <a:ea typeface="Anonymous Pro" panose="02060609030202000504" pitchFamily="49" charset="0"/>
              </a:rPr>
              <a:t>RDD, P1</a:t>
            </a:r>
          </a:p>
        </p:txBody>
      </p:sp>
      <p:sp>
        <p:nvSpPr>
          <p:cNvPr id="99" name="Rectangle 98"/>
          <p:cNvSpPr/>
          <p:nvPr/>
        </p:nvSpPr>
        <p:spPr>
          <a:xfrm>
            <a:off x="5616041" y="3357287"/>
            <a:ext cx="703667" cy="217520"/>
          </a:xfrm>
          <a:prstGeom prst="rect">
            <a:avLst/>
          </a:prstGeom>
          <a:solidFill>
            <a:srgbClr val="65D6E5"/>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Anonymous Pro" panose="02060609030202000504" pitchFamily="49" charset="0"/>
                <a:ea typeface="Anonymous Pro" panose="02060609030202000504" pitchFamily="49" charset="0"/>
              </a:rPr>
              <a:t>RDD, P2</a:t>
            </a:r>
          </a:p>
        </p:txBody>
      </p:sp>
      <p:sp>
        <p:nvSpPr>
          <p:cNvPr id="100" name="Rectangle 99"/>
          <p:cNvSpPr/>
          <p:nvPr/>
        </p:nvSpPr>
        <p:spPr>
          <a:xfrm>
            <a:off x="5618367" y="3093803"/>
            <a:ext cx="703667"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Anonymous Pro" panose="02060609030202000504" pitchFamily="49" charset="0"/>
                <a:ea typeface="Anonymous Pro" panose="02060609030202000504" pitchFamily="49" charset="0"/>
              </a:rPr>
              <a:t>RDD, P2</a:t>
            </a:r>
          </a:p>
        </p:txBody>
      </p:sp>
      <p:sp>
        <p:nvSpPr>
          <p:cNvPr id="101" name="Rectangle 100"/>
          <p:cNvSpPr/>
          <p:nvPr/>
        </p:nvSpPr>
        <p:spPr>
          <a:xfrm>
            <a:off x="9016101" y="2432049"/>
            <a:ext cx="703667" cy="217520"/>
          </a:xfrm>
          <a:prstGeom prst="rect">
            <a:avLst/>
          </a:prstGeom>
          <a:solidFill>
            <a:srgbClr val="65D6E5"/>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Anonymous Pro" panose="02060609030202000504" pitchFamily="49" charset="0"/>
                <a:ea typeface="Anonymous Pro" panose="02060609030202000504" pitchFamily="49" charset="0"/>
              </a:rPr>
              <a:t>RDD, P1</a:t>
            </a:r>
          </a:p>
        </p:txBody>
      </p:sp>
      <p:sp>
        <p:nvSpPr>
          <p:cNvPr id="102" name="Rectangle 101"/>
          <p:cNvSpPr/>
          <p:nvPr/>
        </p:nvSpPr>
        <p:spPr>
          <a:xfrm>
            <a:off x="9026180" y="2701705"/>
            <a:ext cx="703667" cy="217520"/>
          </a:xfrm>
          <a:prstGeom prst="rect">
            <a:avLst/>
          </a:prstGeom>
          <a:solidFill>
            <a:srgbClr val="65D6E5"/>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Anonymous Pro" panose="02060609030202000504" pitchFamily="49" charset="0"/>
                <a:ea typeface="Anonymous Pro" panose="02060609030202000504" pitchFamily="49" charset="0"/>
              </a:rPr>
              <a:t>RDD, P2</a:t>
            </a:r>
          </a:p>
        </p:txBody>
      </p:sp>
      <p:sp>
        <p:nvSpPr>
          <p:cNvPr id="103" name="Rectangle 102"/>
          <p:cNvSpPr/>
          <p:nvPr/>
        </p:nvSpPr>
        <p:spPr>
          <a:xfrm>
            <a:off x="9026449" y="2972191"/>
            <a:ext cx="703667" cy="217520"/>
          </a:xfrm>
          <a:prstGeom prst="rect">
            <a:avLst/>
          </a:prstGeom>
          <a:solidFill>
            <a:srgbClr val="65D6E5"/>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Anonymous Pro" panose="02060609030202000504" pitchFamily="49" charset="0"/>
                <a:ea typeface="Anonymous Pro" panose="02060609030202000504" pitchFamily="49" charset="0"/>
              </a:rPr>
              <a:t>RDD, P3</a:t>
            </a:r>
          </a:p>
        </p:txBody>
      </p:sp>
      <p:sp>
        <p:nvSpPr>
          <p:cNvPr id="115" name="Rectangle 114"/>
          <p:cNvSpPr/>
          <p:nvPr/>
        </p:nvSpPr>
        <p:spPr>
          <a:xfrm>
            <a:off x="9027997" y="3232603"/>
            <a:ext cx="703667"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Anonymous Pro" panose="02060609030202000504" pitchFamily="49" charset="0"/>
                <a:ea typeface="Anonymous Pro" panose="02060609030202000504" pitchFamily="49" charset="0"/>
              </a:rPr>
              <a:t>RDD, P3</a:t>
            </a:r>
          </a:p>
        </p:txBody>
      </p:sp>
      <p:sp>
        <p:nvSpPr>
          <p:cNvPr id="119" name="Rectangle 118"/>
          <p:cNvSpPr/>
          <p:nvPr/>
        </p:nvSpPr>
        <p:spPr>
          <a:xfrm>
            <a:off x="2412327" y="499757"/>
            <a:ext cx="421980" cy="236940"/>
          </a:xfrm>
          <a:prstGeom prst="rect">
            <a:avLst/>
          </a:prstGeom>
          <a:solidFill>
            <a:srgbClr val="1B709B"/>
          </a:solidFill>
          <a:ln>
            <a:solidFill>
              <a:schemeClr val="bg1">
                <a:lumMod val="75000"/>
                <a:lumOff val="25000"/>
              </a:schemeClr>
            </a:solidFill>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a:p>
        </p:txBody>
      </p:sp>
      <p:sp>
        <p:nvSpPr>
          <p:cNvPr id="120" name="TextBox 119"/>
          <p:cNvSpPr txBox="1"/>
          <p:nvPr/>
        </p:nvSpPr>
        <p:spPr>
          <a:xfrm>
            <a:off x="4619625" y="1334982"/>
            <a:ext cx="3013275" cy="707887"/>
          </a:xfrm>
          <a:prstGeom prst="rect">
            <a:avLst/>
          </a:prstGeom>
          <a:noFill/>
        </p:spPr>
        <p:txBody>
          <a:bodyPr wrap="square" lIns="91438" tIns="45719" rIns="91438" bIns="45719" rtlCol="0">
            <a:spAutoFit/>
          </a:bodyPr>
          <a:lstStyle/>
          <a:p>
            <a:r>
              <a:rPr lang="en-US" sz="4000" dirty="0">
                <a:solidFill>
                  <a:srgbClr val="0000FF"/>
                </a:solidFill>
                <a:latin typeface="Source Sans Pro Light"/>
                <a:cs typeface="Source Sans Pro Light"/>
              </a:rPr>
              <a:t>Materialize!</a:t>
            </a:r>
          </a:p>
        </p:txBody>
      </p:sp>
    </p:spTree>
    <p:extLst>
      <p:ext uri="{BB962C8B-B14F-4D97-AF65-F5344CB8AC3E}">
        <p14:creationId xmlns:p14="http://schemas.microsoft.com/office/powerpoint/2010/main" val="10250100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2 Input </a:t>
            </a:r>
            <a:r>
              <a:rPr lang="en-US" dirty="0" err="1" smtClean="0"/>
              <a:t>DStreams</a:t>
            </a:r>
            <a:endParaRPr lang="en-US" dirty="0"/>
          </a:p>
        </p:txBody>
      </p:sp>
      <p:sp>
        <p:nvSpPr>
          <p:cNvPr id="3" name="Rectangle 2"/>
          <p:cNvSpPr/>
          <p:nvPr/>
        </p:nvSpPr>
        <p:spPr>
          <a:xfrm>
            <a:off x="1485901" y="1387087"/>
            <a:ext cx="2216151"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solidFill>
                <a:schemeClr val="tx1"/>
              </a:solidFill>
              <a:latin typeface="Source Sans Pro Light"/>
              <a:cs typeface="Source Sans Pro Light"/>
            </a:endParaRPr>
          </a:p>
        </p:txBody>
      </p:sp>
      <p:sp>
        <p:nvSpPr>
          <p:cNvPr id="4" name="Rectangle 3"/>
          <p:cNvSpPr/>
          <p:nvPr/>
        </p:nvSpPr>
        <p:spPr>
          <a:xfrm>
            <a:off x="1795275" y="1907994"/>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t"/>
          <a:lstStyle/>
          <a:p>
            <a:pPr algn="ctr"/>
            <a:r>
              <a:rPr lang="en-US" sz="2400" b="1" dirty="0">
                <a:solidFill>
                  <a:schemeClr val="tx1"/>
                </a:solidFill>
                <a:latin typeface="Source Sans Pro Light"/>
                <a:ea typeface="Anonymous Pro" panose="02060609030202000504" pitchFamily="49" charset="0"/>
                <a:cs typeface="Source Sans Pro Light"/>
              </a:rPr>
              <a:t>Ex</a:t>
            </a:r>
          </a:p>
        </p:txBody>
      </p:sp>
      <p:sp>
        <p:nvSpPr>
          <p:cNvPr id="7" name="Rectangle 6"/>
          <p:cNvSpPr/>
          <p:nvPr/>
        </p:nvSpPr>
        <p:spPr>
          <a:xfrm>
            <a:off x="1584219" y="1477927"/>
            <a:ext cx="499763"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2000" b="1" dirty="0">
                <a:solidFill>
                  <a:schemeClr val="tx1"/>
                </a:solidFill>
                <a:latin typeface="Source Sans Pro Light"/>
                <a:ea typeface="Anonymous Pro" panose="02060609030202000504" pitchFamily="49" charset="0"/>
                <a:cs typeface="Source Sans Pro Light"/>
              </a:rPr>
              <a:t>W</a:t>
            </a:r>
            <a:endParaRPr lang="en-US" sz="1600" b="1" dirty="0">
              <a:solidFill>
                <a:schemeClr val="tx1"/>
              </a:solidFill>
              <a:latin typeface="Source Sans Pro Light"/>
              <a:ea typeface="Anonymous Pro" panose="02060609030202000504" pitchFamily="49" charset="0"/>
              <a:cs typeface="Source Sans Pro Light"/>
            </a:endParaRPr>
          </a:p>
        </p:txBody>
      </p:sp>
      <p:sp>
        <p:nvSpPr>
          <p:cNvPr id="8" name="Rectangle 7"/>
          <p:cNvSpPr/>
          <p:nvPr/>
        </p:nvSpPr>
        <p:spPr>
          <a:xfrm>
            <a:off x="2608947" y="4197087"/>
            <a:ext cx="916260" cy="475611"/>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200" b="1" dirty="0">
                <a:solidFill>
                  <a:schemeClr val="tx1"/>
                </a:solidFill>
                <a:latin typeface="Source Sans Pro Light"/>
                <a:ea typeface="Anonymous Pro" panose="02060609030202000504" pitchFamily="49" charset="0"/>
                <a:cs typeface="Source Sans Pro Light"/>
              </a:rPr>
              <a:t>Driver</a:t>
            </a:r>
          </a:p>
          <a:p>
            <a:pPr algn="ctr"/>
            <a:endParaRPr lang="en-US" sz="1200" b="1" dirty="0">
              <a:solidFill>
                <a:schemeClr val="tx1"/>
              </a:solidFill>
              <a:latin typeface="Source Sans Pro Light"/>
              <a:ea typeface="Anonymous Pro" panose="02060609030202000504" pitchFamily="49" charset="0"/>
              <a:cs typeface="Source Sans Pro Light"/>
            </a:endParaRPr>
          </a:p>
          <a:p>
            <a:pPr algn="ctr"/>
            <a:endParaRPr lang="en-US" sz="1200" b="1" dirty="0">
              <a:solidFill>
                <a:schemeClr val="tx1"/>
              </a:solidFill>
              <a:latin typeface="Source Sans Pro Light"/>
              <a:ea typeface="Anonymous Pro" panose="02060609030202000504" pitchFamily="49" charset="0"/>
              <a:cs typeface="Source Sans Pro Light"/>
            </a:endParaRPr>
          </a:p>
        </p:txBody>
      </p:sp>
      <p:sp>
        <p:nvSpPr>
          <p:cNvPr id="11" name="Oval 10"/>
          <p:cNvSpPr/>
          <p:nvPr/>
        </p:nvSpPr>
        <p:spPr>
          <a:xfrm>
            <a:off x="2838451" y="2206501"/>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12" name="Cloud 11"/>
          <p:cNvSpPr/>
          <p:nvPr/>
        </p:nvSpPr>
        <p:spPr>
          <a:xfrm>
            <a:off x="2003955" y="3381874"/>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solidFill>
                <a:schemeClr val="tx1"/>
              </a:solidFill>
              <a:latin typeface="Source Sans Pro Light"/>
              <a:cs typeface="Source Sans Pro Light"/>
            </a:endParaRPr>
          </a:p>
        </p:txBody>
      </p:sp>
      <p:sp>
        <p:nvSpPr>
          <p:cNvPr id="13" name="Oval 12"/>
          <p:cNvSpPr/>
          <p:nvPr/>
        </p:nvSpPr>
        <p:spPr>
          <a:xfrm>
            <a:off x="2170324" y="3468825"/>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Source Sans Pro Light"/>
                <a:cs typeface="Source Sans Pro Light"/>
              </a:rPr>
              <a:t>Internal Threads</a:t>
            </a:r>
            <a:endParaRPr lang="en-US" sz="1100" b="1" dirty="0">
              <a:solidFill>
                <a:schemeClr val="tx1"/>
              </a:solidFill>
              <a:latin typeface="Source Sans Pro Light"/>
              <a:cs typeface="Source Sans Pro Light"/>
            </a:endParaRPr>
          </a:p>
        </p:txBody>
      </p:sp>
      <p:sp>
        <p:nvSpPr>
          <p:cNvPr id="14" name="Oval 13"/>
          <p:cNvSpPr/>
          <p:nvPr/>
        </p:nvSpPr>
        <p:spPr>
          <a:xfrm>
            <a:off x="2208576" y="3762266"/>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15" name="Oval 14"/>
          <p:cNvSpPr/>
          <p:nvPr/>
        </p:nvSpPr>
        <p:spPr>
          <a:xfrm>
            <a:off x="2573331" y="3817744"/>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16" name="Oval 15"/>
          <p:cNvSpPr/>
          <p:nvPr/>
        </p:nvSpPr>
        <p:spPr>
          <a:xfrm>
            <a:off x="2925091" y="3755810"/>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pic>
        <p:nvPicPr>
          <p:cNvPr id="17" name="Picture 1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50901" y="4380296"/>
            <a:ext cx="433147" cy="257723"/>
          </a:xfrm>
          <a:prstGeom prst="rect">
            <a:avLst/>
          </a:prstGeom>
        </p:spPr>
      </p:pic>
      <p:pic>
        <p:nvPicPr>
          <p:cNvPr id="27" name="Picture 7" descr="https://cdn3.iconfinder.com/data/icons/macosxstyle/macosxstyle_png/512/Intranet.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079007" y="239184"/>
            <a:ext cx="869101" cy="869101"/>
          </a:xfrm>
          <a:prstGeom prst="rect">
            <a:avLst/>
          </a:prstGeom>
          <a:noFill/>
          <a:extLst>
            <a:ext uri="{909E8E84-426E-40dd-AFC4-6F175D3DCCD1}">
              <a14:hiddenFill xmlns="" xmlns:a14="http://schemas.microsoft.com/office/drawing/2010/main">
                <a:solidFill>
                  <a:srgbClr val="FFFFFF"/>
                </a:solidFill>
              </a14:hiddenFill>
            </a:ext>
          </a:extLst>
        </p:spPr>
      </p:pic>
      <p:sp>
        <p:nvSpPr>
          <p:cNvPr id="28" name="Oval 27"/>
          <p:cNvSpPr/>
          <p:nvPr/>
        </p:nvSpPr>
        <p:spPr>
          <a:xfrm>
            <a:off x="2834307" y="2517017"/>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29" name="Oval 28"/>
          <p:cNvSpPr/>
          <p:nvPr/>
        </p:nvSpPr>
        <p:spPr>
          <a:xfrm>
            <a:off x="3155779" y="2517017"/>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30" name="Oval 29"/>
          <p:cNvSpPr/>
          <p:nvPr/>
        </p:nvSpPr>
        <p:spPr>
          <a:xfrm>
            <a:off x="2840658" y="2828481"/>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31" name="Oval 30"/>
          <p:cNvSpPr/>
          <p:nvPr/>
        </p:nvSpPr>
        <p:spPr>
          <a:xfrm>
            <a:off x="3155779" y="2822381"/>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33" name="Rectangle 32"/>
          <p:cNvSpPr/>
          <p:nvPr/>
        </p:nvSpPr>
        <p:spPr>
          <a:xfrm>
            <a:off x="5238962" y="2263140"/>
            <a:ext cx="2216151"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solidFill>
                <a:schemeClr val="tx1"/>
              </a:solidFill>
              <a:latin typeface="Source Sans Pro Light"/>
              <a:cs typeface="Source Sans Pro Light"/>
            </a:endParaRPr>
          </a:p>
        </p:txBody>
      </p:sp>
      <p:sp>
        <p:nvSpPr>
          <p:cNvPr id="34" name="Rectangle 33"/>
          <p:cNvSpPr/>
          <p:nvPr/>
        </p:nvSpPr>
        <p:spPr>
          <a:xfrm>
            <a:off x="5548335" y="2784047"/>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t"/>
          <a:lstStyle/>
          <a:p>
            <a:pPr algn="ctr"/>
            <a:r>
              <a:rPr lang="en-US" sz="2400" b="1" dirty="0">
                <a:solidFill>
                  <a:schemeClr val="tx1"/>
                </a:solidFill>
                <a:latin typeface="Source Sans Pro Light"/>
                <a:ea typeface="Anonymous Pro" panose="02060609030202000504" pitchFamily="49" charset="0"/>
                <a:cs typeface="Source Sans Pro Light"/>
              </a:rPr>
              <a:t>Ex</a:t>
            </a:r>
          </a:p>
        </p:txBody>
      </p:sp>
      <p:sp>
        <p:nvSpPr>
          <p:cNvPr id="37" name="Rectangle 36"/>
          <p:cNvSpPr/>
          <p:nvPr/>
        </p:nvSpPr>
        <p:spPr>
          <a:xfrm>
            <a:off x="5337279" y="2353980"/>
            <a:ext cx="499763"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2000" b="1" dirty="0">
                <a:solidFill>
                  <a:schemeClr val="tx1"/>
                </a:solidFill>
                <a:latin typeface="Source Sans Pro Light"/>
                <a:ea typeface="Anonymous Pro" panose="02060609030202000504" pitchFamily="49" charset="0"/>
                <a:cs typeface="Source Sans Pro Light"/>
              </a:rPr>
              <a:t>W</a:t>
            </a:r>
            <a:endParaRPr lang="en-US" sz="1600" b="1" dirty="0">
              <a:solidFill>
                <a:schemeClr val="tx1"/>
              </a:solidFill>
              <a:latin typeface="Source Sans Pro Light"/>
              <a:ea typeface="Anonymous Pro" panose="02060609030202000504" pitchFamily="49" charset="0"/>
              <a:cs typeface="Source Sans Pro Light"/>
            </a:endParaRPr>
          </a:p>
        </p:txBody>
      </p:sp>
      <p:sp>
        <p:nvSpPr>
          <p:cNvPr id="40" name="Oval 39"/>
          <p:cNvSpPr/>
          <p:nvPr/>
        </p:nvSpPr>
        <p:spPr>
          <a:xfrm>
            <a:off x="6591511" y="3082556"/>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41" name="Cloud 40"/>
          <p:cNvSpPr/>
          <p:nvPr/>
        </p:nvSpPr>
        <p:spPr>
          <a:xfrm>
            <a:off x="5757015" y="4257927"/>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solidFill>
                <a:schemeClr val="tx1"/>
              </a:solidFill>
              <a:latin typeface="Source Sans Pro Light"/>
              <a:cs typeface="Source Sans Pro Light"/>
            </a:endParaRPr>
          </a:p>
        </p:txBody>
      </p:sp>
      <p:sp>
        <p:nvSpPr>
          <p:cNvPr id="42" name="Oval 41"/>
          <p:cNvSpPr/>
          <p:nvPr/>
        </p:nvSpPr>
        <p:spPr>
          <a:xfrm>
            <a:off x="5923384" y="4344878"/>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Source Sans Pro Light"/>
                <a:cs typeface="Source Sans Pro Light"/>
              </a:rPr>
              <a:t>Internal Threads</a:t>
            </a:r>
            <a:endParaRPr lang="en-US" sz="1100" b="1" dirty="0">
              <a:solidFill>
                <a:schemeClr val="tx1"/>
              </a:solidFill>
              <a:latin typeface="Source Sans Pro Light"/>
              <a:cs typeface="Source Sans Pro Light"/>
            </a:endParaRPr>
          </a:p>
        </p:txBody>
      </p:sp>
      <p:sp>
        <p:nvSpPr>
          <p:cNvPr id="43" name="Oval 42"/>
          <p:cNvSpPr/>
          <p:nvPr/>
        </p:nvSpPr>
        <p:spPr>
          <a:xfrm>
            <a:off x="5961636" y="4638319"/>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44" name="Oval 43"/>
          <p:cNvSpPr/>
          <p:nvPr/>
        </p:nvSpPr>
        <p:spPr>
          <a:xfrm>
            <a:off x="6326391" y="4693799"/>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45" name="Oval 44"/>
          <p:cNvSpPr/>
          <p:nvPr/>
        </p:nvSpPr>
        <p:spPr>
          <a:xfrm>
            <a:off x="6678151" y="4631865"/>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54" name="Oval 53"/>
          <p:cNvSpPr/>
          <p:nvPr/>
        </p:nvSpPr>
        <p:spPr>
          <a:xfrm>
            <a:off x="6587367" y="3393072"/>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55" name="Oval 54"/>
          <p:cNvSpPr/>
          <p:nvPr/>
        </p:nvSpPr>
        <p:spPr>
          <a:xfrm>
            <a:off x="6908839" y="3393072"/>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56" name="Oval 55"/>
          <p:cNvSpPr/>
          <p:nvPr/>
        </p:nvSpPr>
        <p:spPr>
          <a:xfrm>
            <a:off x="6593718" y="3704535"/>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57" name="Oval 56"/>
          <p:cNvSpPr/>
          <p:nvPr/>
        </p:nvSpPr>
        <p:spPr>
          <a:xfrm>
            <a:off x="6908839" y="3698435"/>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58" name="Oval 57"/>
          <p:cNvSpPr/>
          <p:nvPr/>
        </p:nvSpPr>
        <p:spPr>
          <a:xfrm>
            <a:off x="6900884" y="3086911"/>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60" name="TextBox 59"/>
          <p:cNvSpPr txBox="1"/>
          <p:nvPr/>
        </p:nvSpPr>
        <p:spPr>
          <a:xfrm>
            <a:off x="113013" y="79529"/>
            <a:ext cx="3236611" cy="461665"/>
          </a:xfrm>
          <a:prstGeom prst="rect">
            <a:avLst/>
          </a:prstGeom>
          <a:noFill/>
        </p:spPr>
        <p:txBody>
          <a:bodyPr wrap="square" lIns="91438" tIns="45719" rIns="91438" bIns="45719" rtlCol="0">
            <a:spAutoFit/>
          </a:bodyPr>
          <a:lstStyle/>
          <a:p>
            <a:r>
              <a:rPr lang="en-US" sz="2400" dirty="0">
                <a:latin typeface="Source Sans Pro Light"/>
                <a:cs typeface="Source Sans Pro Light"/>
              </a:rPr>
              <a:t>Batch interval = 600 </a:t>
            </a:r>
            <a:r>
              <a:rPr lang="en-US" sz="2400" dirty="0" err="1">
                <a:latin typeface="Source Sans Pro Light"/>
                <a:cs typeface="Source Sans Pro Light"/>
              </a:rPr>
              <a:t>ms</a:t>
            </a:r>
            <a:endParaRPr lang="en-US" sz="2400" dirty="0">
              <a:latin typeface="Source Sans Pro Light"/>
              <a:cs typeface="Source Sans Pro Light"/>
            </a:endParaRPr>
          </a:p>
        </p:txBody>
      </p:sp>
      <p:sp>
        <p:nvSpPr>
          <p:cNvPr id="63" name="Oval 62"/>
          <p:cNvSpPr/>
          <p:nvPr/>
        </p:nvSpPr>
        <p:spPr>
          <a:xfrm>
            <a:off x="3164674" y="2206503"/>
            <a:ext cx="273711" cy="265157"/>
          </a:xfrm>
          <a:prstGeom prst="ellipse">
            <a:avLst/>
          </a:prstGeom>
          <a:solidFill>
            <a:srgbClr val="FE522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b="1" dirty="0">
                <a:solidFill>
                  <a:schemeClr val="tx1"/>
                </a:solidFill>
                <a:latin typeface="Source Sans Pro Light"/>
                <a:cs typeface="Source Sans Pro Light"/>
              </a:rPr>
              <a:t>R</a:t>
            </a:r>
            <a:endParaRPr lang="en-US" sz="1600" b="1" dirty="0">
              <a:solidFill>
                <a:schemeClr val="tx1"/>
              </a:solidFill>
              <a:latin typeface="Source Sans Pro Light"/>
              <a:cs typeface="Source Sans Pro Light"/>
            </a:endParaRPr>
          </a:p>
        </p:txBody>
      </p:sp>
      <p:sp>
        <p:nvSpPr>
          <p:cNvPr id="69" name="Rectangle 68"/>
          <p:cNvSpPr/>
          <p:nvPr/>
        </p:nvSpPr>
        <p:spPr>
          <a:xfrm>
            <a:off x="8613986" y="1526540"/>
            <a:ext cx="2216151"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solidFill>
                <a:schemeClr val="tx1"/>
              </a:solidFill>
              <a:latin typeface="Source Sans Pro Light"/>
              <a:cs typeface="Source Sans Pro Light"/>
            </a:endParaRPr>
          </a:p>
        </p:txBody>
      </p:sp>
      <p:sp>
        <p:nvSpPr>
          <p:cNvPr id="70" name="Rectangle 69"/>
          <p:cNvSpPr/>
          <p:nvPr/>
        </p:nvSpPr>
        <p:spPr>
          <a:xfrm>
            <a:off x="8923360" y="2047447"/>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t"/>
          <a:lstStyle/>
          <a:p>
            <a:pPr algn="ctr"/>
            <a:r>
              <a:rPr lang="en-US" sz="2400" b="1" dirty="0">
                <a:solidFill>
                  <a:schemeClr val="tx1"/>
                </a:solidFill>
                <a:latin typeface="Source Sans Pro Light"/>
                <a:ea typeface="Anonymous Pro" panose="02060609030202000504" pitchFamily="49" charset="0"/>
                <a:cs typeface="Source Sans Pro Light"/>
              </a:rPr>
              <a:t>Ex</a:t>
            </a:r>
          </a:p>
        </p:txBody>
      </p:sp>
      <p:sp>
        <p:nvSpPr>
          <p:cNvPr id="73" name="Rectangle 72"/>
          <p:cNvSpPr/>
          <p:nvPr/>
        </p:nvSpPr>
        <p:spPr>
          <a:xfrm>
            <a:off x="8712304" y="1617380"/>
            <a:ext cx="499763"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2000" b="1" dirty="0">
                <a:solidFill>
                  <a:schemeClr val="tx1"/>
                </a:solidFill>
                <a:latin typeface="Source Sans Pro Light"/>
                <a:ea typeface="Anonymous Pro" panose="02060609030202000504" pitchFamily="49" charset="0"/>
                <a:cs typeface="Source Sans Pro Light"/>
              </a:rPr>
              <a:t>W</a:t>
            </a:r>
            <a:endParaRPr lang="en-US" sz="1600" b="1" dirty="0">
              <a:solidFill>
                <a:schemeClr val="tx1"/>
              </a:solidFill>
              <a:latin typeface="Source Sans Pro Light"/>
              <a:ea typeface="Anonymous Pro" panose="02060609030202000504" pitchFamily="49" charset="0"/>
              <a:cs typeface="Source Sans Pro Light"/>
            </a:endParaRPr>
          </a:p>
        </p:txBody>
      </p:sp>
      <p:sp>
        <p:nvSpPr>
          <p:cNvPr id="76" name="Oval 75"/>
          <p:cNvSpPr/>
          <p:nvPr/>
        </p:nvSpPr>
        <p:spPr>
          <a:xfrm>
            <a:off x="9966537" y="2345956"/>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77" name="Cloud 76"/>
          <p:cNvSpPr/>
          <p:nvPr/>
        </p:nvSpPr>
        <p:spPr>
          <a:xfrm>
            <a:off x="9132040" y="3521327"/>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solidFill>
                <a:schemeClr val="tx1"/>
              </a:solidFill>
              <a:latin typeface="Source Sans Pro Light"/>
              <a:cs typeface="Source Sans Pro Light"/>
            </a:endParaRPr>
          </a:p>
        </p:txBody>
      </p:sp>
      <p:sp>
        <p:nvSpPr>
          <p:cNvPr id="78" name="Oval 77"/>
          <p:cNvSpPr/>
          <p:nvPr/>
        </p:nvSpPr>
        <p:spPr>
          <a:xfrm>
            <a:off x="9298410" y="3608278"/>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Source Sans Pro Light"/>
                <a:cs typeface="Source Sans Pro Light"/>
              </a:rPr>
              <a:t>Internal Threads</a:t>
            </a:r>
            <a:endParaRPr lang="en-US" sz="1100" b="1" dirty="0">
              <a:solidFill>
                <a:schemeClr val="tx1"/>
              </a:solidFill>
              <a:latin typeface="Source Sans Pro Light"/>
              <a:cs typeface="Source Sans Pro Light"/>
            </a:endParaRPr>
          </a:p>
        </p:txBody>
      </p:sp>
      <p:sp>
        <p:nvSpPr>
          <p:cNvPr id="79" name="Oval 78"/>
          <p:cNvSpPr/>
          <p:nvPr/>
        </p:nvSpPr>
        <p:spPr>
          <a:xfrm>
            <a:off x="9336660" y="3901719"/>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80" name="Oval 79"/>
          <p:cNvSpPr/>
          <p:nvPr/>
        </p:nvSpPr>
        <p:spPr>
          <a:xfrm>
            <a:off x="9701416" y="3957199"/>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81" name="Oval 80"/>
          <p:cNvSpPr/>
          <p:nvPr/>
        </p:nvSpPr>
        <p:spPr>
          <a:xfrm>
            <a:off x="10053176" y="3895265"/>
            <a:ext cx="121477" cy="123871"/>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600" b="1" dirty="0">
              <a:solidFill>
                <a:schemeClr val="tx1"/>
              </a:solidFill>
              <a:latin typeface="Source Sans Pro Light"/>
              <a:cs typeface="Source Sans Pro Light"/>
            </a:endParaRPr>
          </a:p>
        </p:txBody>
      </p:sp>
      <p:sp>
        <p:nvSpPr>
          <p:cNvPr id="87" name="Oval 86"/>
          <p:cNvSpPr/>
          <p:nvPr/>
        </p:nvSpPr>
        <p:spPr>
          <a:xfrm>
            <a:off x="9962393" y="2656472"/>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88" name="Oval 87"/>
          <p:cNvSpPr/>
          <p:nvPr/>
        </p:nvSpPr>
        <p:spPr>
          <a:xfrm>
            <a:off x="10283865" y="2656472"/>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89" name="Oval 88"/>
          <p:cNvSpPr/>
          <p:nvPr/>
        </p:nvSpPr>
        <p:spPr>
          <a:xfrm>
            <a:off x="9968742" y="2967935"/>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90" name="Oval 89"/>
          <p:cNvSpPr/>
          <p:nvPr/>
        </p:nvSpPr>
        <p:spPr>
          <a:xfrm>
            <a:off x="10283865" y="2961835"/>
            <a:ext cx="277087" cy="261939"/>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600" b="1" dirty="0">
                <a:solidFill>
                  <a:schemeClr val="tx1"/>
                </a:solidFill>
                <a:latin typeface="Source Sans Pro Light"/>
                <a:cs typeface="Source Sans Pro Light"/>
              </a:rPr>
              <a:t>T</a:t>
            </a:r>
          </a:p>
        </p:txBody>
      </p:sp>
      <p:sp>
        <p:nvSpPr>
          <p:cNvPr id="104" name="Rectangle 103"/>
          <p:cNvSpPr/>
          <p:nvPr/>
        </p:nvSpPr>
        <p:spPr>
          <a:xfrm>
            <a:off x="406242" y="499757"/>
            <a:ext cx="2006087" cy="2369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solidFill>
                <a:schemeClr val="tx1"/>
              </a:solidFill>
              <a:latin typeface="Source Sans Pro Light"/>
              <a:cs typeface="Source Sans Pro Light"/>
            </a:endParaRPr>
          </a:p>
        </p:txBody>
      </p:sp>
      <p:sp>
        <p:nvSpPr>
          <p:cNvPr id="105" name="Rectangle 104"/>
          <p:cNvSpPr/>
          <p:nvPr/>
        </p:nvSpPr>
        <p:spPr>
          <a:xfrm>
            <a:off x="406241" y="499757"/>
            <a:ext cx="679609"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solidFill>
                <a:schemeClr val="tx1"/>
              </a:solidFill>
              <a:latin typeface="Source Sans Pro Light"/>
              <a:cs typeface="Source Sans Pro Light"/>
            </a:endParaRPr>
          </a:p>
        </p:txBody>
      </p:sp>
      <p:pic>
        <p:nvPicPr>
          <p:cNvPr id="108" name="Picture 7" descr="https://cdn3.iconfinder.com/data/icons/macosxstyle/macosxstyle_png/512/Intranet.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983883" y="239184"/>
            <a:ext cx="869101" cy="869101"/>
          </a:xfrm>
          <a:prstGeom prst="rect">
            <a:avLst/>
          </a:prstGeom>
          <a:noFill/>
          <a:extLst>
            <a:ext uri="{909E8E84-426E-40dd-AFC4-6F175D3DCCD1}">
              <a14:hiddenFill xmlns="" xmlns:a14="http://schemas.microsoft.com/office/drawing/2010/main">
                <a:solidFill>
                  <a:srgbClr val="FFFFFF"/>
                </a:solidFill>
              </a14:hiddenFill>
            </a:ext>
          </a:extLst>
        </p:spPr>
      </p:pic>
      <p:sp>
        <p:nvSpPr>
          <p:cNvPr id="113" name="Oval 112"/>
          <p:cNvSpPr/>
          <p:nvPr/>
        </p:nvSpPr>
        <p:spPr>
          <a:xfrm>
            <a:off x="10277173" y="2329772"/>
            <a:ext cx="273711" cy="265157"/>
          </a:xfrm>
          <a:prstGeom prst="ellipse">
            <a:avLst/>
          </a:prstGeom>
          <a:solidFill>
            <a:srgbClr val="65D6E5"/>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2000" b="1" dirty="0">
                <a:solidFill>
                  <a:schemeClr val="tx1"/>
                </a:solidFill>
              </a:rPr>
              <a:t>R</a:t>
            </a:r>
            <a:endParaRPr lang="en-US" sz="1500" b="1" dirty="0">
              <a:solidFill>
                <a:schemeClr val="tx1"/>
              </a:solidFill>
            </a:endParaRPr>
          </a:p>
        </p:txBody>
      </p:sp>
      <p:sp>
        <p:nvSpPr>
          <p:cNvPr id="91" name="Rectangle 90"/>
          <p:cNvSpPr/>
          <p:nvPr/>
        </p:nvSpPr>
        <p:spPr>
          <a:xfrm>
            <a:off x="1102818" y="499757"/>
            <a:ext cx="649783"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p>
        </p:txBody>
      </p:sp>
      <p:sp>
        <p:nvSpPr>
          <p:cNvPr id="92" name="Rectangle 91"/>
          <p:cNvSpPr/>
          <p:nvPr/>
        </p:nvSpPr>
        <p:spPr>
          <a:xfrm>
            <a:off x="1764803" y="499757"/>
            <a:ext cx="649783"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p>
        </p:txBody>
      </p:sp>
      <p:sp>
        <p:nvSpPr>
          <p:cNvPr id="119" name="Rectangle 118"/>
          <p:cNvSpPr/>
          <p:nvPr/>
        </p:nvSpPr>
        <p:spPr>
          <a:xfrm>
            <a:off x="2412327" y="499757"/>
            <a:ext cx="421980" cy="236940"/>
          </a:xfrm>
          <a:prstGeom prst="rect">
            <a:avLst/>
          </a:prstGeom>
          <a:solidFill>
            <a:srgbClr val="1B709B"/>
          </a:solidFill>
          <a:ln>
            <a:solidFill>
              <a:schemeClr val="bg1">
                <a:lumMod val="75000"/>
                <a:lumOff val="25000"/>
              </a:schemeClr>
            </a:solidFill>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a:p>
        </p:txBody>
      </p:sp>
      <p:sp>
        <p:nvSpPr>
          <p:cNvPr id="120" name="TextBox 119"/>
          <p:cNvSpPr txBox="1"/>
          <p:nvPr/>
        </p:nvSpPr>
        <p:spPr>
          <a:xfrm>
            <a:off x="4619625" y="1334982"/>
            <a:ext cx="3013275" cy="707887"/>
          </a:xfrm>
          <a:prstGeom prst="rect">
            <a:avLst/>
          </a:prstGeom>
          <a:noFill/>
        </p:spPr>
        <p:txBody>
          <a:bodyPr wrap="square" lIns="91438" tIns="45719" rIns="91438" bIns="45719" rtlCol="0">
            <a:spAutoFit/>
          </a:bodyPr>
          <a:lstStyle/>
          <a:p>
            <a:r>
              <a:rPr lang="en-US" sz="4000" dirty="0">
                <a:solidFill>
                  <a:srgbClr val="0000FF"/>
                </a:solidFill>
                <a:latin typeface="Source Sans Pro Light"/>
                <a:cs typeface="Source Sans Pro Light"/>
              </a:rPr>
              <a:t>Union!</a:t>
            </a:r>
          </a:p>
        </p:txBody>
      </p:sp>
      <p:sp>
        <p:nvSpPr>
          <p:cNvPr id="106" name="Rectangle 105"/>
          <p:cNvSpPr/>
          <p:nvPr/>
        </p:nvSpPr>
        <p:spPr>
          <a:xfrm>
            <a:off x="2412327" y="499757"/>
            <a:ext cx="625171" cy="265503"/>
          </a:xfrm>
          <a:prstGeom prst="rect">
            <a:avLst/>
          </a:prstGeom>
          <a:solidFill>
            <a:srgbClr val="1B709B"/>
          </a:solidFill>
          <a:ln>
            <a:solidFill>
              <a:schemeClr val="bg1">
                <a:lumMod val="75000"/>
                <a:lumOff val="25000"/>
              </a:schemeClr>
            </a:solidFill>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a:p>
        </p:txBody>
      </p:sp>
      <p:sp>
        <p:nvSpPr>
          <p:cNvPr id="107" name="Rectangle 106"/>
          <p:cNvSpPr/>
          <p:nvPr/>
        </p:nvSpPr>
        <p:spPr>
          <a:xfrm>
            <a:off x="1869664" y="2739143"/>
            <a:ext cx="703667" cy="217520"/>
          </a:xfrm>
          <a:prstGeom prst="rect">
            <a:avLst/>
          </a:prstGeom>
          <a:solidFill>
            <a:srgbClr val="9933FF"/>
          </a:solidFill>
          <a:ln w="12700">
            <a:solidFill>
              <a:srgbClr val="3366FF"/>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Anonymous Pro" panose="02060609030202000504" pitchFamily="49" charset="0"/>
                <a:ea typeface="Anonymous Pro" panose="02060609030202000504" pitchFamily="49" charset="0"/>
              </a:rPr>
              <a:t>RDD, P3</a:t>
            </a:r>
          </a:p>
        </p:txBody>
      </p:sp>
      <p:sp>
        <p:nvSpPr>
          <p:cNvPr id="109" name="Rectangle 108"/>
          <p:cNvSpPr/>
          <p:nvPr/>
        </p:nvSpPr>
        <p:spPr>
          <a:xfrm>
            <a:off x="1869664" y="2482848"/>
            <a:ext cx="703667" cy="217520"/>
          </a:xfrm>
          <a:prstGeom prst="rect">
            <a:avLst/>
          </a:prstGeom>
          <a:solidFill>
            <a:srgbClr val="9933FF"/>
          </a:solidFill>
          <a:ln w="12700">
            <a:solidFill>
              <a:srgbClr val="3366FF"/>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Anonymous Pro" panose="02060609030202000504" pitchFamily="49" charset="0"/>
                <a:ea typeface="Anonymous Pro" panose="02060609030202000504" pitchFamily="49" charset="0"/>
              </a:rPr>
              <a:t>RDD, P2</a:t>
            </a:r>
          </a:p>
        </p:txBody>
      </p:sp>
      <p:sp>
        <p:nvSpPr>
          <p:cNvPr id="110" name="Rectangle 109"/>
          <p:cNvSpPr/>
          <p:nvPr/>
        </p:nvSpPr>
        <p:spPr>
          <a:xfrm>
            <a:off x="1869664" y="2990147"/>
            <a:ext cx="703667" cy="217520"/>
          </a:xfrm>
          <a:prstGeom prst="rect">
            <a:avLst/>
          </a:prstGeom>
          <a:solidFill>
            <a:srgbClr val="9933FF"/>
          </a:solidFill>
          <a:ln w="12700">
            <a:solidFill>
              <a:srgbClr val="3366FF"/>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Anonymous Pro" panose="02060609030202000504" pitchFamily="49" charset="0"/>
                <a:ea typeface="Anonymous Pro" panose="02060609030202000504" pitchFamily="49" charset="0"/>
              </a:rPr>
              <a:t>RDD, P5</a:t>
            </a:r>
          </a:p>
        </p:txBody>
      </p:sp>
      <p:sp>
        <p:nvSpPr>
          <p:cNvPr id="111" name="Rectangle 110"/>
          <p:cNvSpPr/>
          <p:nvPr/>
        </p:nvSpPr>
        <p:spPr>
          <a:xfrm>
            <a:off x="1869664" y="2228711"/>
            <a:ext cx="703667" cy="217520"/>
          </a:xfrm>
          <a:prstGeom prst="rect">
            <a:avLst/>
          </a:prstGeom>
          <a:solidFill>
            <a:srgbClr val="9933FF"/>
          </a:solidFill>
          <a:ln w="12700">
            <a:solidFill>
              <a:srgbClr val="3366FF"/>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Anonymous Pro" panose="02060609030202000504" pitchFamily="49" charset="0"/>
                <a:ea typeface="Anonymous Pro" panose="02060609030202000504" pitchFamily="49" charset="0"/>
              </a:rPr>
              <a:t>RDD, P1</a:t>
            </a:r>
          </a:p>
        </p:txBody>
      </p:sp>
      <p:sp>
        <p:nvSpPr>
          <p:cNvPr id="112" name="Rectangle 111"/>
          <p:cNvSpPr/>
          <p:nvPr/>
        </p:nvSpPr>
        <p:spPr>
          <a:xfrm>
            <a:off x="5622724" y="3615197"/>
            <a:ext cx="703667" cy="217520"/>
          </a:xfrm>
          <a:prstGeom prst="rect">
            <a:avLst/>
          </a:prstGeom>
          <a:solidFill>
            <a:srgbClr val="9933F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Anonymous Pro" panose="02060609030202000504" pitchFamily="49" charset="0"/>
                <a:ea typeface="Anonymous Pro" panose="02060609030202000504" pitchFamily="49" charset="0"/>
              </a:rPr>
              <a:t>RDD, P4</a:t>
            </a:r>
          </a:p>
        </p:txBody>
      </p:sp>
      <p:sp>
        <p:nvSpPr>
          <p:cNvPr id="114" name="Rectangle 113"/>
          <p:cNvSpPr/>
          <p:nvPr/>
        </p:nvSpPr>
        <p:spPr>
          <a:xfrm>
            <a:off x="5615353" y="3878681"/>
            <a:ext cx="703667" cy="217520"/>
          </a:xfrm>
          <a:prstGeom prst="rect">
            <a:avLst/>
          </a:prstGeom>
          <a:solidFill>
            <a:srgbClr val="9933F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Anonymous Pro" panose="02060609030202000504" pitchFamily="49" charset="0"/>
                <a:ea typeface="Anonymous Pro" panose="02060609030202000504" pitchFamily="49" charset="0"/>
              </a:rPr>
              <a:t>RDD, P6</a:t>
            </a:r>
          </a:p>
        </p:txBody>
      </p:sp>
      <p:sp>
        <p:nvSpPr>
          <p:cNvPr id="116" name="Rectangle 115"/>
          <p:cNvSpPr/>
          <p:nvPr/>
        </p:nvSpPr>
        <p:spPr>
          <a:xfrm>
            <a:off x="5616041" y="3357287"/>
            <a:ext cx="703667" cy="217520"/>
          </a:xfrm>
          <a:prstGeom prst="rect">
            <a:avLst/>
          </a:prstGeom>
          <a:solidFill>
            <a:srgbClr val="9933F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Anonymous Pro" panose="02060609030202000504" pitchFamily="49" charset="0"/>
                <a:ea typeface="Anonymous Pro" panose="02060609030202000504" pitchFamily="49" charset="0"/>
              </a:rPr>
              <a:t>RDD, P2</a:t>
            </a:r>
          </a:p>
        </p:txBody>
      </p:sp>
      <p:sp>
        <p:nvSpPr>
          <p:cNvPr id="117" name="Rectangle 116"/>
          <p:cNvSpPr/>
          <p:nvPr/>
        </p:nvSpPr>
        <p:spPr>
          <a:xfrm>
            <a:off x="5618367" y="3093803"/>
            <a:ext cx="703667" cy="217520"/>
          </a:xfrm>
          <a:prstGeom prst="rect">
            <a:avLst/>
          </a:prstGeom>
          <a:solidFill>
            <a:srgbClr val="9933F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Anonymous Pro" panose="02060609030202000504" pitchFamily="49" charset="0"/>
                <a:ea typeface="Anonymous Pro" panose="02060609030202000504" pitchFamily="49" charset="0"/>
              </a:rPr>
              <a:t>RDD, P1</a:t>
            </a:r>
          </a:p>
        </p:txBody>
      </p:sp>
      <p:sp>
        <p:nvSpPr>
          <p:cNvPr id="118" name="Rectangle 117"/>
          <p:cNvSpPr/>
          <p:nvPr/>
        </p:nvSpPr>
        <p:spPr>
          <a:xfrm>
            <a:off x="9016101" y="2416175"/>
            <a:ext cx="703667" cy="217520"/>
          </a:xfrm>
          <a:prstGeom prst="rect">
            <a:avLst/>
          </a:prstGeom>
          <a:solidFill>
            <a:srgbClr val="9933F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Anonymous Pro" panose="02060609030202000504" pitchFamily="49" charset="0"/>
                <a:ea typeface="Anonymous Pro" panose="02060609030202000504" pitchFamily="49" charset="0"/>
              </a:rPr>
              <a:t>RDD, P3</a:t>
            </a:r>
          </a:p>
        </p:txBody>
      </p:sp>
      <p:sp>
        <p:nvSpPr>
          <p:cNvPr id="121" name="Rectangle 120"/>
          <p:cNvSpPr/>
          <p:nvPr/>
        </p:nvSpPr>
        <p:spPr>
          <a:xfrm>
            <a:off x="9026180" y="2685831"/>
            <a:ext cx="703667" cy="217520"/>
          </a:xfrm>
          <a:prstGeom prst="rect">
            <a:avLst/>
          </a:prstGeom>
          <a:solidFill>
            <a:srgbClr val="9933F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Anonymous Pro" panose="02060609030202000504" pitchFamily="49" charset="0"/>
                <a:ea typeface="Anonymous Pro" panose="02060609030202000504" pitchFamily="49" charset="0"/>
              </a:rPr>
              <a:t>RDD, P4</a:t>
            </a:r>
          </a:p>
        </p:txBody>
      </p:sp>
      <p:sp>
        <p:nvSpPr>
          <p:cNvPr id="122" name="Rectangle 121"/>
          <p:cNvSpPr/>
          <p:nvPr/>
        </p:nvSpPr>
        <p:spPr>
          <a:xfrm>
            <a:off x="9026449" y="2956315"/>
            <a:ext cx="703667" cy="217520"/>
          </a:xfrm>
          <a:prstGeom prst="rect">
            <a:avLst/>
          </a:prstGeom>
          <a:solidFill>
            <a:srgbClr val="9933F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Anonymous Pro" panose="02060609030202000504" pitchFamily="49" charset="0"/>
                <a:ea typeface="Anonymous Pro" panose="02060609030202000504" pitchFamily="49" charset="0"/>
              </a:rPr>
              <a:t>RDD, P5</a:t>
            </a:r>
          </a:p>
        </p:txBody>
      </p:sp>
      <p:sp>
        <p:nvSpPr>
          <p:cNvPr id="123" name="Rectangle 122"/>
          <p:cNvSpPr/>
          <p:nvPr/>
        </p:nvSpPr>
        <p:spPr>
          <a:xfrm>
            <a:off x="9027997" y="3216728"/>
            <a:ext cx="703667" cy="217520"/>
          </a:xfrm>
          <a:prstGeom prst="rect">
            <a:avLst/>
          </a:prstGeom>
          <a:solidFill>
            <a:srgbClr val="9933F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900" b="1" dirty="0">
                <a:solidFill>
                  <a:schemeClr val="tx1"/>
                </a:solidFill>
                <a:latin typeface="Anonymous Pro" panose="02060609030202000504" pitchFamily="49" charset="0"/>
                <a:ea typeface="Anonymous Pro" panose="02060609030202000504" pitchFamily="49" charset="0"/>
              </a:rPr>
              <a:t>RDD, P6</a:t>
            </a:r>
          </a:p>
        </p:txBody>
      </p:sp>
    </p:spTree>
    <p:extLst>
      <p:ext uri="{BB962C8B-B14F-4D97-AF65-F5344CB8AC3E}">
        <p14:creationId xmlns:p14="http://schemas.microsoft.com/office/powerpoint/2010/main" val="237571560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DStream-Dstream</a:t>
            </a:r>
            <a:r>
              <a:rPr lang="en-US" dirty="0" smtClean="0"/>
              <a:t> Unions</a:t>
            </a:r>
            <a:endParaRPr lang="en-US" dirty="0"/>
          </a:p>
        </p:txBody>
      </p:sp>
      <p:pic>
        <p:nvPicPr>
          <p:cNvPr id="3" name="Picture 7" descr="https://cdn3.iconfinder.com/data/icons/macosxstyle/macosxstyle_png/512/Intrane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403482" y="2513056"/>
            <a:ext cx="869101" cy="869101"/>
          </a:xfrm>
          <a:prstGeom prst="rect">
            <a:avLst/>
          </a:prstGeom>
          <a:noFill/>
          <a:extLst>
            <a:ext uri="{909E8E84-426E-40dd-AFC4-6F175D3DCCD1}">
              <a14:hiddenFill xmlns="" xmlns:a14="http://schemas.microsoft.com/office/drawing/2010/main">
                <a:solidFill>
                  <a:srgbClr val="FFFFFF"/>
                </a:solidFill>
              </a14:hiddenFill>
            </a:ext>
          </a:extLst>
        </p:spPr>
      </p:pic>
      <p:pic>
        <p:nvPicPr>
          <p:cNvPr id="4" name="Picture 7" descr="https://cdn3.iconfinder.com/data/icons/macosxstyle/macosxstyle_png/512/Intrane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167496" y="2465431"/>
            <a:ext cx="869101" cy="869101"/>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Box 4"/>
          <p:cNvSpPr txBox="1"/>
          <p:nvPr/>
        </p:nvSpPr>
        <p:spPr>
          <a:xfrm>
            <a:off x="4254501" y="2696224"/>
            <a:ext cx="2984915" cy="830997"/>
          </a:xfrm>
          <a:prstGeom prst="rect">
            <a:avLst/>
          </a:prstGeom>
          <a:noFill/>
        </p:spPr>
        <p:txBody>
          <a:bodyPr wrap="square" lIns="91438" tIns="45719" rIns="91438" bIns="45719" rtlCol="0">
            <a:spAutoFit/>
          </a:bodyPr>
          <a:lstStyle/>
          <a:p>
            <a:r>
              <a:rPr lang="en-US" sz="2400" dirty="0">
                <a:latin typeface="Source Sans Pro Light"/>
                <a:cs typeface="Source Sans Pro Light"/>
              </a:rPr>
              <a:t>Stream–stream Union</a:t>
            </a:r>
          </a:p>
          <a:p>
            <a:endParaRPr lang="en-US" sz="2400" dirty="0">
              <a:latin typeface="Consolas"/>
              <a:cs typeface="Consolas"/>
            </a:endParaRPr>
          </a:p>
        </p:txBody>
      </p:sp>
      <p:sp>
        <p:nvSpPr>
          <p:cNvPr id="7" name="TextBox 6"/>
          <p:cNvSpPr txBox="1"/>
          <p:nvPr/>
        </p:nvSpPr>
        <p:spPr>
          <a:xfrm>
            <a:off x="762000" y="3551864"/>
            <a:ext cx="11160125" cy="2246769"/>
          </a:xfrm>
          <a:prstGeom prst="rect">
            <a:avLst/>
          </a:prstGeom>
          <a:noFill/>
        </p:spPr>
        <p:txBody>
          <a:bodyPr wrap="square" lIns="91438" tIns="45719" rIns="91438" bIns="45719" rtlCol="0">
            <a:spAutoFit/>
          </a:bodyPr>
          <a:lstStyle/>
          <a:p>
            <a:r>
              <a:rPr lang="en-US" sz="2000" dirty="0" err="1">
                <a:latin typeface="Consolas"/>
                <a:ea typeface="Anonymous Pro" panose="02060609030202000504" pitchFamily="49" charset="0"/>
                <a:cs typeface="Consolas"/>
              </a:rPr>
              <a:t>val</a:t>
            </a:r>
            <a:r>
              <a:rPr lang="en-US" sz="2000" dirty="0">
                <a:latin typeface="Consolas"/>
                <a:ea typeface="Anonymous Pro" panose="02060609030202000504" pitchFamily="49" charset="0"/>
                <a:cs typeface="Consolas"/>
              </a:rPr>
              <a:t> </a:t>
            </a:r>
            <a:r>
              <a:rPr lang="en-US" sz="2000" dirty="0" err="1">
                <a:solidFill>
                  <a:schemeClr val="accent4"/>
                </a:solidFill>
                <a:latin typeface="Consolas"/>
                <a:ea typeface="Anonymous Pro" panose="02060609030202000504" pitchFamily="49" charset="0"/>
                <a:cs typeface="Consolas"/>
              </a:rPr>
              <a:t>numStreams</a:t>
            </a:r>
            <a:r>
              <a:rPr lang="en-US" sz="2000" dirty="0">
                <a:solidFill>
                  <a:schemeClr val="accent4"/>
                </a:solidFill>
                <a:latin typeface="Consolas"/>
                <a:ea typeface="Anonymous Pro" panose="02060609030202000504" pitchFamily="49" charset="0"/>
                <a:cs typeface="Consolas"/>
              </a:rPr>
              <a:t> </a:t>
            </a:r>
            <a:r>
              <a:rPr lang="en-US" sz="2000" dirty="0">
                <a:latin typeface="Consolas"/>
                <a:ea typeface="Anonymous Pro" panose="02060609030202000504" pitchFamily="49" charset="0"/>
                <a:cs typeface="Consolas"/>
              </a:rPr>
              <a:t>= 5</a:t>
            </a:r>
          </a:p>
          <a:p>
            <a:endParaRPr lang="en-US" sz="2000" dirty="0">
              <a:latin typeface="Consolas"/>
              <a:ea typeface="Anonymous Pro" panose="02060609030202000504" pitchFamily="49" charset="0"/>
              <a:cs typeface="Consolas"/>
            </a:endParaRPr>
          </a:p>
          <a:p>
            <a:r>
              <a:rPr lang="en-US" sz="2000" dirty="0" err="1">
                <a:latin typeface="Consolas"/>
                <a:ea typeface="Anonymous Pro" panose="02060609030202000504" pitchFamily="49" charset="0"/>
                <a:cs typeface="Consolas"/>
              </a:rPr>
              <a:t>val</a:t>
            </a:r>
            <a:r>
              <a:rPr lang="en-US" sz="2000" dirty="0">
                <a:latin typeface="Consolas"/>
                <a:ea typeface="Anonymous Pro" panose="02060609030202000504" pitchFamily="49" charset="0"/>
                <a:cs typeface="Consolas"/>
              </a:rPr>
              <a:t> </a:t>
            </a:r>
            <a:r>
              <a:rPr lang="en-US" sz="2000" dirty="0" err="1">
                <a:solidFill>
                  <a:srgbClr val="FFC000"/>
                </a:solidFill>
                <a:latin typeface="Consolas"/>
                <a:ea typeface="Anonymous Pro" panose="02060609030202000504" pitchFamily="49" charset="0"/>
                <a:cs typeface="Consolas"/>
              </a:rPr>
              <a:t>kafkaStreams</a:t>
            </a:r>
            <a:r>
              <a:rPr lang="en-US" sz="2000" dirty="0">
                <a:latin typeface="Consolas"/>
                <a:ea typeface="Anonymous Pro" panose="02060609030202000504" pitchFamily="49" charset="0"/>
                <a:cs typeface="Consolas"/>
              </a:rPr>
              <a:t> = (1 to </a:t>
            </a:r>
            <a:r>
              <a:rPr lang="en-US" sz="2000" dirty="0" err="1">
                <a:solidFill>
                  <a:schemeClr val="accent4"/>
                </a:solidFill>
                <a:latin typeface="Consolas"/>
                <a:ea typeface="Anonymous Pro" panose="02060609030202000504" pitchFamily="49" charset="0"/>
                <a:cs typeface="Consolas"/>
              </a:rPr>
              <a:t>numStreams</a:t>
            </a:r>
            <a:r>
              <a:rPr lang="en-US" sz="2000" dirty="0">
                <a:latin typeface="Consolas"/>
                <a:ea typeface="Anonymous Pro" panose="02060609030202000504" pitchFamily="49" charset="0"/>
                <a:cs typeface="Consolas"/>
              </a:rPr>
              <a:t>).map { </a:t>
            </a:r>
            <a:r>
              <a:rPr lang="en-US" sz="2000" dirty="0" err="1">
                <a:latin typeface="Consolas"/>
                <a:ea typeface="Anonymous Pro" panose="02060609030202000504" pitchFamily="49" charset="0"/>
                <a:cs typeface="Consolas"/>
              </a:rPr>
              <a:t>i</a:t>
            </a:r>
            <a:r>
              <a:rPr lang="en-US" sz="2000" dirty="0">
                <a:latin typeface="Consolas"/>
                <a:ea typeface="Anonymous Pro" panose="02060609030202000504" pitchFamily="49" charset="0"/>
                <a:cs typeface="Consolas"/>
              </a:rPr>
              <a:t> =&gt; </a:t>
            </a:r>
            <a:r>
              <a:rPr lang="en-US" sz="2000" dirty="0" err="1">
                <a:latin typeface="Consolas"/>
                <a:ea typeface="Anonymous Pro" panose="02060609030202000504" pitchFamily="49" charset="0"/>
                <a:cs typeface="Consolas"/>
              </a:rPr>
              <a:t>KafkaUtils.createStream</a:t>
            </a:r>
            <a:r>
              <a:rPr lang="en-US" sz="2000" dirty="0">
                <a:latin typeface="Consolas"/>
                <a:ea typeface="Anonymous Pro" panose="02060609030202000504" pitchFamily="49" charset="0"/>
                <a:cs typeface="Consolas"/>
              </a:rPr>
              <a:t>(...) }</a:t>
            </a:r>
          </a:p>
          <a:p>
            <a:endParaRPr lang="en-US" sz="2000" dirty="0">
              <a:latin typeface="Consolas"/>
              <a:ea typeface="Anonymous Pro" panose="02060609030202000504" pitchFamily="49" charset="0"/>
              <a:cs typeface="Consolas"/>
            </a:endParaRPr>
          </a:p>
          <a:p>
            <a:r>
              <a:rPr lang="en-US" sz="2000" dirty="0" err="1">
                <a:latin typeface="Consolas"/>
                <a:ea typeface="Anonymous Pro" panose="02060609030202000504" pitchFamily="49" charset="0"/>
                <a:cs typeface="Consolas"/>
              </a:rPr>
              <a:t>val</a:t>
            </a:r>
            <a:r>
              <a:rPr lang="en-US" sz="2000" dirty="0">
                <a:latin typeface="Consolas"/>
                <a:ea typeface="Anonymous Pro" panose="02060609030202000504" pitchFamily="49" charset="0"/>
                <a:cs typeface="Consolas"/>
              </a:rPr>
              <a:t> </a:t>
            </a:r>
            <a:r>
              <a:rPr lang="en-US" sz="2000" dirty="0" err="1">
                <a:solidFill>
                  <a:schemeClr val="accent3"/>
                </a:solidFill>
                <a:latin typeface="Consolas"/>
                <a:ea typeface="Anonymous Pro" panose="02060609030202000504" pitchFamily="49" charset="0"/>
                <a:cs typeface="Consolas"/>
              </a:rPr>
              <a:t>u</a:t>
            </a:r>
            <a:r>
              <a:rPr lang="en-US" sz="2000" dirty="0" err="1">
                <a:latin typeface="Consolas"/>
                <a:ea typeface="Anonymous Pro" panose="02060609030202000504" pitchFamily="49" charset="0"/>
                <a:cs typeface="Consolas"/>
              </a:rPr>
              <a:t>n</a:t>
            </a:r>
            <a:r>
              <a:rPr lang="en-US" sz="2000" dirty="0" err="1">
                <a:solidFill>
                  <a:srgbClr val="E96C4A"/>
                </a:solidFill>
                <a:latin typeface="Consolas"/>
                <a:ea typeface="Anonymous Pro" panose="02060609030202000504" pitchFamily="49" charset="0"/>
                <a:cs typeface="Consolas"/>
              </a:rPr>
              <a:t>i</a:t>
            </a:r>
            <a:r>
              <a:rPr lang="en-US" sz="2000" dirty="0" err="1">
                <a:solidFill>
                  <a:schemeClr val="accent4"/>
                </a:solidFill>
                <a:latin typeface="Consolas"/>
                <a:ea typeface="Anonymous Pro" panose="02060609030202000504" pitchFamily="49" charset="0"/>
                <a:cs typeface="Consolas"/>
              </a:rPr>
              <a:t>f</a:t>
            </a:r>
            <a:r>
              <a:rPr lang="en-US" sz="2000" dirty="0" err="1">
                <a:solidFill>
                  <a:srgbClr val="FFFF00"/>
                </a:solidFill>
                <a:latin typeface="Consolas"/>
                <a:ea typeface="Anonymous Pro" panose="02060609030202000504" pitchFamily="49" charset="0"/>
                <a:cs typeface="Consolas"/>
              </a:rPr>
              <a:t>i</a:t>
            </a:r>
            <a:r>
              <a:rPr lang="en-US" sz="2000" dirty="0" err="1">
                <a:solidFill>
                  <a:srgbClr val="9966FF"/>
                </a:solidFill>
                <a:latin typeface="Consolas"/>
                <a:ea typeface="Anonymous Pro" panose="02060609030202000504" pitchFamily="49" charset="0"/>
                <a:cs typeface="Consolas"/>
              </a:rPr>
              <a:t>e</a:t>
            </a:r>
            <a:r>
              <a:rPr lang="en-US" sz="2000" dirty="0" err="1">
                <a:solidFill>
                  <a:schemeClr val="accent1">
                    <a:lumMod val="40000"/>
                    <a:lumOff val="60000"/>
                  </a:schemeClr>
                </a:solidFill>
                <a:latin typeface="Consolas"/>
                <a:ea typeface="Anonymous Pro" panose="02060609030202000504" pitchFamily="49" charset="0"/>
                <a:cs typeface="Consolas"/>
              </a:rPr>
              <a:t>d</a:t>
            </a:r>
            <a:r>
              <a:rPr lang="en-US" sz="2000" dirty="0" err="1">
                <a:latin typeface="Consolas"/>
                <a:ea typeface="Anonymous Pro" panose="02060609030202000504" pitchFamily="49" charset="0"/>
                <a:cs typeface="Consolas"/>
              </a:rPr>
              <a:t>Stream</a:t>
            </a:r>
            <a:r>
              <a:rPr lang="en-US" sz="2000" dirty="0">
                <a:latin typeface="Consolas"/>
                <a:ea typeface="Anonymous Pro" panose="02060609030202000504" pitchFamily="49" charset="0"/>
                <a:cs typeface="Consolas"/>
              </a:rPr>
              <a:t> = </a:t>
            </a:r>
            <a:r>
              <a:rPr lang="en-US" sz="2000" dirty="0" err="1">
                <a:latin typeface="Consolas"/>
                <a:ea typeface="Anonymous Pro" panose="02060609030202000504" pitchFamily="49" charset="0"/>
                <a:cs typeface="Consolas"/>
              </a:rPr>
              <a:t>streamingContext.</a:t>
            </a:r>
            <a:r>
              <a:rPr lang="en-US" sz="2000" dirty="0" err="1">
                <a:solidFill>
                  <a:srgbClr val="FE5224"/>
                </a:solidFill>
                <a:latin typeface="Consolas"/>
                <a:ea typeface="Anonymous Pro" panose="02060609030202000504" pitchFamily="49" charset="0"/>
                <a:cs typeface="Consolas"/>
              </a:rPr>
              <a:t>union</a:t>
            </a:r>
            <a:r>
              <a:rPr lang="en-US" sz="2000" dirty="0">
                <a:solidFill>
                  <a:srgbClr val="FE5224"/>
                </a:solidFill>
                <a:latin typeface="Consolas"/>
                <a:ea typeface="Anonymous Pro" panose="02060609030202000504" pitchFamily="49" charset="0"/>
                <a:cs typeface="Consolas"/>
              </a:rPr>
              <a:t>(</a:t>
            </a:r>
            <a:r>
              <a:rPr lang="en-US" sz="2000" dirty="0" err="1">
                <a:solidFill>
                  <a:srgbClr val="FFC000"/>
                </a:solidFill>
                <a:latin typeface="Consolas"/>
                <a:ea typeface="Anonymous Pro" panose="02060609030202000504" pitchFamily="49" charset="0"/>
                <a:cs typeface="Consolas"/>
              </a:rPr>
              <a:t>kafkaStreams</a:t>
            </a:r>
            <a:r>
              <a:rPr lang="en-US" sz="2000" dirty="0">
                <a:solidFill>
                  <a:srgbClr val="FE5224"/>
                </a:solidFill>
                <a:latin typeface="Consolas"/>
                <a:ea typeface="Anonymous Pro" panose="02060609030202000504" pitchFamily="49" charset="0"/>
                <a:cs typeface="Consolas"/>
              </a:rPr>
              <a:t>)</a:t>
            </a:r>
          </a:p>
          <a:p>
            <a:endParaRPr lang="en-US" sz="2000" dirty="0">
              <a:latin typeface="Consolas"/>
              <a:ea typeface="Anonymous Pro" panose="02060609030202000504" pitchFamily="49" charset="0"/>
              <a:cs typeface="Consolas"/>
            </a:endParaRPr>
          </a:p>
          <a:p>
            <a:r>
              <a:rPr lang="en-US" sz="2000" dirty="0" err="1">
                <a:solidFill>
                  <a:schemeClr val="accent3"/>
                </a:solidFill>
                <a:latin typeface="Consolas"/>
                <a:ea typeface="Anonymous Pro" panose="02060609030202000504" pitchFamily="49" charset="0"/>
                <a:cs typeface="Consolas"/>
              </a:rPr>
              <a:t>u</a:t>
            </a:r>
            <a:r>
              <a:rPr lang="en-US" sz="2000" dirty="0" err="1">
                <a:latin typeface="Consolas"/>
                <a:ea typeface="Anonymous Pro" panose="02060609030202000504" pitchFamily="49" charset="0"/>
                <a:cs typeface="Consolas"/>
              </a:rPr>
              <a:t>n</a:t>
            </a:r>
            <a:r>
              <a:rPr lang="en-US" sz="2000" dirty="0" err="1">
                <a:solidFill>
                  <a:srgbClr val="E96C4A"/>
                </a:solidFill>
                <a:latin typeface="Consolas"/>
                <a:ea typeface="Anonymous Pro" panose="02060609030202000504" pitchFamily="49" charset="0"/>
                <a:cs typeface="Consolas"/>
              </a:rPr>
              <a:t>i</a:t>
            </a:r>
            <a:r>
              <a:rPr lang="en-US" sz="2000" dirty="0" err="1">
                <a:solidFill>
                  <a:schemeClr val="accent4"/>
                </a:solidFill>
                <a:latin typeface="Consolas"/>
                <a:ea typeface="Anonymous Pro" panose="02060609030202000504" pitchFamily="49" charset="0"/>
                <a:cs typeface="Consolas"/>
              </a:rPr>
              <a:t>f</a:t>
            </a:r>
            <a:r>
              <a:rPr lang="en-US" sz="2000" dirty="0" err="1">
                <a:solidFill>
                  <a:srgbClr val="FFFF00"/>
                </a:solidFill>
                <a:latin typeface="Consolas"/>
                <a:ea typeface="Anonymous Pro" panose="02060609030202000504" pitchFamily="49" charset="0"/>
                <a:cs typeface="Consolas"/>
              </a:rPr>
              <a:t>i</a:t>
            </a:r>
            <a:r>
              <a:rPr lang="en-US" sz="2000" dirty="0" err="1">
                <a:solidFill>
                  <a:srgbClr val="9966FF"/>
                </a:solidFill>
                <a:latin typeface="Consolas"/>
                <a:ea typeface="Anonymous Pro" panose="02060609030202000504" pitchFamily="49" charset="0"/>
                <a:cs typeface="Consolas"/>
              </a:rPr>
              <a:t>e</a:t>
            </a:r>
            <a:r>
              <a:rPr lang="en-US" sz="2000" dirty="0" err="1">
                <a:solidFill>
                  <a:schemeClr val="accent1">
                    <a:lumMod val="40000"/>
                    <a:lumOff val="60000"/>
                  </a:schemeClr>
                </a:solidFill>
                <a:latin typeface="Consolas"/>
                <a:ea typeface="Anonymous Pro" panose="02060609030202000504" pitchFamily="49" charset="0"/>
                <a:cs typeface="Consolas"/>
              </a:rPr>
              <a:t>d</a:t>
            </a:r>
            <a:r>
              <a:rPr lang="en-US" sz="2000" dirty="0" err="1">
                <a:latin typeface="Consolas"/>
                <a:ea typeface="Anonymous Pro" panose="02060609030202000504" pitchFamily="49" charset="0"/>
                <a:cs typeface="Consolas"/>
              </a:rPr>
              <a:t>Stream.print</a:t>
            </a:r>
            <a:r>
              <a:rPr lang="en-US" sz="2000" dirty="0">
                <a:latin typeface="Consolas"/>
                <a:ea typeface="Anonymous Pro" panose="02060609030202000504" pitchFamily="49" charset="0"/>
                <a:cs typeface="Consolas"/>
              </a:rPr>
              <a:t>()</a:t>
            </a:r>
          </a:p>
        </p:txBody>
      </p:sp>
    </p:spTree>
    <p:extLst>
      <p:ext uri="{BB962C8B-B14F-4D97-AF65-F5344CB8AC3E}">
        <p14:creationId xmlns:p14="http://schemas.microsoft.com/office/powerpoint/2010/main" val="15074661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DStream-Dstream</a:t>
            </a:r>
            <a:r>
              <a:rPr lang="en-US" dirty="0" smtClean="0"/>
              <a:t> Joins</a:t>
            </a:r>
            <a:endParaRPr lang="en-US" dirty="0"/>
          </a:p>
        </p:txBody>
      </p:sp>
      <p:pic>
        <p:nvPicPr>
          <p:cNvPr id="3" name="Picture 7" descr="https://cdn3.iconfinder.com/data/icons/macosxstyle/macosxstyle_png/512/Intrane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403482" y="2513056"/>
            <a:ext cx="869101" cy="869101"/>
          </a:xfrm>
          <a:prstGeom prst="rect">
            <a:avLst/>
          </a:prstGeom>
          <a:noFill/>
          <a:extLst>
            <a:ext uri="{909E8E84-426E-40dd-AFC4-6F175D3DCCD1}">
              <a14:hiddenFill xmlns="" xmlns:a14="http://schemas.microsoft.com/office/drawing/2010/main">
                <a:solidFill>
                  <a:srgbClr val="FFFFFF"/>
                </a:solidFill>
              </a14:hiddenFill>
            </a:ext>
          </a:extLst>
        </p:spPr>
      </p:pic>
      <p:pic>
        <p:nvPicPr>
          <p:cNvPr id="4" name="Picture 7" descr="https://cdn3.iconfinder.com/data/icons/macosxstyle/macosxstyle_png/512/Intrane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167496" y="2465431"/>
            <a:ext cx="869101" cy="869101"/>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Box 4"/>
          <p:cNvSpPr txBox="1"/>
          <p:nvPr/>
        </p:nvSpPr>
        <p:spPr>
          <a:xfrm>
            <a:off x="4434570" y="2696224"/>
            <a:ext cx="2804845" cy="830997"/>
          </a:xfrm>
          <a:prstGeom prst="rect">
            <a:avLst/>
          </a:prstGeom>
          <a:noFill/>
        </p:spPr>
        <p:txBody>
          <a:bodyPr wrap="square" lIns="91438" tIns="45719" rIns="91438" bIns="45719" rtlCol="0">
            <a:spAutoFit/>
          </a:bodyPr>
          <a:lstStyle/>
          <a:p>
            <a:r>
              <a:rPr lang="en-US" sz="2400" dirty="0">
                <a:latin typeface="Source Sans Pro Light"/>
                <a:cs typeface="Source Sans Pro Light"/>
              </a:rPr>
              <a:t>Stream–stream Join</a:t>
            </a:r>
          </a:p>
          <a:p>
            <a:endParaRPr lang="en-US" sz="2400" dirty="0">
              <a:latin typeface="Consolas"/>
              <a:cs typeface="Consolas"/>
            </a:endParaRPr>
          </a:p>
        </p:txBody>
      </p:sp>
      <p:sp>
        <p:nvSpPr>
          <p:cNvPr id="6" name="TextBox 5"/>
          <p:cNvSpPr txBox="1"/>
          <p:nvPr/>
        </p:nvSpPr>
        <p:spPr>
          <a:xfrm>
            <a:off x="2286001" y="3789987"/>
            <a:ext cx="8905875" cy="1815883"/>
          </a:xfrm>
          <a:prstGeom prst="rect">
            <a:avLst/>
          </a:prstGeom>
          <a:noFill/>
        </p:spPr>
        <p:txBody>
          <a:bodyPr wrap="square" lIns="91438" tIns="45719" rIns="91438" bIns="45719" rtlCol="0">
            <a:spAutoFit/>
          </a:bodyPr>
          <a:lstStyle/>
          <a:p>
            <a:r>
              <a:rPr lang="en-US" sz="2800" dirty="0" err="1">
                <a:latin typeface="Consolas"/>
                <a:ea typeface="Anonymous Pro" panose="02060609030202000504" pitchFamily="49" charset="0"/>
                <a:cs typeface="Consolas"/>
              </a:rPr>
              <a:t>val</a:t>
            </a:r>
            <a:r>
              <a:rPr lang="en-US" sz="2800" dirty="0">
                <a:latin typeface="Consolas"/>
                <a:ea typeface="Anonymous Pro" panose="02060609030202000504" pitchFamily="49" charset="0"/>
                <a:cs typeface="Consolas"/>
              </a:rPr>
              <a:t> </a:t>
            </a:r>
            <a:r>
              <a:rPr lang="en-US" sz="2800" dirty="0">
                <a:solidFill>
                  <a:schemeClr val="accent4"/>
                </a:solidFill>
                <a:latin typeface="Consolas"/>
                <a:ea typeface="Anonymous Pro" panose="02060609030202000504" pitchFamily="49" charset="0"/>
                <a:cs typeface="Consolas"/>
              </a:rPr>
              <a:t>stream1</a:t>
            </a:r>
            <a:r>
              <a:rPr lang="en-US" sz="2800" dirty="0">
                <a:latin typeface="Consolas"/>
                <a:ea typeface="Anonymous Pro" panose="02060609030202000504" pitchFamily="49" charset="0"/>
                <a:cs typeface="Consolas"/>
              </a:rPr>
              <a:t>: </a:t>
            </a:r>
            <a:r>
              <a:rPr lang="en-US" sz="2800" dirty="0" err="1">
                <a:latin typeface="Consolas"/>
                <a:ea typeface="Anonymous Pro" panose="02060609030202000504" pitchFamily="49" charset="0"/>
                <a:cs typeface="Consolas"/>
              </a:rPr>
              <a:t>DStream</a:t>
            </a:r>
            <a:r>
              <a:rPr lang="en-US" sz="2800" dirty="0">
                <a:latin typeface="Consolas"/>
                <a:ea typeface="Anonymous Pro" panose="02060609030202000504" pitchFamily="49" charset="0"/>
                <a:cs typeface="Consolas"/>
              </a:rPr>
              <a:t>[String, String] = ...</a:t>
            </a:r>
          </a:p>
          <a:p>
            <a:r>
              <a:rPr lang="en-US" sz="2800" dirty="0" err="1">
                <a:latin typeface="Consolas"/>
                <a:ea typeface="Anonymous Pro" panose="02060609030202000504" pitchFamily="49" charset="0"/>
                <a:cs typeface="Consolas"/>
              </a:rPr>
              <a:t>val</a:t>
            </a:r>
            <a:r>
              <a:rPr lang="en-US" sz="2800" dirty="0">
                <a:latin typeface="Consolas"/>
                <a:ea typeface="Anonymous Pro" panose="02060609030202000504" pitchFamily="49" charset="0"/>
                <a:cs typeface="Consolas"/>
              </a:rPr>
              <a:t> </a:t>
            </a:r>
            <a:r>
              <a:rPr lang="en-US" sz="2800" dirty="0">
                <a:solidFill>
                  <a:srgbClr val="0000FF"/>
                </a:solidFill>
                <a:latin typeface="Consolas"/>
                <a:ea typeface="Anonymous Pro" panose="02060609030202000504" pitchFamily="49" charset="0"/>
                <a:cs typeface="Consolas"/>
              </a:rPr>
              <a:t>stream2</a:t>
            </a:r>
            <a:r>
              <a:rPr lang="en-US" sz="2800" dirty="0">
                <a:latin typeface="Consolas"/>
                <a:ea typeface="Anonymous Pro" panose="02060609030202000504" pitchFamily="49" charset="0"/>
                <a:cs typeface="Consolas"/>
              </a:rPr>
              <a:t>: </a:t>
            </a:r>
            <a:r>
              <a:rPr lang="en-US" sz="2800" dirty="0" err="1">
                <a:latin typeface="Consolas"/>
                <a:ea typeface="Anonymous Pro" panose="02060609030202000504" pitchFamily="49" charset="0"/>
                <a:cs typeface="Consolas"/>
              </a:rPr>
              <a:t>DStream</a:t>
            </a:r>
            <a:r>
              <a:rPr lang="en-US" sz="2800" dirty="0">
                <a:latin typeface="Consolas"/>
                <a:ea typeface="Anonymous Pro" panose="02060609030202000504" pitchFamily="49" charset="0"/>
                <a:cs typeface="Consolas"/>
              </a:rPr>
              <a:t>[String, String] = ...</a:t>
            </a:r>
          </a:p>
          <a:p>
            <a:endParaRPr lang="en-US" sz="2800" dirty="0">
              <a:latin typeface="Consolas"/>
              <a:ea typeface="Anonymous Pro" panose="02060609030202000504" pitchFamily="49" charset="0"/>
              <a:cs typeface="Consolas"/>
            </a:endParaRPr>
          </a:p>
          <a:p>
            <a:r>
              <a:rPr lang="en-US" sz="2800" dirty="0" err="1">
                <a:latin typeface="Consolas"/>
                <a:ea typeface="Anonymous Pro" panose="02060609030202000504" pitchFamily="49" charset="0"/>
                <a:cs typeface="Consolas"/>
              </a:rPr>
              <a:t>val</a:t>
            </a:r>
            <a:r>
              <a:rPr lang="en-US" sz="2800" dirty="0">
                <a:latin typeface="Consolas"/>
                <a:ea typeface="Anonymous Pro" panose="02060609030202000504" pitchFamily="49" charset="0"/>
                <a:cs typeface="Consolas"/>
              </a:rPr>
              <a:t> </a:t>
            </a:r>
            <a:r>
              <a:rPr lang="en-US" sz="2800" dirty="0" err="1">
                <a:latin typeface="Consolas"/>
                <a:ea typeface="Anonymous Pro" panose="02060609030202000504" pitchFamily="49" charset="0"/>
                <a:cs typeface="Consolas"/>
              </a:rPr>
              <a:t>joinedStream</a:t>
            </a:r>
            <a:r>
              <a:rPr lang="en-US" sz="2800" dirty="0">
                <a:latin typeface="Consolas"/>
                <a:ea typeface="Anonymous Pro" panose="02060609030202000504" pitchFamily="49" charset="0"/>
                <a:cs typeface="Consolas"/>
              </a:rPr>
              <a:t> = </a:t>
            </a:r>
            <a:r>
              <a:rPr lang="en-US" sz="2800" dirty="0">
                <a:solidFill>
                  <a:schemeClr val="accent4"/>
                </a:solidFill>
                <a:latin typeface="Consolas"/>
                <a:ea typeface="Anonymous Pro" panose="02060609030202000504" pitchFamily="49" charset="0"/>
                <a:cs typeface="Consolas"/>
              </a:rPr>
              <a:t>stream1</a:t>
            </a:r>
            <a:r>
              <a:rPr lang="en-US" sz="2800" dirty="0">
                <a:latin typeface="Consolas"/>
                <a:ea typeface="Anonymous Pro" panose="02060609030202000504" pitchFamily="49" charset="0"/>
                <a:cs typeface="Consolas"/>
              </a:rPr>
              <a:t>.</a:t>
            </a:r>
            <a:r>
              <a:rPr lang="en-US" sz="2800" dirty="0">
                <a:solidFill>
                  <a:srgbClr val="FE5224"/>
                </a:solidFill>
                <a:latin typeface="Consolas"/>
                <a:ea typeface="Anonymous Pro" panose="02060609030202000504" pitchFamily="49" charset="0"/>
                <a:cs typeface="Consolas"/>
              </a:rPr>
              <a:t>join(</a:t>
            </a:r>
            <a:r>
              <a:rPr lang="en-US" sz="2800" dirty="0">
                <a:solidFill>
                  <a:srgbClr val="0000FF"/>
                </a:solidFill>
                <a:latin typeface="Consolas"/>
                <a:ea typeface="Anonymous Pro" panose="02060609030202000504" pitchFamily="49" charset="0"/>
                <a:cs typeface="Consolas"/>
              </a:rPr>
              <a:t>stream2</a:t>
            </a:r>
            <a:r>
              <a:rPr lang="en-US" sz="2800" dirty="0">
                <a:solidFill>
                  <a:srgbClr val="FE5224"/>
                </a:solidFill>
                <a:latin typeface="Consolas"/>
                <a:ea typeface="Anonymous Pro" panose="02060609030202000504" pitchFamily="49" charset="0"/>
                <a:cs typeface="Consolas"/>
              </a:rPr>
              <a:t>)</a:t>
            </a:r>
          </a:p>
        </p:txBody>
      </p:sp>
    </p:spTree>
    <p:extLst>
      <p:ext uri="{BB962C8B-B14F-4D97-AF65-F5344CB8AC3E}">
        <p14:creationId xmlns:p14="http://schemas.microsoft.com/office/powerpoint/2010/main" val="205138993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Transformations on </a:t>
            </a:r>
            <a:r>
              <a:rPr lang="en-US" dirty="0" err="1" smtClean="0"/>
              <a:t>DStreams</a:t>
            </a:r>
            <a:endParaRPr lang="en-US" dirty="0"/>
          </a:p>
        </p:txBody>
      </p:sp>
      <p:cxnSp>
        <p:nvCxnSpPr>
          <p:cNvPr id="3" name="Straight Arrow Connector 2"/>
          <p:cNvCxnSpPr>
            <a:stCxn id="35" idx="2"/>
            <a:endCxn id="23" idx="0"/>
          </p:cNvCxnSpPr>
          <p:nvPr/>
        </p:nvCxnSpPr>
        <p:spPr>
          <a:xfrm>
            <a:off x="6895945" y="4452997"/>
            <a:ext cx="227695" cy="614797"/>
          </a:xfrm>
          <a:prstGeom prst="straightConnector1">
            <a:avLst/>
          </a:prstGeom>
          <a:ln>
            <a:solidFill>
              <a:schemeClr val="accent1">
                <a:lumMod val="60000"/>
                <a:lumOff val="40000"/>
              </a:schemeClr>
            </a:solidFill>
            <a:tailEnd type="triangle" w="lg" len="lg"/>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a:xfrm>
            <a:off x="1384664" y="1445623"/>
            <a:ext cx="1915885" cy="384719"/>
          </a:xfrm>
          <a:prstGeom prst="rect">
            <a:avLst/>
          </a:prstGeom>
          <a:noFill/>
        </p:spPr>
        <p:txBody>
          <a:bodyPr wrap="square" lIns="91438" tIns="45719" rIns="91438" bIns="45719" rtlCol="0">
            <a:spAutoFit/>
          </a:bodyPr>
          <a:lstStyle/>
          <a:p>
            <a:r>
              <a:rPr lang="en-US" dirty="0" smtClean="0">
                <a:latin typeface="Consolas"/>
                <a:ea typeface="Anonymous Pro" panose="02060609030202000504" pitchFamily="49" charset="0"/>
                <a:cs typeface="Consolas"/>
              </a:rPr>
              <a:t>map(   )</a:t>
            </a:r>
            <a:endParaRPr lang="en-US" dirty="0">
              <a:latin typeface="Consolas"/>
              <a:ea typeface="Anonymous Pro" panose="02060609030202000504" pitchFamily="49" charset="0"/>
              <a:cs typeface="Consolas"/>
            </a:endParaRPr>
          </a:p>
        </p:txBody>
      </p:sp>
      <p:sp>
        <p:nvSpPr>
          <p:cNvPr id="5" name="TextBox 4"/>
          <p:cNvSpPr txBox="1"/>
          <p:nvPr/>
        </p:nvSpPr>
        <p:spPr>
          <a:xfrm>
            <a:off x="3365864" y="2677887"/>
            <a:ext cx="1915885" cy="384719"/>
          </a:xfrm>
          <a:prstGeom prst="rect">
            <a:avLst/>
          </a:prstGeom>
          <a:noFill/>
        </p:spPr>
        <p:txBody>
          <a:bodyPr wrap="square" lIns="91438" tIns="45719" rIns="91438" bIns="45719" rtlCol="0">
            <a:spAutoFit/>
          </a:bodyPr>
          <a:lstStyle/>
          <a:p>
            <a:r>
              <a:rPr lang="en-US" dirty="0" err="1" smtClean="0">
                <a:latin typeface="Consolas"/>
                <a:ea typeface="Anonymous Pro" panose="02060609030202000504" pitchFamily="49" charset="0"/>
                <a:cs typeface="Consolas"/>
              </a:rPr>
              <a:t>flatMap</a:t>
            </a:r>
            <a:r>
              <a:rPr lang="en-US" dirty="0" smtClean="0">
                <a:latin typeface="Consolas"/>
                <a:ea typeface="Anonymous Pro" panose="02060609030202000504" pitchFamily="49" charset="0"/>
                <a:cs typeface="Consolas"/>
              </a:rPr>
              <a:t>(   )</a:t>
            </a:r>
            <a:endParaRPr lang="en-US" dirty="0">
              <a:latin typeface="Consolas"/>
              <a:ea typeface="Anonymous Pro" panose="02060609030202000504" pitchFamily="49" charset="0"/>
              <a:cs typeface="Consolas"/>
            </a:endParaRPr>
          </a:p>
        </p:txBody>
      </p:sp>
      <p:sp>
        <p:nvSpPr>
          <p:cNvPr id="6" name="TextBox 5"/>
          <p:cNvSpPr txBox="1"/>
          <p:nvPr/>
        </p:nvSpPr>
        <p:spPr>
          <a:xfrm>
            <a:off x="6723019" y="2946929"/>
            <a:ext cx="1915885" cy="384719"/>
          </a:xfrm>
          <a:prstGeom prst="rect">
            <a:avLst/>
          </a:prstGeom>
          <a:noFill/>
        </p:spPr>
        <p:txBody>
          <a:bodyPr wrap="square" lIns="91438" tIns="45719" rIns="91438" bIns="45719" rtlCol="0">
            <a:spAutoFit/>
          </a:bodyPr>
          <a:lstStyle/>
          <a:p>
            <a:r>
              <a:rPr lang="en-US" dirty="0" smtClean="0">
                <a:latin typeface="Consolas"/>
                <a:ea typeface="Anonymous Pro" panose="02060609030202000504" pitchFamily="49" charset="0"/>
                <a:cs typeface="Consolas"/>
              </a:rPr>
              <a:t>filter(   )</a:t>
            </a:r>
            <a:endParaRPr lang="en-US" dirty="0">
              <a:latin typeface="Consolas"/>
              <a:ea typeface="Anonymous Pro" panose="02060609030202000504" pitchFamily="49" charset="0"/>
              <a:cs typeface="Consolas"/>
            </a:endParaRPr>
          </a:p>
        </p:txBody>
      </p:sp>
      <p:sp>
        <p:nvSpPr>
          <p:cNvPr id="7" name="TextBox 6"/>
          <p:cNvSpPr txBox="1"/>
          <p:nvPr/>
        </p:nvSpPr>
        <p:spPr>
          <a:xfrm>
            <a:off x="2388017" y="4398086"/>
            <a:ext cx="3037423" cy="384719"/>
          </a:xfrm>
          <a:prstGeom prst="rect">
            <a:avLst/>
          </a:prstGeom>
          <a:noFill/>
        </p:spPr>
        <p:txBody>
          <a:bodyPr wrap="square" lIns="91438" tIns="45719" rIns="91438" bIns="45719" rtlCol="0">
            <a:spAutoFit/>
          </a:bodyPr>
          <a:lstStyle/>
          <a:p>
            <a:r>
              <a:rPr lang="en-US" dirty="0" smtClean="0">
                <a:latin typeface="Consolas"/>
                <a:ea typeface="Anonymous Pro" panose="02060609030202000504" pitchFamily="49" charset="0"/>
                <a:cs typeface="Consolas"/>
              </a:rPr>
              <a:t>repartition(</a:t>
            </a:r>
            <a:r>
              <a:rPr lang="en-US" sz="1100" dirty="0" err="1">
                <a:solidFill>
                  <a:schemeClr val="accent1"/>
                </a:solidFill>
                <a:latin typeface="Consolas"/>
                <a:ea typeface="Anonymous Pro" panose="02060609030202000504" pitchFamily="49" charset="0"/>
                <a:cs typeface="Consolas"/>
              </a:rPr>
              <a:t>numPartitions</a:t>
            </a:r>
            <a:r>
              <a:rPr lang="en-US" dirty="0" smtClean="0">
                <a:latin typeface="Consolas"/>
                <a:ea typeface="Anonymous Pro" panose="02060609030202000504" pitchFamily="49" charset="0"/>
                <a:cs typeface="Consolas"/>
              </a:rPr>
              <a:t>)</a:t>
            </a:r>
            <a:endParaRPr lang="en-US" dirty="0">
              <a:latin typeface="Consolas"/>
              <a:ea typeface="Anonymous Pro" panose="02060609030202000504" pitchFamily="49" charset="0"/>
              <a:cs typeface="Consolas"/>
            </a:endParaRPr>
          </a:p>
        </p:txBody>
      </p:sp>
      <p:sp>
        <p:nvSpPr>
          <p:cNvPr id="11" name="TextBox 10"/>
          <p:cNvSpPr txBox="1"/>
          <p:nvPr/>
        </p:nvSpPr>
        <p:spPr>
          <a:xfrm>
            <a:off x="8638905" y="2035893"/>
            <a:ext cx="2778033" cy="384719"/>
          </a:xfrm>
          <a:prstGeom prst="rect">
            <a:avLst/>
          </a:prstGeom>
          <a:noFill/>
        </p:spPr>
        <p:txBody>
          <a:bodyPr wrap="square" lIns="91438" tIns="45719" rIns="91438" bIns="45719" rtlCol="0">
            <a:spAutoFit/>
          </a:bodyPr>
          <a:lstStyle/>
          <a:p>
            <a:r>
              <a:rPr lang="en-US" dirty="0" smtClean="0">
                <a:latin typeface="Consolas"/>
                <a:ea typeface="Anonymous Pro" panose="02060609030202000504" pitchFamily="49" charset="0"/>
                <a:cs typeface="Consolas"/>
              </a:rPr>
              <a:t>union(</a:t>
            </a:r>
            <a:r>
              <a:rPr lang="en-US" sz="1100" dirty="0" err="1">
                <a:solidFill>
                  <a:schemeClr val="accent1"/>
                </a:solidFill>
                <a:latin typeface="Consolas"/>
                <a:ea typeface="Anonymous Pro" panose="02060609030202000504" pitchFamily="49" charset="0"/>
                <a:cs typeface="Consolas"/>
              </a:rPr>
              <a:t>otherStream</a:t>
            </a:r>
            <a:r>
              <a:rPr lang="en-US" dirty="0" smtClean="0">
                <a:latin typeface="Consolas"/>
                <a:ea typeface="Anonymous Pro" panose="02060609030202000504" pitchFamily="49" charset="0"/>
                <a:cs typeface="Consolas"/>
              </a:rPr>
              <a:t>)</a:t>
            </a:r>
            <a:endParaRPr lang="en-US" dirty="0">
              <a:latin typeface="Consolas"/>
              <a:ea typeface="Anonymous Pro" panose="02060609030202000504" pitchFamily="49" charset="0"/>
              <a:cs typeface="Consolas"/>
            </a:endParaRPr>
          </a:p>
        </p:txBody>
      </p:sp>
      <p:sp>
        <p:nvSpPr>
          <p:cNvPr id="12" name="TextBox 11"/>
          <p:cNvSpPr txBox="1"/>
          <p:nvPr/>
        </p:nvSpPr>
        <p:spPr>
          <a:xfrm>
            <a:off x="8965476" y="4767418"/>
            <a:ext cx="1915885" cy="384719"/>
          </a:xfrm>
          <a:prstGeom prst="rect">
            <a:avLst/>
          </a:prstGeom>
          <a:noFill/>
        </p:spPr>
        <p:txBody>
          <a:bodyPr wrap="square" lIns="91438" tIns="45719" rIns="91438" bIns="45719" rtlCol="0">
            <a:spAutoFit/>
          </a:bodyPr>
          <a:lstStyle/>
          <a:p>
            <a:r>
              <a:rPr lang="en-US" dirty="0" smtClean="0">
                <a:latin typeface="Consolas"/>
                <a:ea typeface="Anonymous Pro" panose="02060609030202000504" pitchFamily="49" charset="0"/>
                <a:cs typeface="Consolas"/>
              </a:rPr>
              <a:t>count()</a:t>
            </a:r>
            <a:endParaRPr lang="en-US" dirty="0">
              <a:latin typeface="Consolas"/>
              <a:ea typeface="Anonymous Pro" panose="02060609030202000504" pitchFamily="49" charset="0"/>
              <a:cs typeface="Consolas"/>
            </a:endParaRPr>
          </a:p>
        </p:txBody>
      </p:sp>
      <p:sp>
        <p:nvSpPr>
          <p:cNvPr id="13" name="TextBox 12"/>
          <p:cNvSpPr txBox="1"/>
          <p:nvPr/>
        </p:nvSpPr>
        <p:spPr>
          <a:xfrm>
            <a:off x="5425440" y="1621580"/>
            <a:ext cx="1915885" cy="384719"/>
          </a:xfrm>
          <a:prstGeom prst="rect">
            <a:avLst/>
          </a:prstGeom>
          <a:noFill/>
        </p:spPr>
        <p:txBody>
          <a:bodyPr wrap="square" lIns="91438" tIns="45719" rIns="91438" bIns="45719" rtlCol="0">
            <a:spAutoFit/>
          </a:bodyPr>
          <a:lstStyle/>
          <a:p>
            <a:r>
              <a:rPr lang="en-US" dirty="0" smtClean="0">
                <a:latin typeface="Consolas"/>
                <a:ea typeface="Anonymous Pro" panose="02060609030202000504" pitchFamily="49" charset="0"/>
                <a:cs typeface="Consolas"/>
              </a:rPr>
              <a:t>reduce(   )</a:t>
            </a:r>
            <a:endParaRPr lang="en-US" dirty="0">
              <a:latin typeface="Consolas"/>
              <a:ea typeface="Anonymous Pro" panose="02060609030202000504" pitchFamily="49" charset="0"/>
              <a:cs typeface="Consolas"/>
            </a:endParaRPr>
          </a:p>
        </p:txBody>
      </p:sp>
      <p:sp>
        <p:nvSpPr>
          <p:cNvPr id="15" name="TextBox 14"/>
          <p:cNvSpPr txBox="1"/>
          <p:nvPr/>
        </p:nvSpPr>
        <p:spPr>
          <a:xfrm>
            <a:off x="5562664" y="5913379"/>
            <a:ext cx="2194940" cy="384719"/>
          </a:xfrm>
          <a:prstGeom prst="rect">
            <a:avLst/>
          </a:prstGeom>
          <a:noFill/>
        </p:spPr>
        <p:txBody>
          <a:bodyPr wrap="square" lIns="91438" tIns="45719" rIns="91438" bIns="45719" rtlCol="0">
            <a:spAutoFit/>
          </a:bodyPr>
          <a:lstStyle/>
          <a:p>
            <a:r>
              <a:rPr lang="en-US" dirty="0" err="1" smtClean="0">
                <a:latin typeface="Consolas"/>
                <a:ea typeface="Anonymous Pro" panose="02060609030202000504" pitchFamily="49" charset="0"/>
                <a:cs typeface="Consolas"/>
              </a:rPr>
              <a:t>countByValue</a:t>
            </a:r>
            <a:r>
              <a:rPr lang="en-US" dirty="0" smtClean="0">
                <a:latin typeface="Consolas"/>
                <a:ea typeface="Anonymous Pro" panose="02060609030202000504" pitchFamily="49" charset="0"/>
                <a:cs typeface="Consolas"/>
              </a:rPr>
              <a:t>()</a:t>
            </a:r>
            <a:endParaRPr lang="en-US" dirty="0">
              <a:latin typeface="Consolas"/>
              <a:ea typeface="Anonymous Pro" panose="02060609030202000504" pitchFamily="49" charset="0"/>
              <a:cs typeface="Consolas"/>
            </a:endParaRPr>
          </a:p>
        </p:txBody>
      </p:sp>
      <p:sp>
        <p:nvSpPr>
          <p:cNvPr id="16" name="TextBox 15"/>
          <p:cNvSpPr txBox="1"/>
          <p:nvPr/>
        </p:nvSpPr>
        <p:spPr>
          <a:xfrm>
            <a:off x="844775" y="5255354"/>
            <a:ext cx="3317923" cy="384719"/>
          </a:xfrm>
          <a:prstGeom prst="rect">
            <a:avLst/>
          </a:prstGeom>
          <a:noFill/>
        </p:spPr>
        <p:txBody>
          <a:bodyPr wrap="square" lIns="91438" tIns="45719" rIns="91438" bIns="45719" rtlCol="0">
            <a:spAutoFit/>
          </a:bodyPr>
          <a:lstStyle/>
          <a:p>
            <a:r>
              <a:rPr lang="en-US" dirty="0" err="1" smtClean="0">
                <a:latin typeface="Consolas"/>
                <a:ea typeface="Anonymous Pro" panose="02060609030202000504" pitchFamily="49" charset="0"/>
                <a:cs typeface="Consolas"/>
              </a:rPr>
              <a:t>reduceByKey</a:t>
            </a:r>
            <a:r>
              <a:rPr lang="en-US" dirty="0" smtClean="0">
                <a:latin typeface="Consolas"/>
                <a:ea typeface="Anonymous Pro" panose="02060609030202000504" pitchFamily="49" charset="0"/>
                <a:cs typeface="Consolas"/>
              </a:rPr>
              <a:t>(   ,</a:t>
            </a:r>
            <a:r>
              <a:rPr lang="en-US" sz="1100" dirty="0">
                <a:solidFill>
                  <a:schemeClr val="accent1"/>
                </a:solidFill>
                <a:latin typeface="Consolas"/>
                <a:ea typeface="Anonymous Pro" panose="02060609030202000504" pitchFamily="49" charset="0"/>
                <a:cs typeface="Consolas"/>
              </a:rPr>
              <a:t>[</a:t>
            </a:r>
            <a:r>
              <a:rPr lang="en-US" sz="1100" dirty="0" err="1">
                <a:solidFill>
                  <a:schemeClr val="accent1"/>
                </a:solidFill>
                <a:latin typeface="Consolas"/>
                <a:ea typeface="Anonymous Pro" panose="02060609030202000504" pitchFamily="49" charset="0"/>
                <a:cs typeface="Consolas"/>
              </a:rPr>
              <a:t>numTasks</a:t>
            </a:r>
            <a:r>
              <a:rPr lang="en-US" sz="1100" dirty="0">
                <a:solidFill>
                  <a:schemeClr val="accent1"/>
                </a:solidFill>
                <a:latin typeface="Consolas"/>
                <a:ea typeface="Anonymous Pro" panose="02060609030202000504" pitchFamily="49" charset="0"/>
                <a:cs typeface="Consolas"/>
              </a:rPr>
              <a:t>]</a:t>
            </a:r>
            <a:r>
              <a:rPr lang="en-US" dirty="0" smtClean="0">
                <a:latin typeface="Consolas"/>
                <a:ea typeface="Anonymous Pro" panose="02060609030202000504" pitchFamily="49" charset="0"/>
                <a:cs typeface="Consolas"/>
              </a:rPr>
              <a:t>)</a:t>
            </a:r>
            <a:endParaRPr lang="en-US" dirty="0">
              <a:latin typeface="Consolas"/>
              <a:ea typeface="Anonymous Pro" panose="02060609030202000504" pitchFamily="49" charset="0"/>
              <a:cs typeface="Consolas"/>
            </a:endParaRPr>
          </a:p>
        </p:txBody>
      </p:sp>
      <p:sp>
        <p:nvSpPr>
          <p:cNvPr id="18" name="TextBox 17"/>
          <p:cNvSpPr txBox="1"/>
          <p:nvPr/>
        </p:nvSpPr>
        <p:spPr>
          <a:xfrm>
            <a:off x="622595" y="3477332"/>
            <a:ext cx="3112278" cy="384719"/>
          </a:xfrm>
          <a:prstGeom prst="rect">
            <a:avLst/>
          </a:prstGeom>
          <a:noFill/>
        </p:spPr>
        <p:txBody>
          <a:bodyPr wrap="square" lIns="91438" tIns="45719" rIns="91438" bIns="45719" rtlCol="0">
            <a:spAutoFit/>
          </a:bodyPr>
          <a:lstStyle/>
          <a:p>
            <a:r>
              <a:rPr lang="en-US" dirty="0" smtClean="0">
                <a:latin typeface="Consolas"/>
                <a:ea typeface="Anonymous Pro" panose="02060609030202000504" pitchFamily="49" charset="0"/>
                <a:cs typeface="Consolas"/>
              </a:rPr>
              <a:t>join(</a:t>
            </a:r>
            <a:r>
              <a:rPr lang="en-US" sz="1100" dirty="0" err="1">
                <a:solidFill>
                  <a:schemeClr val="accent1"/>
                </a:solidFill>
                <a:latin typeface="Consolas"/>
                <a:ea typeface="Anonymous Pro" panose="02060609030202000504" pitchFamily="49" charset="0"/>
                <a:cs typeface="Consolas"/>
              </a:rPr>
              <a:t>otherStream</a:t>
            </a:r>
            <a:r>
              <a:rPr lang="en-US" dirty="0" smtClean="0">
                <a:latin typeface="Consolas"/>
                <a:ea typeface="Anonymous Pro" panose="02060609030202000504" pitchFamily="49" charset="0"/>
                <a:cs typeface="Consolas"/>
              </a:rPr>
              <a:t>,</a:t>
            </a:r>
            <a:r>
              <a:rPr lang="en-US" sz="1100" dirty="0">
                <a:solidFill>
                  <a:schemeClr val="accent1"/>
                </a:solidFill>
                <a:latin typeface="Consolas"/>
                <a:ea typeface="Anonymous Pro" panose="02060609030202000504" pitchFamily="49" charset="0"/>
                <a:cs typeface="Consolas"/>
              </a:rPr>
              <a:t>[</a:t>
            </a:r>
            <a:r>
              <a:rPr lang="en-US" sz="1100" dirty="0" err="1">
                <a:solidFill>
                  <a:schemeClr val="accent1"/>
                </a:solidFill>
                <a:latin typeface="Consolas"/>
                <a:ea typeface="Anonymous Pro" panose="02060609030202000504" pitchFamily="49" charset="0"/>
                <a:cs typeface="Consolas"/>
              </a:rPr>
              <a:t>numTasks</a:t>
            </a:r>
            <a:r>
              <a:rPr lang="en-US" sz="1100" dirty="0">
                <a:solidFill>
                  <a:schemeClr val="accent1"/>
                </a:solidFill>
                <a:latin typeface="Consolas"/>
                <a:ea typeface="Anonymous Pro" panose="02060609030202000504" pitchFamily="49" charset="0"/>
                <a:cs typeface="Consolas"/>
              </a:rPr>
              <a:t>]</a:t>
            </a:r>
            <a:r>
              <a:rPr lang="en-US" dirty="0" smtClean="0">
                <a:latin typeface="Consolas"/>
                <a:ea typeface="Anonymous Pro" panose="02060609030202000504" pitchFamily="49" charset="0"/>
                <a:cs typeface="Consolas"/>
              </a:rPr>
              <a:t>)</a:t>
            </a:r>
            <a:endParaRPr lang="en-US" dirty="0">
              <a:latin typeface="Consolas"/>
              <a:ea typeface="Anonymous Pro" panose="02060609030202000504" pitchFamily="49" charset="0"/>
              <a:cs typeface="Consolas"/>
            </a:endParaRPr>
          </a:p>
        </p:txBody>
      </p:sp>
      <p:sp>
        <p:nvSpPr>
          <p:cNvPr id="19" name="TextBox 18"/>
          <p:cNvSpPr txBox="1"/>
          <p:nvPr/>
        </p:nvSpPr>
        <p:spPr>
          <a:xfrm>
            <a:off x="8795658" y="3694222"/>
            <a:ext cx="3477084" cy="384719"/>
          </a:xfrm>
          <a:prstGeom prst="rect">
            <a:avLst/>
          </a:prstGeom>
          <a:noFill/>
        </p:spPr>
        <p:txBody>
          <a:bodyPr wrap="square" lIns="91438" tIns="45719" rIns="91438" bIns="45719" rtlCol="0">
            <a:spAutoFit/>
          </a:bodyPr>
          <a:lstStyle/>
          <a:p>
            <a:r>
              <a:rPr lang="en-US" dirty="0" err="1" smtClean="0">
                <a:latin typeface="Consolas"/>
                <a:ea typeface="Anonymous Pro" panose="02060609030202000504" pitchFamily="49" charset="0"/>
                <a:cs typeface="Consolas"/>
              </a:rPr>
              <a:t>cogroup</a:t>
            </a:r>
            <a:r>
              <a:rPr lang="en-US" dirty="0" smtClean="0">
                <a:latin typeface="Consolas"/>
                <a:ea typeface="Anonymous Pro" panose="02060609030202000504" pitchFamily="49" charset="0"/>
                <a:cs typeface="Consolas"/>
              </a:rPr>
              <a:t>(</a:t>
            </a:r>
            <a:r>
              <a:rPr lang="en-US" sz="1100" dirty="0" err="1">
                <a:solidFill>
                  <a:schemeClr val="accent1"/>
                </a:solidFill>
                <a:latin typeface="Consolas"/>
                <a:ea typeface="Anonymous Pro" panose="02060609030202000504" pitchFamily="49" charset="0"/>
                <a:cs typeface="Consolas"/>
              </a:rPr>
              <a:t>otherStream</a:t>
            </a:r>
            <a:r>
              <a:rPr lang="en-US" dirty="0" smtClean="0">
                <a:latin typeface="Consolas"/>
                <a:ea typeface="Anonymous Pro" panose="02060609030202000504" pitchFamily="49" charset="0"/>
                <a:cs typeface="Consolas"/>
              </a:rPr>
              <a:t>,</a:t>
            </a:r>
            <a:r>
              <a:rPr lang="en-US" sz="1100" dirty="0">
                <a:solidFill>
                  <a:schemeClr val="accent1"/>
                </a:solidFill>
                <a:latin typeface="Consolas"/>
                <a:ea typeface="Anonymous Pro" panose="02060609030202000504" pitchFamily="49" charset="0"/>
                <a:cs typeface="Consolas"/>
              </a:rPr>
              <a:t>[</a:t>
            </a:r>
            <a:r>
              <a:rPr lang="en-US" sz="1100" dirty="0" err="1">
                <a:solidFill>
                  <a:schemeClr val="accent1"/>
                </a:solidFill>
                <a:latin typeface="Consolas"/>
                <a:ea typeface="Anonymous Pro" panose="02060609030202000504" pitchFamily="49" charset="0"/>
                <a:cs typeface="Consolas"/>
              </a:rPr>
              <a:t>numTasks</a:t>
            </a:r>
            <a:r>
              <a:rPr lang="en-US" sz="1100" dirty="0">
                <a:solidFill>
                  <a:schemeClr val="accent1"/>
                </a:solidFill>
                <a:latin typeface="Consolas"/>
                <a:ea typeface="Anonymous Pro" panose="02060609030202000504" pitchFamily="49" charset="0"/>
                <a:cs typeface="Consolas"/>
              </a:rPr>
              <a:t>]</a:t>
            </a:r>
            <a:r>
              <a:rPr lang="en-US" dirty="0" smtClean="0">
                <a:latin typeface="Consolas"/>
                <a:ea typeface="Anonymous Pro" panose="02060609030202000504" pitchFamily="49" charset="0"/>
                <a:cs typeface="Consolas"/>
              </a:rPr>
              <a:t>)</a:t>
            </a:r>
            <a:endParaRPr lang="en-US" dirty="0">
              <a:latin typeface="Consolas"/>
              <a:ea typeface="Anonymous Pro" panose="02060609030202000504" pitchFamily="49" charset="0"/>
              <a:cs typeface="Consolas"/>
            </a:endParaRPr>
          </a:p>
        </p:txBody>
      </p:sp>
      <p:sp>
        <p:nvSpPr>
          <p:cNvPr id="20" name="TextBox 19"/>
          <p:cNvSpPr txBox="1"/>
          <p:nvPr/>
        </p:nvSpPr>
        <p:spPr>
          <a:xfrm>
            <a:off x="6111736" y="4511076"/>
            <a:ext cx="2150931" cy="384719"/>
          </a:xfrm>
          <a:prstGeom prst="rect">
            <a:avLst/>
          </a:prstGeom>
          <a:noFill/>
        </p:spPr>
        <p:txBody>
          <a:bodyPr wrap="square" lIns="91438" tIns="45719" rIns="91438" bIns="45719" rtlCol="0">
            <a:spAutoFit/>
          </a:bodyPr>
          <a:lstStyle/>
          <a:p>
            <a:r>
              <a:rPr lang="en-US" dirty="0" smtClean="0">
                <a:solidFill>
                  <a:schemeClr val="accent2">
                    <a:lumMod val="75000"/>
                  </a:schemeClr>
                </a:solidFill>
                <a:latin typeface="Consolas"/>
                <a:ea typeface="Anonymous Pro" panose="02060609030202000504" pitchFamily="49" charset="0"/>
                <a:cs typeface="Consolas"/>
              </a:rPr>
              <a:t>transform(   )</a:t>
            </a:r>
            <a:endParaRPr lang="en-US" dirty="0">
              <a:solidFill>
                <a:schemeClr val="accent2">
                  <a:lumMod val="75000"/>
                </a:schemeClr>
              </a:solidFill>
              <a:latin typeface="Consolas"/>
              <a:ea typeface="Anonymous Pro" panose="02060609030202000504" pitchFamily="49" charset="0"/>
              <a:cs typeface="Consolas"/>
            </a:endParaRPr>
          </a:p>
        </p:txBody>
      </p:sp>
      <p:sp>
        <p:nvSpPr>
          <p:cNvPr id="23" name="Rectangle 22"/>
          <p:cNvSpPr/>
          <p:nvPr/>
        </p:nvSpPr>
        <p:spPr>
          <a:xfrm>
            <a:off x="6737221" y="5067794"/>
            <a:ext cx="772838" cy="338288"/>
          </a:xfrm>
          <a:prstGeom prst="rect">
            <a:avLst/>
          </a:prstGeom>
          <a:solidFill>
            <a:srgbClr val="FFFFFF"/>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2400" b="1" dirty="0">
                <a:solidFill>
                  <a:schemeClr val="tx1"/>
                </a:solidFill>
                <a:latin typeface="Consolas"/>
                <a:ea typeface="Anonymous Pro" panose="02060609030202000504" pitchFamily="49" charset="0"/>
                <a:cs typeface="Consolas"/>
              </a:rPr>
              <a:t>RDD</a:t>
            </a:r>
          </a:p>
        </p:txBody>
      </p:sp>
      <p:sp>
        <p:nvSpPr>
          <p:cNvPr id="24" name="TextBox 23"/>
          <p:cNvSpPr txBox="1"/>
          <p:nvPr/>
        </p:nvSpPr>
        <p:spPr>
          <a:xfrm>
            <a:off x="204652" y="2364717"/>
            <a:ext cx="3259765" cy="384719"/>
          </a:xfrm>
          <a:prstGeom prst="rect">
            <a:avLst/>
          </a:prstGeom>
          <a:noFill/>
        </p:spPr>
        <p:txBody>
          <a:bodyPr wrap="square" lIns="91438" tIns="45719" rIns="91438" bIns="45719" rtlCol="0">
            <a:spAutoFit/>
          </a:bodyPr>
          <a:lstStyle/>
          <a:p>
            <a:r>
              <a:rPr lang="en-US" dirty="0" smtClean="0">
                <a:solidFill>
                  <a:srgbClr val="FD7049"/>
                </a:solidFill>
                <a:latin typeface="Consolas"/>
                <a:ea typeface="Anonymous Pro" panose="02060609030202000504" pitchFamily="49" charset="0"/>
                <a:cs typeface="Consolas"/>
              </a:rPr>
              <a:t>updateStateByKey(   )</a:t>
            </a:r>
            <a:endParaRPr lang="en-US" dirty="0">
              <a:solidFill>
                <a:srgbClr val="FD7049"/>
              </a:solidFill>
              <a:latin typeface="Consolas"/>
              <a:ea typeface="Anonymous Pro" panose="02060609030202000504" pitchFamily="49" charset="0"/>
              <a:cs typeface="Consolas"/>
            </a:endParaRPr>
          </a:p>
        </p:txBody>
      </p:sp>
      <p:pic>
        <p:nvPicPr>
          <p:cNvPr id="27" name="Picture 2" descr="http://www.insideoutretreats.com/site/images/TransformationButterflies.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815013" y="624188"/>
            <a:ext cx="1839844" cy="439053"/>
          </a:xfrm>
          <a:prstGeom prst="rect">
            <a:avLst/>
          </a:prstGeom>
          <a:noFill/>
          <a:extLst>
            <a:ext uri="{909E8E84-426E-40dd-AFC4-6F175D3DCCD1}">
              <a14:hiddenFill xmlns="" xmlns:a14="http://schemas.microsoft.com/office/drawing/2010/main">
                <a:solidFill>
                  <a:srgbClr val="FFFFFF"/>
                </a:solidFill>
              </a14:hiddenFill>
            </a:ext>
          </a:extLst>
        </p:spPr>
      </p:pic>
      <p:sp>
        <p:nvSpPr>
          <p:cNvPr id="28" name="TextBox 27"/>
          <p:cNvSpPr txBox="1"/>
          <p:nvPr/>
        </p:nvSpPr>
        <p:spPr>
          <a:xfrm>
            <a:off x="1985167" y="1379468"/>
            <a:ext cx="296333" cy="553994"/>
          </a:xfrm>
          <a:prstGeom prst="rect">
            <a:avLst/>
          </a:prstGeom>
          <a:noFill/>
        </p:spPr>
        <p:txBody>
          <a:bodyPr wrap="square" lIns="121917" tIns="60958" rIns="121917" bIns="60958" rtlCol="0">
            <a:spAutoFit/>
          </a:bodyPr>
          <a:lstStyle/>
          <a:p>
            <a:r>
              <a:rPr lang="el-GR" sz="2800" dirty="0">
                <a:solidFill>
                  <a:schemeClr val="accent1">
                    <a:lumMod val="75000"/>
                  </a:schemeClr>
                </a:solidFill>
                <a:latin typeface="Consolas"/>
                <a:cs typeface="Consolas"/>
              </a:rPr>
              <a:t>λ</a:t>
            </a:r>
            <a:endParaRPr lang="en-US" sz="2800" dirty="0">
              <a:solidFill>
                <a:schemeClr val="accent1">
                  <a:lumMod val="75000"/>
                </a:schemeClr>
              </a:solidFill>
              <a:latin typeface="Consolas"/>
              <a:cs typeface="Consolas"/>
            </a:endParaRPr>
          </a:p>
        </p:txBody>
      </p:sp>
      <p:sp>
        <p:nvSpPr>
          <p:cNvPr id="29" name="TextBox 28"/>
          <p:cNvSpPr txBox="1"/>
          <p:nvPr/>
        </p:nvSpPr>
        <p:spPr>
          <a:xfrm>
            <a:off x="6414056" y="1545674"/>
            <a:ext cx="296333" cy="553994"/>
          </a:xfrm>
          <a:prstGeom prst="rect">
            <a:avLst/>
          </a:prstGeom>
          <a:noFill/>
        </p:spPr>
        <p:txBody>
          <a:bodyPr wrap="square" lIns="121917" tIns="60958" rIns="121917" bIns="60958" rtlCol="0">
            <a:spAutoFit/>
          </a:bodyPr>
          <a:lstStyle/>
          <a:p>
            <a:r>
              <a:rPr lang="el-GR" sz="2800" dirty="0">
                <a:solidFill>
                  <a:schemeClr val="accent1">
                    <a:lumMod val="75000"/>
                  </a:schemeClr>
                </a:solidFill>
                <a:latin typeface="Consolas"/>
                <a:cs typeface="Consolas"/>
              </a:rPr>
              <a:t>λ</a:t>
            </a:r>
            <a:endParaRPr lang="en-US" sz="2800" dirty="0">
              <a:solidFill>
                <a:schemeClr val="accent1">
                  <a:lumMod val="75000"/>
                </a:schemeClr>
              </a:solidFill>
              <a:latin typeface="Consolas"/>
              <a:cs typeface="Consolas"/>
            </a:endParaRPr>
          </a:p>
        </p:txBody>
      </p:sp>
      <p:sp>
        <p:nvSpPr>
          <p:cNvPr id="30" name="TextBox 29"/>
          <p:cNvSpPr txBox="1"/>
          <p:nvPr/>
        </p:nvSpPr>
        <p:spPr>
          <a:xfrm>
            <a:off x="4511779" y="2594909"/>
            <a:ext cx="296333" cy="553994"/>
          </a:xfrm>
          <a:prstGeom prst="rect">
            <a:avLst/>
          </a:prstGeom>
          <a:noFill/>
        </p:spPr>
        <p:txBody>
          <a:bodyPr wrap="square" lIns="121917" tIns="60958" rIns="121917" bIns="60958" rtlCol="0">
            <a:spAutoFit/>
          </a:bodyPr>
          <a:lstStyle/>
          <a:p>
            <a:r>
              <a:rPr lang="el-GR" sz="2800" dirty="0">
                <a:solidFill>
                  <a:schemeClr val="accent1">
                    <a:lumMod val="75000"/>
                  </a:schemeClr>
                </a:solidFill>
                <a:latin typeface="Consolas"/>
                <a:cs typeface="Consolas"/>
              </a:rPr>
              <a:t>λ</a:t>
            </a:r>
            <a:endParaRPr lang="en-US" sz="2800" dirty="0">
              <a:solidFill>
                <a:schemeClr val="accent1">
                  <a:lumMod val="75000"/>
                </a:schemeClr>
              </a:solidFill>
              <a:latin typeface="Consolas"/>
              <a:cs typeface="Consolas"/>
            </a:endParaRPr>
          </a:p>
        </p:txBody>
      </p:sp>
      <p:sp>
        <p:nvSpPr>
          <p:cNvPr id="31" name="TextBox 30"/>
          <p:cNvSpPr txBox="1"/>
          <p:nvPr/>
        </p:nvSpPr>
        <p:spPr>
          <a:xfrm>
            <a:off x="2496459" y="5176582"/>
            <a:ext cx="296333" cy="553994"/>
          </a:xfrm>
          <a:prstGeom prst="rect">
            <a:avLst/>
          </a:prstGeom>
          <a:noFill/>
        </p:spPr>
        <p:txBody>
          <a:bodyPr wrap="square" lIns="121917" tIns="60958" rIns="121917" bIns="60958" rtlCol="0">
            <a:spAutoFit/>
          </a:bodyPr>
          <a:lstStyle/>
          <a:p>
            <a:r>
              <a:rPr lang="el-GR" sz="2800" dirty="0">
                <a:solidFill>
                  <a:schemeClr val="accent1">
                    <a:lumMod val="75000"/>
                  </a:schemeClr>
                </a:solidFill>
                <a:latin typeface="Consolas"/>
                <a:cs typeface="Consolas"/>
              </a:rPr>
              <a:t>λ</a:t>
            </a:r>
            <a:endParaRPr lang="en-US" sz="2800" dirty="0">
              <a:solidFill>
                <a:schemeClr val="accent1">
                  <a:lumMod val="75000"/>
                </a:schemeClr>
              </a:solidFill>
              <a:latin typeface="Consolas"/>
              <a:cs typeface="Consolas"/>
            </a:endParaRPr>
          </a:p>
        </p:txBody>
      </p:sp>
      <p:sp>
        <p:nvSpPr>
          <p:cNvPr id="32" name="TextBox 31"/>
          <p:cNvSpPr txBox="1"/>
          <p:nvPr/>
        </p:nvSpPr>
        <p:spPr>
          <a:xfrm>
            <a:off x="7714206" y="2865364"/>
            <a:ext cx="296333" cy="553994"/>
          </a:xfrm>
          <a:prstGeom prst="rect">
            <a:avLst/>
          </a:prstGeom>
          <a:noFill/>
        </p:spPr>
        <p:txBody>
          <a:bodyPr wrap="square" lIns="121917" tIns="60958" rIns="121917" bIns="60958" rtlCol="0">
            <a:spAutoFit/>
          </a:bodyPr>
          <a:lstStyle/>
          <a:p>
            <a:r>
              <a:rPr lang="el-GR" sz="2800" dirty="0">
                <a:solidFill>
                  <a:schemeClr val="accent1">
                    <a:lumMod val="75000"/>
                  </a:schemeClr>
                </a:solidFill>
                <a:latin typeface="Consolas"/>
                <a:cs typeface="Consolas"/>
              </a:rPr>
              <a:t>λ</a:t>
            </a:r>
            <a:endParaRPr lang="en-US" sz="2800" dirty="0">
              <a:solidFill>
                <a:schemeClr val="accent1">
                  <a:lumMod val="75000"/>
                </a:schemeClr>
              </a:solidFill>
              <a:latin typeface="Consolas"/>
              <a:cs typeface="Consolas"/>
            </a:endParaRPr>
          </a:p>
        </p:txBody>
      </p:sp>
      <p:sp>
        <p:nvSpPr>
          <p:cNvPr id="33" name="TextBox 32"/>
          <p:cNvSpPr txBox="1"/>
          <p:nvPr/>
        </p:nvSpPr>
        <p:spPr>
          <a:xfrm>
            <a:off x="7486485" y="4438451"/>
            <a:ext cx="296333" cy="553994"/>
          </a:xfrm>
          <a:prstGeom prst="rect">
            <a:avLst/>
          </a:prstGeom>
          <a:noFill/>
        </p:spPr>
        <p:txBody>
          <a:bodyPr wrap="square" lIns="121917" tIns="60958" rIns="121917" bIns="60958" rtlCol="0">
            <a:spAutoFit/>
          </a:bodyPr>
          <a:lstStyle/>
          <a:p>
            <a:r>
              <a:rPr lang="el-GR" sz="2800" dirty="0">
                <a:solidFill>
                  <a:schemeClr val="accent1">
                    <a:lumMod val="75000"/>
                  </a:schemeClr>
                </a:solidFill>
                <a:latin typeface="Consolas"/>
                <a:cs typeface="Consolas"/>
              </a:rPr>
              <a:t>λ</a:t>
            </a:r>
            <a:endParaRPr lang="en-US" sz="2800" dirty="0">
              <a:solidFill>
                <a:schemeClr val="accent1">
                  <a:lumMod val="75000"/>
                </a:schemeClr>
              </a:solidFill>
              <a:latin typeface="Consolas"/>
              <a:cs typeface="Consolas"/>
            </a:endParaRPr>
          </a:p>
        </p:txBody>
      </p:sp>
      <p:sp>
        <p:nvSpPr>
          <p:cNvPr id="34" name="TextBox 33"/>
          <p:cNvSpPr txBox="1"/>
          <p:nvPr/>
        </p:nvSpPr>
        <p:spPr>
          <a:xfrm>
            <a:off x="2524066" y="2291184"/>
            <a:ext cx="296333" cy="553994"/>
          </a:xfrm>
          <a:prstGeom prst="rect">
            <a:avLst/>
          </a:prstGeom>
          <a:noFill/>
        </p:spPr>
        <p:txBody>
          <a:bodyPr wrap="square" lIns="121917" tIns="60958" rIns="121917" bIns="60958" rtlCol="0">
            <a:spAutoFit/>
          </a:bodyPr>
          <a:lstStyle/>
          <a:p>
            <a:r>
              <a:rPr lang="el-GR" sz="2800" dirty="0">
                <a:solidFill>
                  <a:schemeClr val="accent1">
                    <a:lumMod val="75000"/>
                  </a:schemeClr>
                </a:solidFill>
                <a:latin typeface="Consolas"/>
                <a:cs typeface="Consolas"/>
              </a:rPr>
              <a:t>λ</a:t>
            </a:r>
            <a:endParaRPr lang="en-US" sz="2800" dirty="0">
              <a:solidFill>
                <a:schemeClr val="accent1">
                  <a:lumMod val="75000"/>
                </a:schemeClr>
              </a:solidFill>
              <a:latin typeface="Consolas"/>
              <a:cs typeface="Consolas"/>
            </a:endParaRPr>
          </a:p>
        </p:txBody>
      </p:sp>
      <p:sp>
        <p:nvSpPr>
          <p:cNvPr id="35" name="Rectangle 34"/>
          <p:cNvSpPr/>
          <p:nvPr/>
        </p:nvSpPr>
        <p:spPr>
          <a:xfrm>
            <a:off x="6509526" y="4114709"/>
            <a:ext cx="772838" cy="338288"/>
          </a:xfrm>
          <a:prstGeom prst="rect">
            <a:avLst/>
          </a:prstGeom>
          <a:solidFill>
            <a:srgbClr val="FFFFFF"/>
          </a:solid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2400" b="1" dirty="0">
                <a:solidFill>
                  <a:schemeClr val="tx1"/>
                </a:solidFill>
                <a:latin typeface="Consolas"/>
                <a:ea typeface="Anonymous Pro" panose="02060609030202000504" pitchFamily="49" charset="0"/>
                <a:cs typeface="Consolas"/>
              </a:rPr>
              <a:t>RDD</a:t>
            </a:r>
          </a:p>
        </p:txBody>
      </p:sp>
    </p:spTree>
    <p:extLst>
      <p:ext uri="{BB962C8B-B14F-4D97-AF65-F5344CB8AC3E}">
        <p14:creationId xmlns:p14="http://schemas.microsoft.com/office/powerpoint/2010/main" val="15389149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hands-on with Streaming</a:t>
            </a:r>
            <a:endParaRPr lang="en-US" dirty="0"/>
          </a:p>
        </p:txBody>
      </p:sp>
      <p:sp>
        <p:nvSpPr>
          <p:cNvPr id="3" name="Content Placeholder 2"/>
          <p:cNvSpPr>
            <a:spLocks noGrp="1"/>
          </p:cNvSpPr>
          <p:nvPr>
            <p:ph idx="1"/>
          </p:nvPr>
        </p:nvSpPr>
        <p:spPr>
          <a:xfrm>
            <a:off x="339680" y="1197736"/>
            <a:ext cx="11413939" cy="5078200"/>
          </a:xfrm>
        </p:spPr>
        <p:txBody>
          <a:bodyPr>
            <a:normAutofit fontScale="8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In the </a:t>
            </a:r>
            <a:r>
              <a:rPr lang="en-US" dirty="0" err="1" smtClean="0"/>
              <a:t>Databricks</a:t>
            </a:r>
            <a:r>
              <a:rPr lang="en-US" dirty="0" smtClean="0"/>
              <a:t> shard, look in</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	Workspace &gt; Labs &gt; streaming</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In there, you'll find a </a:t>
            </a:r>
            <a:r>
              <a:rPr lang="en-US" dirty="0" smtClean="0">
                <a:latin typeface="Consolas" charset="0"/>
                <a:ea typeface="Consolas" charset="0"/>
                <a:cs typeface="Consolas" charset="0"/>
              </a:rPr>
              <a:t>Wikipedia-Anonymous-Edits </a:t>
            </a:r>
            <a:r>
              <a:rPr lang="en-US" dirty="0" smtClean="0"/>
              <a:t>folder, with an </a:t>
            </a:r>
            <a:r>
              <a:rPr lang="en-US" dirty="0" smtClean="0">
                <a:latin typeface="Consolas" charset="0"/>
                <a:ea typeface="Consolas" charset="0"/>
                <a:cs typeface="Consolas" charset="0"/>
              </a:rPr>
              <a:t>Anonymous-Edits</a:t>
            </a:r>
            <a:r>
              <a:rPr lang="en-US" dirty="0" smtClean="0"/>
              <a:t> Scala notebook and a </a:t>
            </a:r>
            <a:r>
              <a:rPr lang="en-US" dirty="0" smtClean="0">
                <a:latin typeface="Consolas" charset="0"/>
                <a:ea typeface="Consolas" charset="0"/>
                <a:cs typeface="Consolas" charset="0"/>
              </a:rPr>
              <a:t>Solutions</a:t>
            </a:r>
            <a:r>
              <a:rPr lang="en-US" dirty="0" smtClean="0"/>
              <a:t> notebook beneath it.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defTabSz="914400" fontAlgn="auto">
              <a:spcBef>
                <a:spcPts val="0"/>
              </a:spcBef>
              <a:spcAft>
                <a:spcPts val="0"/>
              </a:spcAft>
              <a:buSzTx/>
            </a:pPr>
            <a:r>
              <a:rPr lang="en-US" dirty="0" smtClean="0"/>
              <a:t>Clone </a:t>
            </a:r>
            <a:r>
              <a:rPr lang="en-US" dirty="0" smtClean="0">
                <a:latin typeface="Consolas" charset="0"/>
                <a:ea typeface="Consolas" charset="0"/>
                <a:cs typeface="Consolas" charset="0"/>
              </a:rPr>
              <a:t>Wikipedia-Anonymous-Edits</a:t>
            </a:r>
            <a:r>
              <a:rPr lang="en-US" dirty="0" smtClean="0"/>
              <a:t> folder to your home folder</a:t>
            </a:r>
          </a:p>
          <a:p>
            <a:pPr defTabSz="914400" fontAlgn="auto">
              <a:spcBef>
                <a:spcPts val="0"/>
              </a:spcBef>
              <a:spcAft>
                <a:spcPts val="0"/>
              </a:spcAft>
              <a:buSzTx/>
            </a:pPr>
            <a:r>
              <a:rPr lang="en-US" dirty="0" smtClean="0"/>
              <a:t>Open </a:t>
            </a:r>
            <a:r>
              <a:rPr lang="en-US" smtClean="0"/>
              <a:t>the </a:t>
            </a:r>
            <a:r>
              <a:rPr lang="en-US">
                <a:latin typeface="Consolas" charset="0"/>
                <a:ea typeface="Consolas" charset="0"/>
                <a:cs typeface="Consolas" charset="0"/>
              </a:rPr>
              <a:t>Anonymous-Edits </a:t>
            </a:r>
            <a:r>
              <a:rPr lang="en-US" smtClean="0"/>
              <a:t>notebook </a:t>
            </a:r>
            <a:r>
              <a:rPr lang="en-US" dirty="0" smtClean="0"/>
              <a:t>underneath the cloned folder</a:t>
            </a:r>
          </a:p>
          <a:p>
            <a:pPr defTabSz="914400" fontAlgn="auto">
              <a:spcBef>
                <a:spcPts val="0"/>
              </a:spcBef>
              <a:spcAft>
                <a:spcPts val="0"/>
              </a:spcAft>
              <a:buSzTx/>
            </a:pPr>
            <a:r>
              <a:rPr lang="en-US" dirty="0" smtClean="0"/>
              <a:t>Attach the notebook to your cluster</a:t>
            </a:r>
          </a:p>
          <a:p>
            <a:pPr defTabSz="914400" fontAlgn="auto">
              <a:spcBef>
                <a:spcPts val="0"/>
              </a:spcBef>
              <a:spcAft>
                <a:spcPts val="0"/>
              </a:spcAft>
              <a:buSzTx/>
            </a:pPr>
            <a:r>
              <a:rPr lang="en-US" dirty="0" smtClean="0"/>
              <a:t>Follow the instructions in the notebook</a:t>
            </a:r>
          </a:p>
          <a:p>
            <a:pPr defTabSz="914400" fontAlgn="auto">
              <a:spcBef>
                <a:spcPts val="0"/>
              </a:spcBef>
              <a:spcAft>
                <a:spcPts val="0"/>
              </a:spcAft>
              <a:buSzTx/>
            </a:pPr>
            <a:endParaRPr lang="en-US" dirty="0"/>
          </a:p>
          <a:p>
            <a:pPr marL="0" indent="0" defTabSz="914400" fontAlgn="auto">
              <a:spcBef>
                <a:spcPts val="0"/>
              </a:spcBef>
              <a:spcAft>
                <a:spcPts val="0"/>
              </a:spcAft>
              <a:buSzTx/>
              <a:buNone/>
            </a:pPr>
            <a:r>
              <a:rPr lang="en-US" dirty="0" smtClean="0"/>
              <a:t>If you have problems with any of the exercises, consult the Solutions notebook in the cloned folder.</a:t>
            </a:r>
          </a:p>
        </p:txBody>
      </p:sp>
    </p:spTree>
    <p:extLst>
      <p:ext uri="{BB962C8B-B14F-4D97-AF65-F5344CB8AC3E}">
        <p14:creationId xmlns:p14="http://schemas.microsoft.com/office/powerpoint/2010/main" val="7297256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131189"/>
            <a:ext cx="12192000" cy="1665112"/>
          </a:xfrm>
        </p:spPr>
        <p:txBody>
          <a:bodyPr/>
          <a:lstStyle/>
          <a:p>
            <a:pPr algn="ctr"/>
            <a:r>
              <a:rPr lang="en-US" dirty="0">
                <a:cs typeface="Newslab Thin"/>
              </a:rPr>
              <a:t>End of </a:t>
            </a:r>
            <a:r>
              <a:rPr lang="en-US" dirty="0" smtClean="0">
                <a:cs typeface="Newslab Thin"/>
              </a:rPr>
              <a:t>Spark Streaming</a:t>
            </a:r>
            <a:endParaRPr lang="en-US" dirty="0"/>
          </a:p>
        </p:txBody>
      </p:sp>
    </p:spTree>
    <p:extLst>
      <p:ext uri="{BB962C8B-B14F-4D97-AF65-F5344CB8AC3E}">
        <p14:creationId xmlns:p14="http://schemas.microsoft.com/office/powerpoint/2010/main" val="15119560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Spark Machine Learning</a:t>
            </a:r>
            <a:endParaRPr lang="en-US" dirty="0"/>
          </a:p>
        </p:txBody>
      </p:sp>
      <p:sp>
        <p:nvSpPr>
          <p:cNvPr id="8" name="Subtitle 7"/>
          <p:cNvSpPr>
            <a:spLocks noGrp="1"/>
          </p:cNvSpPr>
          <p:nvPr>
            <p:ph type="subTitle" idx="1"/>
          </p:nvPr>
        </p:nvSpPr>
        <p:spPr/>
        <p:txBody>
          <a:bodyPr/>
          <a:lstStyle/>
          <a:p>
            <a:endParaRPr lang="en-US"/>
          </a:p>
        </p:txBody>
      </p:sp>
      <p:sp>
        <p:nvSpPr>
          <p:cNvPr id="9" name="Text Placeholder 8"/>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2058065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Example: Log prioritization</a:t>
            </a:r>
            <a:br>
              <a:rPr lang="en-US" dirty="0"/>
            </a:br>
            <a:endParaRPr lang="en-US" dirty="0"/>
          </a:p>
        </p:txBody>
      </p:sp>
      <p:sp>
        <p:nvSpPr>
          <p:cNvPr id="5" name="TextBox 4"/>
          <p:cNvSpPr txBox="1"/>
          <p:nvPr/>
        </p:nvSpPr>
        <p:spPr>
          <a:xfrm>
            <a:off x="576498" y="1224466"/>
            <a:ext cx="2451953" cy="574516"/>
          </a:xfrm>
          <a:prstGeom prst="rect">
            <a:avLst/>
          </a:prstGeom>
          <a:noFill/>
        </p:spPr>
        <p:txBody>
          <a:bodyPr wrap="none" lIns="121914" tIns="60957" rIns="121914" bIns="60957" rtlCol="0">
            <a:spAutoFit/>
          </a:bodyPr>
          <a:lstStyle/>
          <a:p>
            <a:r>
              <a:rPr lang="en-US" sz="2900" b="1" dirty="0">
                <a:latin typeface="Source Sans Pro Light"/>
                <a:cs typeface="Source Sans Pro Light"/>
              </a:rPr>
              <a:t>Data: Test logs</a:t>
            </a:r>
          </a:p>
        </p:txBody>
      </p:sp>
      <p:sp>
        <p:nvSpPr>
          <p:cNvPr id="7" name="TextBox 6"/>
          <p:cNvSpPr txBox="1"/>
          <p:nvPr/>
        </p:nvSpPr>
        <p:spPr>
          <a:xfrm>
            <a:off x="576497" y="1843270"/>
            <a:ext cx="4715027" cy="1877433"/>
          </a:xfrm>
          <a:prstGeom prst="rect">
            <a:avLst/>
          </a:prstGeom>
          <a:noFill/>
          <a:ln>
            <a:solidFill>
              <a:schemeClr val="tx1"/>
            </a:solidFill>
          </a:ln>
          <a:effectLst/>
        </p:spPr>
        <p:txBody>
          <a:bodyPr wrap="square" lIns="121914" tIns="60957" rIns="121914" bIns="60957" rtlCol="0">
            <a:spAutoFit/>
          </a:bodyPr>
          <a:lstStyle/>
          <a:p>
            <a:r>
              <a:rPr lang="en-US" dirty="0">
                <a:latin typeface="Courier New"/>
                <a:cs typeface="Courier New"/>
              </a:rPr>
              <a:t>Running test: </a:t>
            </a:r>
            <a:r>
              <a:rPr lang="en-US" dirty="0" err="1">
                <a:latin typeface="Courier New"/>
                <a:cs typeface="Courier New"/>
              </a:rPr>
              <a:t>pyspark</a:t>
            </a:r>
            <a:r>
              <a:rPr lang="en-US" dirty="0">
                <a:latin typeface="Courier New"/>
                <a:cs typeface="Courier New"/>
              </a:rPr>
              <a:t>/</a:t>
            </a:r>
            <a:r>
              <a:rPr lang="en-US" dirty="0" err="1">
                <a:latin typeface="Courier New"/>
                <a:cs typeface="Courier New"/>
              </a:rPr>
              <a:t>conf.py</a:t>
            </a:r>
            <a:endParaRPr lang="en-US" dirty="0">
              <a:latin typeface="Courier New"/>
              <a:cs typeface="Courier New"/>
            </a:endParaRPr>
          </a:p>
          <a:p>
            <a:r>
              <a:rPr lang="en-US" dirty="0">
                <a:latin typeface="Courier New"/>
                <a:cs typeface="Courier New"/>
              </a:rPr>
              <a:t>Spark assembly has been built with Hive, including </a:t>
            </a:r>
            <a:r>
              <a:rPr lang="en-US" dirty="0" err="1">
                <a:latin typeface="Courier New"/>
                <a:cs typeface="Courier New"/>
              </a:rPr>
              <a:t>Datanucleus</a:t>
            </a:r>
            <a:r>
              <a:rPr lang="en-US" dirty="0">
                <a:latin typeface="Courier New"/>
                <a:cs typeface="Courier New"/>
              </a:rPr>
              <a:t> jars on </a:t>
            </a:r>
            <a:r>
              <a:rPr lang="en-US" dirty="0" err="1">
                <a:latin typeface="Courier New"/>
                <a:cs typeface="Courier New"/>
              </a:rPr>
              <a:t>classpath</a:t>
            </a:r>
            <a:endParaRPr lang="en-US" dirty="0">
              <a:latin typeface="Courier New"/>
              <a:cs typeface="Courier New"/>
            </a:endParaRPr>
          </a:p>
          <a:p>
            <a:r>
              <a:rPr lang="en-US" dirty="0">
                <a:latin typeface="Courier New"/>
                <a:cs typeface="Courier New"/>
              </a:rPr>
              <a:t>14/12/15 18:36:12 WARN </a:t>
            </a:r>
            <a:r>
              <a:rPr lang="en-US" dirty="0" err="1">
                <a:latin typeface="Courier New"/>
                <a:cs typeface="Courier New"/>
              </a:rPr>
              <a:t>Utils</a:t>
            </a:r>
            <a:r>
              <a:rPr lang="en-US" dirty="0">
                <a:latin typeface="Courier New"/>
                <a:cs typeface="Courier New"/>
              </a:rPr>
              <a:t>: Your hostname, </a:t>
            </a:r>
          </a:p>
        </p:txBody>
      </p:sp>
      <p:sp>
        <p:nvSpPr>
          <p:cNvPr id="8" name="TextBox 7"/>
          <p:cNvSpPr txBox="1"/>
          <p:nvPr/>
        </p:nvSpPr>
        <p:spPr>
          <a:xfrm>
            <a:off x="576497" y="4139044"/>
            <a:ext cx="4715027" cy="2169821"/>
          </a:xfrm>
          <a:prstGeom prst="rect">
            <a:avLst/>
          </a:prstGeom>
          <a:noFill/>
          <a:ln>
            <a:solidFill>
              <a:schemeClr val="tx1"/>
            </a:solidFill>
          </a:ln>
          <a:effectLst/>
        </p:spPr>
        <p:txBody>
          <a:bodyPr wrap="square" lIns="121914" tIns="60957" rIns="121914" bIns="60957" rtlCol="0">
            <a:spAutoFit/>
          </a:bodyPr>
          <a:lstStyle/>
          <a:p>
            <a:r>
              <a:rPr lang="en-US" dirty="0">
                <a:latin typeface="Courier New"/>
                <a:cs typeface="Courier New"/>
              </a:rPr>
              <a:t>Running test: </a:t>
            </a:r>
            <a:r>
              <a:rPr lang="en-US" dirty="0" err="1">
                <a:latin typeface="Courier New"/>
                <a:cs typeface="Courier New"/>
              </a:rPr>
              <a:t>pyspark</a:t>
            </a:r>
            <a:r>
              <a:rPr lang="en-US" dirty="0">
                <a:latin typeface="Courier New"/>
                <a:cs typeface="Courier New"/>
              </a:rPr>
              <a:t>/</a:t>
            </a:r>
            <a:r>
              <a:rPr lang="en-US" dirty="0" err="1">
                <a:latin typeface="Courier New"/>
                <a:cs typeface="Courier New"/>
              </a:rPr>
              <a:t>broadcast.py</a:t>
            </a:r>
            <a:endParaRPr lang="en-US" dirty="0">
              <a:latin typeface="Courier New"/>
              <a:cs typeface="Courier New"/>
            </a:endParaRPr>
          </a:p>
          <a:p>
            <a:r>
              <a:rPr lang="en-US" dirty="0">
                <a:latin typeface="Courier New"/>
                <a:cs typeface="Courier New"/>
              </a:rPr>
              <a:t>Spark assembly has been built with Hive, including </a:t>
            </a:r>
            <a:r>
              <a:rPr lang="en-US" dirty="0" err="1">
                <a:latin typeface="Courier New"/>
                <a:cs typeface="Courier New"/>
              </a:rPr>
              <a:t>Datanucleus</a:t>
            </a:r>
            <a:r>
              <a:rPr lang="en-US" dirty="0">
                <a:latin typeface="Courier New"/>
                <a:cs typeface="Courier New"/>
              </a:rPr>
              <a:t> jars on </a:t>
            </a:r>
            <a:r>
              <a:rPr lang="en-US" dirty="0" err="1">
                <a:latin typeface="Courier New"/>
                <a:cs typeface="Courier New"/>
              </a:rPr>
              <a:t>classpath</a:t>
            </a:r>
            <a:endParaRPr lang="en-US" dirty="0">
              <a:latin typeface="Courier New"/>
              <a:cs typeface="Courier New"/>
            </a:endParaRPr>
          </a:p>
          <a:p>
            <a:r>
              <a:rPr lang="en-US" dirty="0">
                <a:latin typeface="Courier New"/>
                <a:cs typeface="Courier New"/>
              </a:rPr>
              <a:t>14/12/15 18:36:30 ERROR Aliens attacked the</a:t>
            </a:r>
          </a:p>
        </p:txBody>
      </p:sp>
      <p:sp>
        <p:nvSpPr>
          <p:cNvPr id="9" name="TextBox 8"/>
          <p:cNvSpPr txBox="1"/>
          <p:nvPr/>
        </p:nvSpPr>
        <p:spPr>
          <a:xfrm>
            <a:off x="6316057" y="1224466"/>
            <a:ext cx="5273239" cy="574516"/>
          </a:xfrm>
          <a:prstGeom prst="rect">
            <a:avLst/>
          </a:prstGeom>
          <a:noFill/>
        </p:spPr>
        <p:txBody>
          <a:bodyPr wrap="none" lIns="121914" tIns="60957" rIns="121914" bIns="60957" rtlCol="0">
            <a:spAutoFit/>
          </a:bodyPr>
          <a:lstStyle/>
          <a:p>
            <a:r>
              <a:rPr lang="en-US" sz="2900" b="1" dirty="0">
                <a:latin typeface="Source Sans Pro Light"/>
                <a:cs typeface="Source Sans Pro Light"/>
              </a:rPr>
              <a:t>Goal: Prioritize logs to investigate</a:t>
            </a:r>
          </a:p>
        </p:txBody>
      </p:sp>
      <p:grpSp>
        <p:nvGrpSpPr>
          <p:cNvPr id="10" name="Group 9"/>
          <p:cNvGrpSpPr/>
          <p:nvPr/>
        </p:nvGrpSpPr>
        <p:grpSpPr>
          <a:xfrm>
            <a:off x="5910231" y="2349479"/>
            <a:ext cx="2573103" cy="1209668"/>
            <a:chOff x="3529770" y="2268130"/>
            <a:chExt cx="1929827" cy="907251"/>
          </a:xfrm>
        </p:grpSpPr>
        <p:cxnSp>
          <p:nvCxnSpPr>
            <p:cNvPr id="11" name="Straight Arrow Connector 10"/>
            <p:cNvCxnSpPr/>
            <p:nvPr/>
          </p:nvCxnSpPr>
          <p:spPr>
            <a:xfrm>
              <a:off x="3529770" y="2721756"/>
              <a:ext cx="808218" cy="0"/>
            </a:xfrm>
            <a:prstGeom prst="straightConnector1">
              <a:avLst/>
            </a:prstGeom>
            <a:ln w="38100" cmpd="sng">
              <a:solidFill>
                <a:srgbClr val="444444"/>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4552413" y="2268130"/>
              <a:ext cx="907184" cy="907251"/>
            </a:xfrm>
            <a:prstGeom prst="ellipse">
              <a:avLst/>
            </a:prstGeom>
            <a:noFill/>
            <a:ln>
              <a:solidFill>
                <a:srgbClr val="44444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rgbClr val="000000"/>
                  </a:solidFill>
                  <a:latin typeface="Source Sans Pro Light"/>
                  <a:cs typeface="Source Sans Pro Light"/>
                </a:rPr>
                <a:t>-1.1</a:t>
              </a:r>
              <a:endParaRPr lang="en-US" b="1" dirty="0">
                <a:solidFill>
                  <a:srgbClr val="000000"/>
                </a:solidFill>
                <a:latin typeface="Source Sans Pro Light"/>
                <a:cs typeface="Source Sans Pro Light"/>
              </a:endParaRPr>
            </a:p>
          </p:txBody>
        </p:sp>
      </p:grpSp>
      <p:grpSp>
        <p:nvGrpSpPr>
          <p:cNvPr id="13" name="Group 12"/>
          <p:cNvGrpSpPr/>
          <p:nvPr/>
        </p:nvGrpSpPr>
        <p:grpSpPr>
          <a:xfrm>
            <a:off x="5904503" y="4689243"/>
            <a:ext cx="2573103" cy="1209668"/>
            <a:chOff x="3529770" y="2268130"/>
            <a:chExt cx="1929827" cy="907251"/>
          </a:xfrm>
        </p:grpSpPr>
        <p:cxnSp>
          <p:nvCxnSpPr>
            <p:cNvPr id="14" name="Straight Arrow Connector 13"/>
            <p:cNvCxnSpPr/>
            <p:nvPr/>
          </p:nvCxnSpPr>
          <p:spPr>
            <a:xfrm>
              <a:off x="3529770" y="2721756"/>
              <a:ext cx="808218" cy="0"/>
            </a:xfrm>
            <a:prstGeom prst="straightConnector1">
              <a:avLst/>
            </a:prstGeom>
            <a:ln w="38100" cmpd="sng">
              <a:solidFill>
                <a:srgbClr val="444444"/>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4552413" y="2268130"/>
              <a:ext cx="907184" cy="907251"/>
            </a:xfrm>
            <a:prstGeom prst="ellipse">
              <a:avLst/>
            </a:prstGeom>
            <a:noFill/>
            <a:ln>
              <a:solidFill>
                <a:srgbClr val="44444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700" b="1" dirty="0">
                  <a:solidFill>
                    <a:srgbClr val="FF0000"/>
                  </a:solidFill>
                  <a:latin typeface="Source Sans Pro Light"/>
                  <a:cs typeface="Source Sans Pro Light"/>
                </a:rPr>
                <a:t>1.9</a:t>
              </a:r>
            </a:p>
          </p:txBody>
        </p:sp>
      </p:grpSp>
      <p:sp>
        <p:nvSpPr>
          <p:cNvPr id="16" name="Oval 15"/>
          <p:cNvSpPr/>
          <p:nvPr/>
        </p:nvSpPr>
        <p:spPr>
          <a:xfrm>
            <a:off x="400561" y="5423168"/>
            <a:ext cx="5049711" cy="951485"/>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lIns="121914" tIns="60957" rIns="121914" bIns="60957" rtlCol="0" anchor="ctr"/>
          <a:lstStyle/>
          <a:p>
            <a:pPr algn="ctr"/>
            <a:endParaRPr lang="en-US"/>
          </a:p>
        </p:txBody>
      </p:sp>
    </p:spTree>
    <p:extLst>
      <p:ext uri="{BB962C8B-B14F-4D97-AF65-F5344CB8AC3E}">
        <p14:creationId xmlns:p14="http://schemas.microsoft.com/office/powerpoint/2010/main" val="14867559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722978" y="987807"/>
            <a:ext cx="9353404" cy="3638124"/>
          </a:xfrm>
          <a:prstGeom prst="roundRect">
            <a:avLst/>
          </a:prstGeom>
          <a:noFill/>
          <a:ln w="15875">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33"/>
          </a:p>
        </p:txBody>
      </p:sp>
      <p:grpSp>
        <p:nvGrpSpPr>
          <p:cNvPr id="3" name="Group 2"/>
          <p:cNvGrpSpPr>
            <a:grpSpLocks noChangeAspect="1"/>
          </p:cNvGrpSpPr>
          <p:nvPr/>
        </p:nvGrpSpPr>
        <p:grpSpPr>
          <a:xfrm>
            <a:off x="2693836" y="2506098"/>
            <a:ext cx="2140992" cy="486913"/>
            <a:chOff x="4836755" y="3800056"/>
            <a:chExt cx="3723332" cy="846774"/>
          </a:xfrm>
        </p:grpSpPr>
        <p:pic>
          <p:nvPicPr>
            <p:cNvPr id="5" name="Picture 4" descr="R-Programming.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883985" y="4008861"/>
              <a:ext cx="676102" cy="512905"/>
            </a:xfrm>
            <a:prstGeom prst="rect">
              <a:avLst/>
            </a:prstGeom>
          </p:spPr>
        </p:pic>
        <p:pic>
          <p:nvPicPr>
            <p:cNvPr id="6" name="Picture 5" descr="logo-3.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926923" y="3900463"/>
              <a:ext cx="746366" cy="746366"/>
            </a:xfrm>
            <a:prstGeom prst="rect">
              <a:avLst/>
            </a:prstGeom>
          </p:spPr>
        </p:pic>
        <p:pic>
          <p:nvPicPr>
            <p:cNvPr id="7" name="Picture 6" descr="Java-Logo.jp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41081" y="3800056"/>
              <a:ext cx="846774" cy="846774"/>
            </a:xfrm>
            <a:prstGeom prst="rect">
              <a:avLst/>
            </a:prstGeom>
          </p:spPr>
        </p:pic>
        <p:pic>
          <p:nvPicPr>
            <p:cNvPr id="8" name="Picture 7" descr="scala.gif"/>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836755" y="4008862"/>
              <a:ext cx="1125711" cy="499923"/>
            </a:xfrm>
            <a:prstGeom prst="rect">
              <a:avLst/>
            </a:prstGeom>
          </p:spPr>
        </p:pic>
      </p:grpSp>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576431" y="5632305"/>
            <a:ext cx="874573" cy="216187"/>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086760" y="5573511"/>
            <a:ext cx="350659" cy="350659"/>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278164" y="5456479"/>
            <a:ext cx="593571" cy="593571"/>
          </a:xfrm>
          <a:prstGeom prst="rect">
            <a:avLst/>
          </a:prstGeom>
        </p:spPr>
      </p:pic>
      <p:pic>
        <p:nvPicPr>
          <p:cNvPr id="13" name="Picture 12" descr="Screen Shot 2015-02-16 at 3.16.55 PM.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8074887" y="5602447"/>
            <a:ext cx="1189599" cy="287533"/>
          </a:xfrm>
          <a:prstGeom prst="rect">
            <a:avLst/>
          </a:prstGeom>
        </p:spPr>
      </p:pic>
      <p:pic>
        <p:nvPicPr>
          <p:cNvPr id="14" name="Picture 13" descr="MySQL-5_1.jp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287673" y="5458920"/>
            <a:ext cx="681945" cy="497357"/>
          </a:xfrm>
          <a:prstGeom prst="rect">
            <a:avLst/>
          </a:prstGeom>
        </p:spPr>
      </p:pic>
      <p:pic>
        <p:nvPicPr>
          <p:cNvPr id="15" name="Picture 14" descr="postgresql_logo-555px.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540390" y="5478751"/>
            <a:ext cx="500845" cy="556796"/>
          </a:xfrm>
          <a:prstGeom prst="rect">
            <a:avLst/>
          </a:prstGeom>
        </p:spPr>
      </p:pic>
      <p:pic>
        <p:nvPicPr>
          <p:cNvPr id="16" name="Picture 15"/>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011589" y="5528871"/>
            <a:ext cx="424987" cy="424987"/>
          </a:xfrm>
          <a:prstGeom prst="rect">
            <a:avLst/>
          </a:prstGeom>
        </p:spPr>
      </p:pic>
      <p:sp>
        <p:nvSpPr>
          <p:cNvPr id="17" name="Rectangle 16"/>
          <p:cNvSpPr/>
          <p:nvPr/>
        </p:nvSpPr>
        <p:spPr>
          <a:xfrm>
            <a:off x="6437420" y="5548002"/>
            <a:ext cx="764953" cy="338554"/>
          </a:xfrm>
          <a:prstGeom prst="rect">
            <a:avLst/>
          </a:prstGeom>
        </p:spPr>
        <p:txBody>
          <a:bodyPr wrap="none">
            <a:spAutoFit/>
          </a:bodyPr>
          <a:lstStyle/>
          <a:p>
            <a:r>
              <a:rPr lang="en-US" sz="1600" b="1" dirty="0">
                <a:solidFill>
                  <a:schemeClr val="tx1">
                    <a:lumMod val="65000"/>
                    <a:lumOff val="35000"/>
                  </a:schemeClr>
                </a:solidFill>
                <a:latin typeface="Source Sans Pro Light"/>
                <a:cs typeface="Source Sans Pro Light"/>
              </a:rPr>
              <a:t>{JSON}</a:t>
            </a:r>
          </a:p>
        </p:txBody>
      </p:sp>
      <p:cxnSp>
        <p:nvCxnSpPr>
          <p:cNvPr id="19" name="Straight Arrow Connector 18"/>
          <p:cNvCxnSpPr/>
          <p:nvPr/>
        </p:nvCxnSpPr>
        <p:spPr>
          <a:xfrm>
            <a:off x="8257179" y="4545744"/>
            <a:ext cx="1278252" cy="700160"/>
          </a:xfrm>
          <a:prstGeom prst="straightConnector1">
            <a:avLst/>
          </a:prstGeom>
          <a:ln>
            <a:solidFill>
              <a:srgbClr val="F66945"/>
            </a:solidFill>
            <a:headEnd type="triangle" w="lg" len="lg"/>
            <a:tailEnd type="triangle" w="lg" len="lg"/>
          </a:ln>
          <a:effectLst/>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p:nvPr/>
        </p:nvCxnSpPr>
        <p:spPr>
          <a:xfrm flipH="1">
            <a:off x="3064979" y="4545745"/>
            <a:ext cx="1296408" cy="684977"/>
          </a:xfrm>
          <a:prstGeom prst="straightConnector1">
            <a:avLst/>
          </a:prstGeom>
          <a:ln>
            <a:solidFill>
              <a:srgbClr val="F66945"/>
            </a:solidFill>
            <a:headEnd type="triangle" w="lg" len="lg"/>
            <a:tailEnd type="triangle" w="lg" len="lg"/>
          </a:ln>
          <a:effectLst/>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flipH="1">
            <a:off x="4187441" y="4545745"/>
            <a:ext cx="932225" cy="692691"/>
          </a:xfrm>
          <a:prstGeom prst="straightConnector1">
            <a:avLst/>
          </a:prstGeom>
          <a:ln>
            <a:solidFill>
              <a:srgbClr val="F66945"/>
            </a:solidFill>
            <a:headEnd type="triangle" w="lg" len="lg"/>
            <a:tailEnd type="triangle" w="lg" len="lg"/>
          </a:ln>
          <a:effectLst/>
        </p:spPr>
        <p:style>
          <a:lnRef idx="2">
            <a:schemeClr val="accent2"/>
          </a:lnRef>
          <a:fillRef idx="0">
            <a:schemeClr val="accent2"/>
          </a:fillRef>
          <a:effectRef idx="1">
            <a:schemeClr val="accent2"/>
          </a:effectRef>
          <a:fontRef idx="minor">
            <a:schemeClr val="tx1"/>
          </a:fontRef>
        </p:style>
      </p:cxnSp>
      <p:cxnSp>
        <p:nvCxnSpPr>
          <p:cNvPr id="22" name="Straight Arrow Connector 21"/>
          <p:cNvCxnSpPr/>
          <p:nvPr/>
        </p:nvCxnSpPr>
        <p:spPr>
          <a:xfrm>
            <a:off x="7460799" y="4545745"/>
            <a:ext cx="952171" cy="710256"/>
          </a:xfrm>
          <a:prstGeom prst="straightConnector1">
            <a:avLst/>
          </a:prstGeom>
          <a:ln>
            <a:solidFill>
              <a:srgbClr val="F66945"/>
            </a:solidFill>
            <a:headEnd type="triangle" w="lg" len="lg"/>
            <a:tailEnd type="triangle" w="lg" len="lg"/>
          </a:ln>
          <a:effectLst/>
        </p:spPr>
        <p:style>
          <a:lnRef idx="2">
            <a:schemeClr val="accent2"/>
          </a:lnRef>
          <a:fillRef idx="0">
            <a:schemeClr val="accent2"/>
          </a:fillRef>
          <a:effectRef idx="1">
            <a:schemeClr val="accent2"/>
          </a:effectRef>
          <a:fontRef idx="minor">
            <a:schemeClr val="tx1"/>
          </a:fontRef>
        </p:style>
      </p:cxnSp>
      <p:sp>
        <p:nvSpPr>
          <p:cNvPr id="23" name="TextBox 22"/>
          <p:cNvSpPr txBox="1"/>
          <p:nvPr/>
        </p:nvSpPr>
        <p:spPr>
          <a:xfrm>
            <a:off x="9455807" y="6075449"/>
            <a:ext cx="1920719" cy="482120"/>
          </a:xfrm>
          <a:prstGeom prst="rect">
            <a:avLst/>
          </a:prstGeom>
          <a:noFill/>
        </p:spPr>
        <p:txBody>
          <a:bodyPr wrap="none" rtlCol="0">
            <a:spAutoFit/>
          </a:bodyPr>
          <a:lstStyle/>
          <a:p>
            <a:r>
              <a:rPr lang="en-US" sz="2533" dirty="0">
                <a:solidFill>
                  <a:srgbClr val="F66945"/>
                </a:solidFill>
                <a:latin typeface="Source Sans Pro Light"/>
                <a:cs typeface="Source Sans Pro Light"/>
              </a:rPr>
              <a:t>Data Sources</a:t>
            </a:r>
          </a:p>
        </p:txBody>
      </p:sp>
      <p:sp>
        <p:nvSpPr>
          <p:cNvPr id="24" name="Rectangle 23"/>
          <p:cNvSpPr/>
          <p:nvPr/>
        </p:nvSpPr>
        <p:spPr>
          <a:xfrm>
            <a:off x="2550396" y="3632542"/>
            <a:ext cx="7925851" cy="502263"/>
          </a:xfrm>
          <a:prstGeom prst="rect">
            <a:avLst/>
          </a:prstGeom>
          <a:solidFill>
            <a:schemeClr val="accent1"/>
          </a:solidFill>
          <a:ln>
            <a:noFill/>
            <a:headEnd type="none" w="med" len="med"/>
            <a:tailEnd type="none"/>
          </a:ln>
          <a:effectLst/>
        </p:spPr>
        <p:style>
          <a:lnRef idx="1">
            <a:schemeClr val="accent2"/>
          </a:lnRef>
          <a:fillRef idx="3">
            <a:schemeClr val="accent2"/>
          </a:fillRef>
          <a:effectRef idx="2">
            <a:schemeClr val="accent2"/>
          </a:effectRef>
          <a:fontRef idx="minor">
            <a:schemeClr val="lt1"/>
          </a:fontRef>
        </p:style>
        <p:txBody>
          <a:bodyPr lIns="0" rIns="0" rtlCol="0" anchor="ctr"/>
          <a:lstStyle/>
          <a:p>
            <a:pPr algn="ctr" defTabSz="1219170">
              <a:defRPr/>
            </a:pPr>
            <a:r>
              <a:rPr lang="en-US" sz="2667" kern="0" dirty="0">
                <a:solidFill>
                  <a:sysClr val="window" lastClr="FFFFFF"/>
                </a:solidFill>
                <a:latin typeface="Source Sans Pro Light"/>
                <a:cs typeface="Source Sans Pro Light"/>
              </a:rPr>
              <a:t>Spark Core</a:t>
            </a:r>
          </a:p>
        </p:txBody>
      </p:sp>
      <p:sp>
        <p:nvSpPr>
          <p:cNvPr id="25" name="Rectangle 24"/>
          <p:cNvSpPr/>
          <p:nvPr/>
        </p:nvSpPr>
        <p:spPr>
          <a:xfrm>
            <a:off x="6481661" y="2478998"/>
            <a:ext cx="1621753" cy="532924"/>
          </a:xfrm>
          <a:prstGeom prst="rect">
            <a:avLst/>
          </a:prstGeom>
          <a:solidFill>
            <a:srgbClr val="3CBFD2"/>
          </a:solidFill>
          <a:ln>
            <a:noFill/>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19170">
              <a:defRPr/>
            </a:pPr>
            <a:r>
              <a:rPr lang="en-US" sz="1600" kern="0" dirty="0">
                <a:solidFill>
                  <a:sysClr val="window" lastClr="FFFFFF"/>
                </a:solidFill>
                <a:latin typeface="Source Sans Pro Light"/>
                <a:cs typeface="Source Sans Pro Light"/>
              </a:rPr>
              <a:t>Spark Streaming</a:t>
            </a:r>
            <a:endParaRPr lang="en-US" sz="1333" kern="0" dirty="0">
              <a:solidFill>
                <a:sysClr val="window" lastClr="FFFFFF"/>
              </a:solidFill>
              <a:latin typeface="Source Sans Pro Light"/>
              <a:cs typeface="Source Sans Pro Light"/>
            </a:endParaRPr>
          </a:p>
        </p:txBody>
      </p:sp>
      <p:sp>
        <p:nvSpPr>
          <p:cNvPr id="27" name="Rectangle 26"/>
          <p:cNvSpPr/>
          <p:nvPr/>
        </p:nvSpPr>
        <p:spPr>
          <a:xfrm>
            <a:off x="8217056" y="2478998"/>
            <a:ext cx="1006525" cy="532924"/>
          </a:xfrm>
          <a:prstGeom prst="rect">
            <a:avLst/>
          </a:prstGeom>
          <a:solidFill>
            <a:srgbClr val="3CBFD2"/>
          </a:solidFill>
          <a:ln>
            <a:noFill/>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19170">
              <a:defRPr/>
            </a:pPr>
            <a:r>
              <a:rPr lang="en-US" sz="1867" kern="0" dirty="0">
                <a:solidFill>
                  <a:sysClr val="window" lastClr="FFFFFF"/>
                </a:solidFill>
                <a:latin typeface="Source Sans Pro Light"/>
                <a:cs typeface="Source Sans Pro Light"/>
              </a:rPr>
              <a:t>MLlib</a:t>
            </a:r>
          </a:p>
        </p:txBody>
      </p:sp>
      <p:sp>
        <p:nvSpPr>
          <p:cNvPr id="28" name="Rectangle 27"/>
          <p:cNvSpPr/>
          <p:nvPr/>
        </p:nvSpPr>
        <p:spPr>
          <a:xfrm>
            <a:off x="9337224" y="2478998"/>
            <a:ext cx="1097147" cy="532924"/>
          </a:xfrm>
          <a:prstGeom prst="rect">
            <a:avLst/>
          </a:prstGeom>
          <a:solidFill>
            <a:srgbClr val="3CBFD2"/>
          </a:solidFill>
          <a:ln>
            <a:noFill/>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19170">
              <a:defRPr/>
            </a:pPr>
            <a:r>
              <a:rPr lang="en-US" sz="1867" kern="0" dirty="0">
                <a:solidFill>
                  <a:sysClr val="window" lastClr="FFFFFF"/>
                </a:solidFill>
                <a:latin typeface="Source Sans Pro Light"/>
                <a:cs typeface="Source Sans Pro Light"/>
              </a:rPr>
              <a:t>GraphX</a:t>
            </a:r>
          </a:p>
        </p:txBody>
      </p:sp>
      <p:sp>
        <p:nvSpPr>
          <p:cNvPr id="29" name="Rectangle 28"/>
          <p:cNvSpPr/>
          <p:nvPr/>
        </p:nvSpPr>
        <p:spPr>
          <a:xfrm>
            <a:off x="2550396" y="3114661"/>
            <a:ext cx="7925851" cy="433484"/>
          </a:xfrm>
          <a:prstGeom prst="rect">
            <a:avLst/>
          </a:prstGeom>
          <a:solidFill>
            <a:schemeClr val="tx1">
              <a:lumMod val="65000"/>
              <a:lumOff val="35000"/>
            </a:schemeClr>
          </a:solidFill>
          <a:ln>
            <a:noFill/>
            <a:headEnd type="none" w="med" len="med"/>
            <a:tailEnd type="none"/>
          </a:ln>
          <a:effectLst/>
        </p:spPr>
        <p:style>
          <a:lnRef idx="1">
            <a:schemeClr val="accent2"/>
          </a:lnRef>
          <a:fillRef idx="3">
            <a:schemeClr val="accent2"/>
          </a:fillRef>
          <a:effectRef idx="2">
            <a:schemeClr val="accent2"/>
          </a:effectRef>
          <a:fontRef idx="minor">
            <a:schemeClr val="lt1"/>
          </a:fontRef>
        </p:style>
        <p:txBody>
          <a:bodyPr lIns="0" rIns="0" rtlCol="0" anchor="ctr"/>
          <a:lstStyle/>
          <a:p>
            <a:pPr algn="ctr" defTabSz="1219170">
              <a:defRPr/>
            </a:pPr>
            <a:r>
              <a:rPr lang="en-US" sz="2533" kern="0" dirty="0">
                <a:solidFill>
                  <a:sysClr val="window" lastClr="FFFFFF"/>
                </a:solidFill>
                <a:latin typeface="Source Sans Pro Light"/>
                <a:cs typeface="Source Sans Pro Light"/>
              </a:rPr>
              <a:t>RDD API</a:t>
            </a:r>
          </a:p>
        </p:txBody>
      </p:sp>
      <p:sp>
        <p:nvSpPr>
          <p:cNvPr id="30" name="Rectangle 29"/>
          <p:cNvSpPr/>
          <p:nvPr/>
        </p:nvSpPr>
        <p:spPr>
          <a:xfrm>
            <a:off x="2518735" y="1933405"/>
            <a:ext cx="7925851" cy="443612"/>
          </a:xfrm>
          <a:prstGeom prst="rect">
            <a:avLst/>
          </a:prstGeom>
          <a:solidFill>
            <a:schemeClr val="tx1">
              <a:lumMod val="65000"/>
              <a:lumOff val="35000"/>
            </a:schemeClr>
          </a:solidFill>
          <a:ln>
            <a:noFill/>
            <a:headEnd type="none" w="med" len="med"/>
            <a:tailEnd type="none"/>
          </a:ln>
          <a:effectLst/>
        </p:spPr>
        <p:style>
          <a:lnRef idx="1">
            <a:schemeClr val="accent2"/>
          </a:lnRef>
          <a:fillRef idx="3">
            <a:schemeClr val="accent2"/>
          </a:fillRef>
          <a:effectRef idx="2">
            <a:schemeClr val="accent2"/>
          </a:effectRef>
          <a:fontRef idx="minor">
            <a:schemeClr val="lt1"/>
          </a:fontRef>
        </p:style>
        <p:txBody>
          <a:bodyPr lIns="0" rIns="0" rtlCol="0" anchor="ctr"/>
          <a:lstStyle/>
          <a:p>
            <a:pPr algn="ctr" defTabSz="1219170">
              <a:defRPr/>
            </a:pPr>
            <a:r>
              <a:rPr lang="en-US" sz="2533" kern="0" dirty="0" err="1">
                <a:solidFill>
                  <a:sysClr val="window" lastClr="FFFFFF"/>
                </a:solidFill>
                <a:latin typeface="Source Sans Pro Light"/>
                <a:cs typeface="Source Sans Pro Light"/>
              </a:rPr>
              <a:t>DataFrames</a:t>
            </a:r>
            <a:r>
              <a:rPr lang="en-US" sz="2533" kern="0" dirty="0">
                <a:solidFill>
                  <a:sysClr val="window" lastClr="FFFFFF"/>
                </a:solidFill>
                <a:latin typeface="Source Sans Pro Light"/>
                <a:cs typeface="Source Sans Pro Light"/>
              </a:rPr>
              <a:t> </a:t>
            </a:r>
            <a:r>
              <a:rPr lang="en-US" sz="2533" kern="0" dirty="0" smtClean="0">
                <a:solidFill>
                  <a:sysClr val="window" lastClr="FFFFFF"/>
                </a:solidFill>
                <a:latin typeface="Source Sans Pro Light"/>
                <a:cs typeface="Source Sans Pro Light"/>
              </a:rPr>
              <a:t>API and Spark SQL</a:t>
            </a:r>
            <a:endParaRPr lang="en-US" sz="2533" kern="0" dirty="0">
              <a:solidFill>
                <a:sysClr val="window" lastClr="FFFFFF"/>
              </a:solidFill>
              <a:latin typeface="Source Sans Pro Light"/>
              <a:cs typeface="Source Sans Pro Light"/>
            </a:endParaRPr>
          </a:p>
        </p:txBody>
      </p:sp>
      <p:sp>
        <p:nvSpPr>
          <p:cNvPr id="33" name="Rounded Rectangle 32"/>
          <p:cNvSpPr/>
          <p:nvPr/>
        </p:nvSpPr>
        <p:spPr>
          <a:xfrm>
            <a:off x="1836621" y="1097546"/>
            <a:ext cx="9353404" cy="3637820"/>
          </a:xfrm>
          <a:prstGeom prst="roundRect">
            <a:avLst/>
          </a:prstGeom>
          <a:noFill/>
          <a:ln w="15875">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33"/>
          </a:p>
        </p:txBody>
      </p:sp>
      <p:sp>
        <p:nvSpPr>
          <p:cNvPr id="34" name="Rounded Rectangle 33"/>
          <p:cNvSpPr/>
          <p:nvPr/>
        </p:nvSpPr>
        <p:spPr>
          <a:xfrm>
            <a:off x="1961419" y="1222373"/>
            <a:ext cx="9353404" cy="3622689"/>
          </a:xfrm>
          <a:prstGeom prst="roundRect">
            <a:avLst/>
          </a:prstGeom>
          <a:noFill/>
          <a:ln w="15875">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33"/>
          </a:p>
        </p:txBody>
      </p:sp>
      <p:sp>
        <p:nvSpPr>
          <p:cNvPr id="39" name="Rectangle 38"/>
          <p:cNvSpPr/>
          <p:nvPr/>
        </p:nvSpPr>
        <p:spPr>
          <a:xfrm>
            <a:off x="1821303" y="5329437"/>
            <a:ext cx="8974930" cy="750224"/>
          </a:xfrm>
          <a:prstGeom prst="rect">
            <a:avLst/>
          </a:prstGeom>
          <a:noFill/>
          <a:ln w="12700">
            <a:solidFill>
              <a:schemeClr val="accent2"/>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33"/>
          </a:p>
        </p:txBody>
      </p:sp>
      <p:sp>
        <p:nvSpPr>
          <p:cNvPr id="41" name="TextBox 40"/>
          <p:cNvSpPr txBox="1"/>
          <p:nvPr/>
        </p:nvSpPr>
        <p:spPr>
          <a:xfrm>
            <a:off x="0" y="449161"/>
            <a:ext cx="2399968" cy="482120"/>
          </a:xfrm>
          <a:prstGeom prst="rect">
            <a:avLst/>
          </a:prstGeom>
          <a:noFill/>
        </p:spPr>
        <p:txBody>
          <a:bodyPr wrap="square" rtlCol="0">
            <a:spAutoFit/>
          </a:bodyPr>
          <a:lstStyle/>
          <a:p>
            <a:r>
              <a:rPr lang="en-US" sz="2533" dirty="0">
                <a:solidFill>
                  <a:schemeClr val="accent3">
                    <a:lumMod val="75000"/>
                  </a:schemeClr>
                </a:solidFill>
                <a:latin typeface="Source Sans Pro Light" panose="020B0403030403020204" pitchFamily="34" charset="0"/>
              </a:rPr>
              <a:t>Environments</a:t>
            </a:r>
          </a:p>
        </p:txBody>
      </p:sp>
      <p:pic>
        <p:nvPicPr>
          <p:cNvPr id="28674" name="Picture 2" descr="http://images.cnitblog.com/blog/381412/201402/060028564267736.jpg"/>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2126946" y="5556261"/>
            <a:ext cx="1017757" cy="318049"/>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9227451" y="5489472"/>
            <a:ext cx="466805" cy="466805"/>
          </a:xfrm>
          <a:prstGeom prst="rect">
            <a:avLst/>
          </a:prstGeom>
        </p:spPr>
      </p:pic>
      <p:pic>
        <p:nvPicPr>
          <p:cNvPr id="42" name="Picture 4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626110" y="1799922"/>
            <a:ext cx="621404" cy="566689"/>
          </a:xfrm>
          <a:prstGeom prst="rect">
            <a:avLst/>
          </a:prstGeom>
        </p:spPr>
      </p:pic>
      <p:sp>
        <p:nvSpPr>
          <p:cNvPr id="45" name="Rectangle 44"/>
          <p:cNvSpPr/>
          <p:nvPr/>
        </p:nvSpPr>
        <p:spPr>
          <a:xfrm>
            <a:off x="300156" y="937569"/>
            <a:ext cx="1239480" cy="4146304"/>
          </a:xfrm>
          <a:prstGeom prst="rect">
            <a:avLst/>
          </a:prstGeom>
          <a:noFill/>
          <a:ln w="12700">
            <a:solidFill>
              <a:schemeClr val="accent3"/>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33"/>
          </a:p>
        </p:txBody>
      </p:sp>
      <p:sp>
        <p:nvSpPr>
          <p:cNvPr id="46" name="TextBox 45"/>
          <p:cNvSpPr txBox="1"/>
          <p:nvPr/>
        </p:nvSpPr>
        <p:spPr>
          <a:xfrm>
            <a:off x="9175997" y="1320863"/>
            <a:ext cx="1580882" cy="482120"/>
          </a:xfrm>
          <a:prstGeom prst="rect">
            <a:avLst/>
          </a:prstGeom>
          <a:noFill/>
        </p:spPr>
        <p:txBody>
          <a:bodyPr wrap="none" rtlCol="0">
            <a:spAutoFit/>
          </a:bodyPr>
          <a:lstStyle/>
          <a:p>
            <a:r>
              <a:rPr lang="en-US" sz="2533" dirty="0">
                <a:solidFill>
                  <a:schemeClr val="accent1">
                    <a:lumMod val="75000"/>
                  </a:schemeClr>
                </a:solidFill>
                <a:latin typeface="Source Sans Pro Light"/>
                <a:cs typeface="Source Sans Pro Light"/>
              </a:rPr>
              <a:t>Workloads</a:t>
            </a:r>
          </a:p>
        </p:txBody>
      </p:sp>
      <p:sp>
        <p:nvSpPr>
          <p:cNvPr id="47" name="Rectangle 46"/>
          <p:cNvSpPr/>
          <p:nvPr/>
        </p:nvSpPr>
        <p:spPr>
          <a:xfrm rot="5400000">
            <a:off x="5311610" y="-1109345"/>
            <a:ext cx="2456645" cy="8291993"/>
          </a:xfrm>
          <a:prstGeom prst="rect">
            <a:avLst/>
          </a:prstGeom>
          <a:noFill/>
          <a:ln w="12700">
            <a:solidFill>
              <a:schemeClr val="accent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33"/>
          </a:p>
        </p:txBody>
      </p:sp>
      <p:sp>
        <p:nvSpPr>
          <p:cNvPr id="44" name="TextBox 43"/>
          <p:cNvSpPr txBox="1"/>
          <p:nvPr/>
        </p:nvSpPr>
        <p:spPr>
          <a:xfrm>
            <a:off x="516255" y="1266006"/>
            <a:ext cx="1023381" cy="420564"/>
          </a:xfrm>
          <a:prstGeom prst="rect">
            <a:avLst/>
          </a:prstGeom>
          <a:noFill/>
        </p:spPr>
        <p:txBody>
          <a:bodyPr wrap="square" rtlCol="0">
            <a:spAutoFit/>
          </a:bodyPr>
          <a:lstStyle/>
          <a:p>
            <a:r>
              <a:rPr lang="en-US" sz="2133" dirty="0">
                <a:latin typeface="Source Sans Pro Light" panose="020B0403030403020204" pitchFamily="34" charset="0"/>
              </a:rPr>
              <a:t>YARN</a:t>
            </a:r>
          </a:p>
        </p:txBody>
      </p:sp>
      <p:pic>
        <p:nvPicPr>
          <p:cNvPr id="28676" name="Picture 4" descr="http://www.danpearce.co.uk/wp-content/uploads/2013/07/aws_logo_small.jpg"/>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657478" y="2597303"/>
            <a:ext cx="544501" cy="41429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https://parquet.apache.org/assets/img/parquet_logo.png"/>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9626282" y="5598118"/>
            <a:ext cx="1169951" cy="31115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a:blip r:embed="rId19"/>
          <a:stretch>
            <a:fillRect/>
          </a:stretch>
        </p:blipFill>
        <p:spPr>
          <a:xfrm>
            <a:off x="516256" y="3215034"/>
            <a:ext cx="830313" cy="324025"/>
          </a:xfrm>
          <a:prstGeom prst="rect">
            <a:avLst/>
          </a:prstGeom>
        </p:spPr>
      </p:pic>
      <p:pic>
        <p:nvPicPr>
          <p:cNvPr id="49" name="Content Placeholder 5"/>
          <p:cNvPicPr>
            <a:picLocks noChangeAspect="1"/>
          </p:cNvPicPr>
          <p:nvPr/>
        </p:nvPicPr>
        <p:blipFill>
          <a:blip r:embed="rId20" cstate="print">
            <a:extLst>
              <a:ext uri="{28A0092B-C50C-407E-A947-70E740481C1C}">
                <a14:useLocalDpi xmlns:a14="http://schemas.microsoft.com/office/drawing/2010/main"/>
              </a:ext>
            </a:extLst>
          </a:blip>
          <a:srcRect/>
          <a:stretch>
            <a:fillRect/>
          </a:stretch>
        </p:blipFill>
        <p:spPr>
          <a:xfrm>
            <a:off x="6262089" y="1303297"/>
            <a:ext cx="840659" cy="438335"/>
          </a:xfrm>
          <a:prstGeom prst="rect">
            <a:avLst/>
          </a:prstGeom>
        </p:spPr>
      </p:pic>
    </p:spTree>
    <p:extLst>
      <p:ext uri="{BB962C8B-B14F-4D97-AF65-F5344CB8AC3E}">
        <p14:creationId xmlns:p14="http://schemas.microsoft.com/office/powerpoint/2010/main" val="1492882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867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867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animBg="1"/>
      <p:bldP spid="25" grpId="0" animBg="1"/>
      <p:bldP spid="27" grpId="0" animBg="1"/>
      <p:bldP spid="28" grpId="0" animBg="1"/>
      <p:bldP spid="29" grpId="0" animBg="1"/>
      <p:bldP spid="30" grpId="0" animBg="1"/>
      <p:bldP spid="44"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Example: Log prioritization</a:t>
            </a:r>
            <a:br>
              <a:rPr lang="en-US" dirty="0"/>
            </a:br>
            <a:endParaRPr lang="en-US" dirty="0"/>
          </a:p>
        </p:txBody>
      </p:sp>
      <p:sp>
        <p:nvSpPr>
          <p:cNvPr id="5" name="TextBox 4"/>
          <p:cNvSpPr txBox="1"/>
          <p:nvPr/>
        </p:nvSpPr>
        <p:spPr>
          <a:xfrm>
            <a:off x="576498" y="1224466"/>
            <a:ext cx="2451953" cy="574516"/>
          </a:xfrm>
          <a:prstGeom prst="rect">
            <a:avLst/>
          </a:prstGeom>
          <a:noFill/>
        </p:spPr>
        <p:txBody>
          <a:bodyPr wrap="none" lIns="121914" tIns="60957" rIns="121914" bIns="60957" rtlCol="0">
            <a:spAutoFit/>
          </a:bodyPr>
          <a:lstStyle/>
          <a:p>
            <a:r>
              <a:rPr lang="en-US" sz="2900" b="1" dirty="0">
                <a:latin typeface="Source Sans Pro Light"/>
                <a:cs typeface="Source Sans Pro Light"/>
              </a:rPr>
              <a:t>Data: Test logs</a:t>
            </a:r>
          </a:p>
        </p:txBody>
      </p:sp>
      <p:sp>
        <p:nvSpPr>
          <p:cNvPr id="7" name="TextBox 6"/>
          <p:cNvSpPr txBox="1"/>
          <p:nvPr/>
        </p:nvSpPr>
        <p:spPr>
          <a:xfrm>
            <a:off x="576497" y="1843270"/>
            <a:ext cx="4715027" cy="1877433"/>
          </a:xfrm>
          <a:prstGeom prst="rect">
            <a:avLst/>
          </a:prstGeom>
          <a:noFill/>
          <a:ln>
            <a:solidFill>
              <a:schemeClr val="tx1"/>
            </a:solidFill>
          </a:ln>
          <a:effectLst/>
        </p:spPr>
        <p:txBody>
          <a:bodyPr wrap="square" lIns="121914" tIns="60957" rIns="121914" bIns="60957" rtlCol="0">
            <a:spAutoFit/>
          </a:bodyPr>
          <a:lstStyle/>
          <a:p>
            <a:r>
              <a:rPr lang="en-US" dirty="0">
                <a:latin typeface="Courier New"/>
                <a:cs typeface="Courier New"/>
              </a:rPr>
              <a:t>Running test: </a:t>
            </a:r>
            <a:r>
              <a:rPr lang="en-US" dirty="0" err="1">
                <a:latin typeface="Courier New"/>
                <a:cs typeface="Courier New"/>
              </a:rPr>
              <a:t>pyspark</a:t>
            </a:r>
            <a:r>
              <a:rPr lang="en-US" dirty="0">
                <a:latin typeface="Courier New"/>
                <a:cs typeface="Courier New"/>
              </a:rPr>
              <a:t>/</a:t>
            </a:r>
            <a:r>
              <a:rPr lang="en-US" dirty="0" err="1">
                <a:latin typeface="Courier New"/>
                <a:cs typeface="Courier New"/>
              </a:rPr>
              <a:t>conf.py</a:t>
            </a:r>
            <a:endParaRPr lang="en-US" dirty="0">
              <a:latin typeface="Courier New"/>
              <a:cs typeface="Courier New"/>
            </a:endParaRPr>
          </a:p>
          <a:p>
            <a:r>
              <a:rPr lang="en-US" dirty="0">
                <a:latin typeface="Courier New"/>
                <a:cs typeface="Courier New"/>
              </a:rPr>
              <a:t>Spark assembly has been built with Hive, including </a:t>
            </a:r>
            <a:r>
              <a:rPr lang="en-US" dirty="0" err="1">
                <a:latin typeface="Courier New"/>
                <a:cs typeface="Courier New"/>
              </a:rPr>
              <a:t>Datanucleus</a:t>
            </a:r>
            <a:r>
              <a:rPr lang="en-US" dirty="0">
                <a:latin typeface="Courier New"/>
                <a:cs typeface="Courier New"/>
              </a:rPr>
              <a:t> jars on </a:t>
            </a:r>
            <a:r>
              <a:rPr lang="en-US" dirty="0" err="1">
                <a:latin typeface="Courier New"/>
                <a:cs typeface="Courier New"/>
              </a:rPr>
              <a:t>classpath</a:t>
            </a:r>
            <a:endParaRPr lang="en-US" dirty="0">
              <a:latin typeface="Courier New"/>
              <a:cs typeface="Courier New"/>
            </a:endParaRPr>
          </a:p>
          <a:p>
            <a:r>
              <a:rPr lang="en-US" dirty="0">
                <a:latin typeface="Courier New"/>
                <a:cs typeface="Courier New"/>
              </a:rPr>
              <a:t>14/12/15 18:36:12 WARN </a:t>
            </a:r>
            <a:r>
              <a:rPr lang="en-US" dirty="0" err="1">
                <a:latin typeface="Courier New"/>
                <a:cs typeface="Courier New"/>
              </a:rPr>
              <a:t>Utils</a:t>
            </a:r>
            <a:r>
              <a:rPr lang="en-US" dirty="0">
                <a:latin typeface="Courier New"/>
                <a:cs typeface="Courier New"/>
              </a:rPr>
              <a:t>: Your hostname, </a:t>
            </a:r>
          </a:p>
        </p:txBody>
      </p:sp>
      <p:sp>
        <p:nvSpPr>
          <p:cNvPr id="9" name="TextBox 8"/>
          <p:cNvSpPr txBox="1"/>
          <p:nvPr/>
        </p:nvSpPr>
        <p:spPr>
          <a:xfrm>
            <a:off x="6316057" y="1224466"/>
            <a:ext cx="5273239" cy="574516"/>
          </a:xfrm>
          <a:prstGeom prst="rect">
            <a:avLst/>
          </a:prstGeom>
          <a:noFill/>
        </p:spPr>
        <p:txBody>
          <a:bodyPr wrap="none" lIns="121914" tIns="60957" rIns="121914" bIns="60957" rtlCol="0">
            <a:spAutoFit/>
          </a:bodyPr>
          <a:lstStyle/>
          <a:p>
            <a:r>
              <a:rPr lang="en-US" sz="2900" b="1" dirty="0">
                <a:latin typeface="Source Sans Pro Light"/>
                <a:cs typeface="Source Sans Pro Light"/>
              </a:rPr>
              <a:t>Goal: Prioritize logs to investigate</a:t>
            </a:r>
          </a:p>
        </p:txBody>
      </p:sp>
      <p:grpSp>
        <p:nvGrpSpPr>
          <p:cNvPr id="10" name="Group 9"/>
          <p:cNvGrpSpPr/>
          <p:nvPr/>
        </p:nvGrpSpPr>
        <p:grpSpPr>
          <a:xfrm>
            <a:off x="5910231" y="2349479"/>
            <a:ext cx="2573103" cy="1209668"/>
            <a:chOff x="3529770" y="2268130"/>
            <a:chExt cx="1929827" cy="907251"/>
          </a:xfrm>
        </p:grpSpPr>
        <p:cxnSp>
          <p:nvCxnSpPr>
            <p:cNvPr id="11" name="Straight Arrow Connector 10"/>
            <p:cNvCxnSpPr/>
            <p:nvPr/>
          </p:nvCxnSpPr>
          <p:spPr>
            <a:xfrm>
              <a:off x="3529770" y="2721756"/>
              <a:ext cx="808218" cy="0"/>
            </a:xfrm>
            <a:prstGeom prst="straightConnector1">
              <a:avLst/>
            </a:prstGeom>
            <a:ln w="38100" cmpd="sng">
              <a:solidFill>
                <a:srgbClr val="444444"/>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4552413" y="2268130"/>
              <a:ext cx="907184" cy="907251"/>
            </a:xfrm>
            <a:prstGeom prst="ellipse">
              <a:avLst/>
            </a:prstGeom>
            <a:noFill/>
            <a:ln>
              <a:solidFill>
                <a:srgbClr val="44444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rgbClr val="000000"/>
                  </a:solidFill>
                  <a:latin typeface="Source Sans Pro Light"/>
                  <a:cs typeface="Source Sans Pro Light"/>
                </a:rPr>
                <a:t>-1.1</a:t>
              </a:r>
              <a:endParaRPr lang="en-US" b="1" dirty="0">
                <a:solidFill>
                  <a:srgbClr val="000000"/>
                </a:solidFill>
                <a:latin typeface="Source Sans Pro Light"/>
                <a:cs typeface="Source Sans Pro Light"/>
              </a:endParaRPr>
            </a:p>
          </p:txBody>
        </p:sp>
      </p:grpSp>
      <p:sp>
        <p:nvSpPr>
          <p:cNvPr id="17" name="TextBox 16"/>
          <p:cNvSpPr txBox="1"/>
          <p:nvPr/>
        </p:nvSpPr>
        <p:spPr>
          <a:xfrm>
            <a:off x="3530762" y="1256479"/>
            <a:ext cx="8485121" cy="569381"/>
          </a:xfrm>
          <a:prstGeom prst="rect">
            <a:avLst/>
          </a:prstGeom>
          <a:noFill/>
        </p:spPr>
        <p:txBody>
          <a:bodyPr wrap="none" lIns="121914" tIns="60957" rIns="121914" bIns="60957" rtlCol="0">
            <a:spAutoFit/>
          </a:bodyPr>
          <a:lstStyle/>
          <a:p>
            <a:r>
              <a:rPr lang="en-US" sz="2900" i="1" dirty="0">
                <a:solidFill>
                  <a:srgbClr val="0000FF"/>
                </a:solidFill>
                <a:latin typeface="Source Sans Pro"/>
                <a:cs typeface="Source Sans Pro"/>
              </a:rPr>
              <a:t>Instance</a:t>
            </a:r>
          </a:p>
        </p:txBody>
      </p:sp>
      <p:sp>
        <p:nvSpPr>
          <p:cNvPr id="18" name="TextBox 17"/>
          <p:cNvSpPr txBox="1"/>
          <p:nvPr/>
        </p:nvSpPr>
        <p:spPr>
          <a:xfrm>
            <a:off x="8523022" y="1902234"/>
            <a:ext cx="8032151" cy="569381"/>
          </a:xfrm>
          <a:prstGeom prst="rect">
            <a:avLst/>
          </a:prstGeom>
          <a:noFill/>
        </p:spPr>
        <p:txBody>
          <a:bodyPr wrap="none" lIns="121914" tIns="60957" rIns="121914" bIns="60957" rtlCol="0">
            <a:spAutoFit/>
          </a:bodyPr>
          <a:lstStyle/>
          <a:p>
            <a:r>
              <a:rPr lang="en-US" sz="2900" i="1" dirty="0">
                <a:solidFill>
                  <a:srgbClr val="0000FF"/>
                </a:solidFill>
                <a:latin typeface="Source Sans Pro"/>
                <a:cs typeface="Source Sans Pro"/>
              </a:rPr>
              <a:t>Label</a:t>
            </a:r>
          </a:p>
        </p:txBody>
      </p:sp>
      <p:grpSp>
        <p:nvGrpSpPr>
          <p:cNvPr id="19" name="Group 18"/>
          <p:cNvGrpSpPr/>
          <p:nvPr/>
        </p:nvGrpSpPr>
        <p:grpSpPr>
          <a:xfrm>
            <a:off x="6057671" y="4209456"/>
            <a:ext cx="5253780" cy="2144387"/>
            <a:chOff x="3610585" y="3633348"/>
            <a:chExt cx="3940335" cy="1608290"/>
          </a:xfrm>
        </p:grpSpPr>
        <p:sp>
          <p:nvSpPr>
            <p:cNvPr id="20" name="Rounded Rectangle 19"/>
            <p:cNvSpPr/>
            <p:nvPr/>
          </p:nvSpPr>
          <p:spPr>
            <a:xfrm>
              <a:off x="3610585" y="3633348"/>
              <a:ext cx="3940335" cy="1608290"/>
            </a:xfrm>
            <a:prstGeom prst="roundRect">
              <a:avLst/>
            </a:prstGeom>
            <a:solidFill>
              <a:srgbClr val="859FFF">
                <a:alpha val="5000"/>
              </a:srgbClr>
            </a:solidFill>
            <a:ln w="28575" cmpd="sng">
              <a:solidFill>
                <a:srgbClr val="859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ource Sans Pro"/>
                <a:cs typeface="Source Sans Pro"/>
              </a:endParaRPr>
            </a:p>
          </p:txBody>
        </p:sp>
        <p:sp>
          <p:nvSpPr>
            <p:cNvPr id="21" name="TextBox 20"/>
            <p:cNvSpPr txBox="1"/>
            <p:nvPr/>
          </p:nvSpPr>
          <p:spPr>
            <a:xfrm>
              <a:off x="3694712" y="3704355"/>
              <a:ext cx="3390672" cy="1446550"/>
            </a:xfrm>
            <a:prstGeom prst="rect">
              <a:avLst/>
            </a:prstGeom>
            <a:noFill/>
          </p:spPr>
          <p:txBody>
            <a:bodyPr wrap="none" rtlCol="0">
              <a:spAutoFit/>
            </a:bodyPr>
            <a:lstStyle/>
            <a:p>
              <a:r>
                <a:rPr lang="en-US" sz="2900" dirty="0">
                  <a:latin typeface="Source Sans Pro"/>
                  <a:cs typeface="Source Sans Pro"/>
                </a:rPr>
                <a:t>How can we learn?</a:t>
              </a:r>
            </a:p>
            <a:p>
              <a:pPr marL="380981" indent="-380981">
                <a:buFontTx/>
                <a:buChar char="•"/>
              </a:pPr>
              <a:r>
                <a:rPr lang="en-US" sz="2900" dirty="0">
                  <a:latin typeface="Source Sans Pro"/>
                  <a:cs typeface="Source Sans Pro"/>
                </a:rPr>
                <a:t>Choose a model</a:t>
              </a:r>
            </a:p>
            <a:p>
              <a:pPr marL="380981" indent="-380981">
                <a:buFontTx/>
                <a:buChar char="•"/>
              </a:pPr>
              <a:r>
                <a:rPr lang="en-US" sz="2900" dirty="0">
                  <a:latin typeface="Source Sans Pro"/>
                  <a:cs typeface="Source Sans Pro"/>
                </a:rPr>
                <a:t>Get training data</a:t>
              </a:r>
            </a:p>
            <a:p>
              <a:pPr marL="380981" indent="-380981">
                <a:buFontTx/>
                <a:buChar char="•"/>
              </a:pPr>
              <a:r>
                <a:rPr lang="en-US" sz="2900" dirty="0">
                  <a:latin typeface="Source Sans Pro"/>
                  <a:cs typeface="Source Sans Pro"/>
                </a:rPr>
                <a:t>Run a learning algorithm</a:t>
              </a:r>
            </a:p>
          </p:txBody>
        </p:sp>
      </p:grpSp>
    </p:spTree>
    <p:extLst>
      <p:ext uri="{BB962C8B-B14F-4D97-AF65-F5344CB8AC3E}">
        <p14:creationId xmlns:p14="http://schemas.microsoft.com/office/powerpoint/2010/main" val="25441012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A model is a function    f: x </a:t>
            </a:r>
            <a:r>
              <a:rPr lang="en-US" b="1" dirty="0">
                <a:sym typeface="Wingdings"/>
              </a:rPr>
              <a:t></a:t>
            </a:r>
            <a:r>
              <a:rPr lang="en-US" b="1" dirty="0"/>
              <a:t> </a:t>
            </a:r>
            <a:r>
              <a:rPr lang="en-US" dirty="0" smtClean="0"/>
              <a:t>y</a:t>
            </a:r>
            <a:endParaRPr lang="en-US" dirty="0"/>
          </a:p>
        </p:txBody>
      </p:sp>
      <p:sp>
        <p:nvSpPr>
          <p:cNvPr id="7" name="TextBox 6"/>
          <p:cNvSpPr txBox="1"/>
          <p:nvPr/>
        </p:nvSpPr>
        <p:spPr>
          <a:xfrm>
            <a:off x="576497" y="1843270"/>
            <a:ext cx="4715027" cy="1877433"/>
          </a:xfrm>
          <a:prstGeom prst="rect">
            <a:avLst/>
          </a:prstGeom>
          <a:noFill/>
          <a:ln>
            <a:solidFill>
              <a:schemeClr val="tx1"/>
            </a:solidFill>
          </a:ln>
          <a:effectLst/>
        </p:spPr>
        <p:txBody>
          <a:bodyPr wrap="square" lIns="121914" tIns="60957" rIns="121914" bIns="60957" rtlCol="0">
            <a:spAutoFit/>
          </a:bodyPr>
          <a:lstStyle/>
          <a:p>
            <a:r>
              <a:rPr lang="en-US" dirty="0">
                <a:latin typeface="Courier New"/>
                <a:cs typeface="Courier New"/>
              </a:rPr>
              <a:t>Running test: </a:t>
            </a:r>
            <a:r>
              <a:rPr lang="en-US" dirty="0" err="1">
                <a:latin typeface="Courier New"/>
                <a:cs typeface="Courier New"/>
              </a:rPr>
              <a:t>pyspark</a:t>
            </a:r>
            <a:r>
              <a:rPr lang="en-US" dirty="0">
                <a:latin typeface="Courier New"/>
                <a:cs typeface="Courier New"/>
              </a:rPr>
              <a:t>/</a:t>
            </a:r>
            <a:r>
              <a:rPr lang="en-US" dirty="0" err="1">
                <a:latin typeface="Courier New"/>
                <a:cs typeface="Courier New"/>
              </a:rPr>
              <a:t>conf.py</a:t>
            </a:r>
            <a:endParaRPr lang="en-US" dirty="0">
              <a:latin typeface="Courier New"/>
              <a:cs typeface="Courier New"/>
            </a:endParaRPr>
          </a:p>
          <a:p>
            <a:r>
              <a:rPr lang="en-US" dirty="0">
                <a:latin typeface="Courier New"/>
                <a:cs typeface="Courier New"/>
              </a:rPr>
              <a:t>Spark assembly has been built with Hive, including </a:t>
            </a:r>
            <a:r>
              <a:rPr lang="en-US" dirty="0" err="1">
                <a:latin typeface="Courier New"/>
                <a:cs typeface="Courier New"/>
              </a:rPr>
              <a:t>Datanucleus</a:t>
            </a:r>
            <a:r>
              <a:rPr lang="en-US" dirty="0">
                <a:latin typeface="Courier New"/>
                <a:cs typeface="Courier New"/>
              </a:rPr>
              <a:t> jars on </a:t>
            </a:r>
            <a:r>
              <a:rPr lang="en-US" dirty="0" err="1">
                <a:latin typeface="Courier New"/>
                <a:cs typeface="Courier New"/>
              </a:rPr>
              <a:t>classpath</a:t>
            </a:r>
            <a:endParaRPr lang="en-US" dirty="0">
              <a:latin typeface="Courier New"/>
              <a:cs typeface="Courier New"/>
            </a:endParaRPr>
          </a:p>
          <a:p>
            <a:r>
              <a:rPr lang="en-US" dirty="0">
                <a:latin typeface="Courier New"/>
                <a:cs typeface="Courier New"/>
              </a:rPr>
              <a:t>14/12/15 18:36:12 WARN </a:t>
            </a:r>
            <a:r>
              <a:rPr lang="en-US" dirty="0" err="1">
                <a:latin typeface="Courier New"/>
                <a:cs typeface="Courier New"/>
              </a:rPr>
              <a:t>Utils</a:t>
            </a:r>
            <a:r>
              <a:rPr lang="en-US" dirty="0">
                <a:latin typeface="Courier New"/>
                <a:cs typeface="Courier New"/>
              </a:rPr>
              <a:t>: Your hostname, </a:t>
            </a:r>
          </a:p>
        </p:txBody>
      </p:sp>
      <p:grpSp>
        <p:nvGrpSpPr>
          <p:cNvPr id="10" name="Group 9"/>
          <p:cNvGrpSpPr/>
          <p:nvPr/>
        </p:nvGrpSpPr>
        <p:grpSpPr>
          <a:xfrm>
            <a:off x="5910231" y="2349479"/>
            <a:ext cx="2573103" cy="1209668"/>
            <a:chOff x="3529770" y="2268130"/>
            <a:chExt cx="1929827" cy="907251"/>
          </a:xfrm>
        </p:grpSpPr>
        <p:cxnSp>
          <p:nvCxnSpPr>
            <p:cNvPr id="11" name="Straight Arrow Connector 10"/>
            <p:cNvCxnSpPr/>
            <p:nvPr/>
          </p:nvCxnSpPr>
          <p:spPr>
            <a:xfrm>
              <a:off x="3529770" y="2721756"/>
              <a:ext cx="808218" cy="0"/>
            </a:xfrm>
            <a:prstGeom prst="straightConnector1">
              <a:avLst/>
            </a:prstGeom>
            <a:ln w="38100" cmpd="sng">
              <a:solidFill>
                <a:srgbClr val="444444"/>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4552413" y="2268130"/>
              <a:ext cx="907184" cy="907251"/>
            </a:xfrm>
            <a:prstGeom prst="ellipse">
              <a:avLst/>
            </a:prstGeom>
            <a:noFill/>
            <a:ln>
              <a:solidFill>
                <a:srgbClr val="44444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rgbClr val="000000"/>
                  </a:solidFill>
                  <a:latin typeface="Source Sans Pro Light"/>
                  <a:cs typeface="Source Sans Pro Light"/>
                </a:rPr>
                <a:t>-1.1</a:t>
              </a:r>
              <a:endParaRPr lang="en-US" b="1" dirty="0">
                <a:solidFill>
                  <a:srgbClr val="000000"/>
                </a:solidFill>
                <a:latin typeface="Source Sans Pro Light"/>
                <a:cs typeface="Source Sans Pro Light"/>
              </a:endParaRPr>
            </a:p>
          </p:txBody>
        </p:sp>
      </p:grpSp>
      <p:sp>
        <p:nvSpPr>
          <p:cNvPr id="17" name="TextBox 16"/>
          <p:cNvSpPr txBox="1"/>
          <p:nvPr/>
        </p:nvSpPr>
        <p:spPr>
          <a:xfrm>
            <a:off x="3530762" y="1256479"/>
            <a:ext cx="8440865" cy="569381"/>
          </a:xfrm>
          <a:prstGeom prst="rect">
            <a:avLst/>
          </a:prstGeom>
          <a:noFill/>
        </p:spPr>
        <p:txBody>
          <a:bodyPr wrap="none" lIns="121914" tIns="60957" rIns="121914" bIns="60957" rtlCol="0">
            <a:spAutoFit/>
          </a:bodyPr>
          <a:lstStyle/>
          <a:p>
            <a:r>
              <a:rPr lang="en-US" sz="2900" i="1" dirty="0">
                <a:solidFill>
                  <a:srgbClr val="0000FF"/>
                </a:solidFill>
                <a:latin typeface="Source Sans Pro Light"/>
                <a:cs typeface="Source Sans Pro Light"/>
              </a:rPr>
              <a:t>Instance</a:t>
            </a:r>
          </a:p>
        </p:txBody>
      </p:sp>
      <p:sp>
        <p:nvSpPr>
          <p:cNvPr id="18" name="TextBox 17"/>
          <p:cNvSpPr txBox="1"/>
          <p:nvPr/>
        </p:nvSpPr>
        <p:spPr>
          <a:xfrm>
            <a:off x="8523022" y="1902234"/>
            <a:ext cx="8006863" cy="569381"/>
          </a:xfrm>
          <a:prstGeom prst="rect">
            <a:avLst/>
          </a:prstGeom>
          <a:noFill/>
        </p:spPr>
        <p:txBody>
          <a:bodyPr wrap="none" lIns="121914" tIns="60957" rIns="121914" bIns="60957" rtlCol="0">
            <a:spAutoFit/>
          </a:bodyPr>
          <a:lstStyle/>
          <a:p>
            <a:r>
              <a:rPr lang="en-US" sz="2900" i="1" dirty="0">
                <a:solidFill>
                  <a:srgbClr val="0000FF"/>
                </a:solidFill>
                <a:latin typeface="Source Sans Pro Light"/>
                <a:cs typeface="Source Sans Pro Light"/>
              </a:rPr>
              <a:t>Label</a:t>
            </a:r>
          </a:p>
        </p:txBody>
      </p:sp>
      <p:sp>
        <p:nvSpPr>
          <p:cNvPr id="14" name="TextBox 13"/>
          <p:cNvSpPr txBox="1"/>
          <p:nvPr/>
        </p:nvSpPr>
        <p:spPr>
          <a:xfrm>
            <a:off x="4964089" y="1264054"/>
            <a:ext cx="400097" cy="569381"/>
          </a:xfrm>
          <a:prstGeom prst="rect">
            <a:avLst/>
          </a:prstGeom>
          <a:noFill/>
        </p:spPr>
        <p:txBody>
          <a:bodyPr wrap="none" lIns="121914" tIns="60957" rIns="121914" bIns="60957" rtlCol="0">
            <a:spAutoFit/>
          </a:bodyPr>
          <a:lstStyle/>
          <a:p>
            <a:r>
              <a:rPr lang="en-US" sz="2900" b="1" dirty="0">
                <a:latin typeface="Source Sans Pro Light"/>
                <a:cs typeface="Source Sans Pro Light"/>
              </a:rPr>
              <a:t>x</a:t>
            </a:r>
          </a:p>
        </p:txBody>
      </p:sp>
      <p:sp>
        <p:nvSpPr>
          <p:cNvPr id="15" name="TextBox 14"/>
          <p:cNvSpPr txBox="1"/>
          <p:nvPr/>
        </p:nvSpPr>
        <p:spPr>
          <a:xfrm>
            <a:off x="9515171" y="1870121"/>
            <a:ext cx="412921" cy="569381"/>
          </a:xfrm>
          <a:prstGeom prst="rect">
            <a:avLst/>
          </a:prstGeom>
          <a:noFill/>
        </p:spPr>
        <p:txBody>
          <a:bodyPr wrap="none" lIns="121914" tIns="60957" rIns="121914" bIns="60957" rtlCol="0">
            <a:spAutoFit/>
          </a:bodyPr>
          <a:lstStyle/>
          <a:p>
            <a:r>
              <a:rPr lang="en-US" sz="2900" b="1" dirty="0">
                <a:latin typeface="Source Sans Pro Light"/>
                <a:cs typeface="Source Sans Pro Light"/>
              </a:rPr>
              <a:t>y</a:t>
            </a:r>
          </a:p>
        </p:txBody>
      </p:sp>
      <p:sp>
        <p:nvSpPr>
          <p:cNvPr id="16" name="TextBox 15"/>
          <p:cNvSpPr txBox="1"/>
          <p:nvPr/>
        </p:nvSpPr>
        <p:spPr>
          <a:xfrm>
            <a:off x="7680976" y="1171945"/>
            <a:ext cx="5905258" cy="415492"/>
          </a:xfrm>
          <a:prstGeom prst="rect">
            <a:avLst/>
          </a:prstGeom>
          <a:noFill/>
        </p:spPr>
        <p:txBody>
          <a:bodyPr wrap="none" lIns="121914" tIns="60957" rIns="121914" bIns="60957" rtlCol="0">
            <a:spAutoFit/>
          </a:bodyPr>
          <a:lstStyle/>
          <a:p>
            <a:r>
              <a:rPr lang="en-US" i="1" dirty="0" smtClean="0">
                <a:latin typeface="Source Sans Pro Light"/>
                <a:cs typeface="Source Sans Pro Light"/>
              </a:rPr>
              <a:t>(prediction)</a:t>
            </a:r>
            <a:endParaRPr lang="en-US" i="1" dirty="0">
              <a:latin typeface="Source Sans Pro Light"/>
              <a:cs typeface="Source Sans Pro Light"/>
            </a:endParaRPr>
          </a:p>
        </p:txBody>
      </p:sp>
      <p:grpSp>
        <p:nvGrpSpPr>
          <p:cNvPr id="22" name="Group 21"/>
          <p:cNvGrpSpPr/>
          <p:nvPr/>
        </p:nvGrpSpPr>
        <p:grpSpPr>
          <a:xfrm>
            <a:off x="2694038" y="3689930"/>
            <a:ext cx="2967824" cy="912708"/>
            <a:chOff x="2020527" y="3843454"/>
            <a:chExt cx="2225868" cy="684531"/>
          </a:xfrm>
        </p:grpSpPr>
        <p:sp>
          <p:nvSpPr>
            <p:cNvPr id="23" name="Right Arrow 22"/>
            <p:cNvSpPr/>
            <p:nvPr/>
          </p:nvSpPr>
          <p:spPr>
            <a:xfrm rot="5400000">
              <a:off x="1962816" y="3958915"/>
              <a:ext cx="626781" cy="511360"/>
            </a:xfrm>
            <a:prstGeom prst="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ource Sans Pro Light"/>
                <a:cs typeface="Source Sans Pro Light"/>
              </a:endParaRPr>
            </a:p>
          </p:txBody>
        </p:sp>
        <p:sp>
          <p:nvSpPr>
            <p:cNvPr id="24" name="TextBox 23"/>
            <p:cNvSpPr txBox="1"/>
            <p:nvPr/>
          </p:nvSpPr>
          <p:spPr>
            <a:xfrm>
              <a:off x="2655575" y="3843454"/>
              <a:ext cx="1590820" cy="507831"/>
            </a:xfrm>
            <a:prstGeom prst="rect">
              <a:avLst/>
            </a:prstGeom>
            <a:noFill/>
          </p:spPr>
          <p:txBody>
            <a:bodyPr wrap="none" rtlCol="0">
              <a:spAutoFit/>
            </a:bodyPr>
            <a:lstStyle/>
            <a:p>
              <a:r>
                <a:rPr lang="en-US" dirty="0" smtClean="0">
                  <a:latin typeface="Source Sans Pro Light"/>
                  <a:cs typeface="Source Sans Pro Light"/>
                </a:rPr>
                <a:t>Convert to features,</a:t>
              </a:r>
            </a:p>
            <a:p>
              <a:r>
                <a:rPr lang="en-US" dirty="0" smtClean="0">
                  <a:latin typeface="Source Sans Pro Light"/>
                  <a:cs typeface="Source Sans Pro Light"/>
                </a:rPr>
                <a:t>e.g., word counts</a:t>
              </a:r>
            </a:p>
          </p:txBody>
        </p:sp>
      </p:grpSp>
      <p:grpSp>
        <p:nvGrpSpPr>
          <p:cNvPr id="25" name="Group 24"/>
          <p:cNvGrpSpPr/>
          <p:nvPr/>
        </p:nvGrpSpPr>
        <p:grpSpPr>
          <a:xfrm>
            <a:off x="1060877" y="4832568"/>
            <a:ext cx="1389347" cy="891628"/>
            <a:chOff x="795657" y="4700434"/>
            <a:chExt cx="1042010" cy="668721"/>
          </a:xfrm>
        </p:grpSpPr>
        <p:sp>
          <p:nvSpPr>
            <p:cNvPr id="26" name="TextBox 25"/>
            <p:cNvSpPr txBox="1"/>
            <p:nvPr/>
          </p:nvSpPr>
          <p:spPr>
            <a:xfrm>
              <a:off x="795657" y="4700434"/>
              <a:ext cx="1042010" cy="288541"/>
            </a:xfrm>
            <a:prstGeom prst="rect">
              <a:avLst/>
            </a:prstGeom>
            <a:noFill/>
            <a:ln>
              <a:noFill/>
            </a:ln>
            <a:effectLst/>
          </p:spPr>
          <p:txBody>
            <a:bodyPr wrap="square" rtlCol="0">
              <a:spAutoFit/>
            </a:bodyPr>
            <a:lstStyle/>
            <a:p>
              <a:r>
                <a:rPr lang="en-US" b="1" dirty="0">
                  <a:latin typeface="Courier New"/>
                  <a:cs typeface="Courier New"/>
                </a:rPr>
                <a:t>Running</a:t>
              </a:r>
            </a:p>
          </p:txBody>
        </p:sp>
        <p:sp>
          <p:nvSpPr>
            <p:cNvPr id="27" name="TextBox 26"/>
            <p:cNvSpPr txBox="1"/>
            <p:nvPr/>
          </p:nvSpPr>
          <p:spPr>
            <a:xfrm>
              <a:off x="973154" y="5080614"/>
              <a:ext cx="357826" cy="288541"/>
            </a:xfrm>
            <a:prstGeom prst="rect">
              <a:avLst/>
            </a:prstGeom>
            <a:noFill/>
          </p:spPr>
          <p:txBody>
            <a:bodyPr wrap="none" rtlCol="0">
              <a:spAutoFit/>
            </a:bodyPr>
            <a:lstStyle/>
            <a:p>
              <a:r>
                <a:rPr lang="en-US" dirty="0" smtClean="0">
                  <a:latin typeface="Courier New"/>
                  <a:cs typeface="Courier New"/>
                </a:rPr>
                <a:t>43</a:t>
              </a:r>
              <a:endParaRPr lang="en-US" dirty="0">
                <a:latin typeface="Courier New"/>
                <a:cs typeface="Courier New"/>
              </a:endParaRPr>
            </a:p>
          </p:txBody>
        </p:sp>
      </p:grpSp>
      <p:grpSp>
        <p:nvGrpSpPr>
          <p:cNvPr id="28" name="Group 27"/>
          <p:cNvGrpSpPr/>
          <p:nvPr/>
        </p:nvGrpSpPr>
        <p:grpSpPr>
          <a:xfrm>
            <a:off x="2677340" y="4832568"/>
            <a:ext cx="1389347" cy="891628"/>
            <a:chOff x="2008004" y="4700434"/>
            <a:chExt cx="1042010" cy="668721"/>
          </a:xfrm>
        </p:grpSpPr>
        <p:sp>
          <p:nvSpPr>
            <p:cNvPr id="29" name="TextBox 28"/>
            <p:cNvSpPr txBox="1"/>
            <p:nvPr/>
          </p:nvSpPr>
          <p:spPr>
            <a:xfrm>
              <a:off x="2008004" y="4700434"/>
              <a:ext cx="1042010" cy="288541"/>
            </a:xfrm>
            <a:prstGeom prst="rect">
              <a:avLst/>
            </a:prstGeom>
            <a:noFill/>
            <a:ln>
              <a:noFill/>
            </a:ln>
            <a:effectLst/>
          </p:spPr>
          <p:txBody>
            <a:bodyPr wrap="square" rtlCol="0">
              <a:spAutoFit/>
            </a:bodyPr>
            <a:lstStyle/>
            <a:p>
              <a:r>
                <a:rPr lang="en-US" b="1" dirty="0">
                  <a:latin typeface="Courier New"/>
                  <a:cs typeface="Courier New"/>
                </a:rPr>
                <a:t>test</a:t>
              </a:r>
            </a:p>
          </p:txBody>
        </p:sp>
        <p:sp>
          <p:nvSpPr>
            <p:cNvPr id="30" name="TextBox 29"/>
            <p:cNvSpPr txBox="1"/>
            <p:nvPr/>
          </p:nvSpPr>
          <p:spPr>
            <a:xfrm>
              <a:off x="2057459" y="5080614"/>
              <a:ext cx="357826" cy="288541"/>
            </a:xfrm>
            <a:prstGeom prst="rect">
              <a:avLst/>
            </a:prstGeom>
            <a:noFill/>
          </p:spPr>
          <p:txBody>
            <a:bodyPr wrap="none" rtlCol="0">
              <a:spAutoFit/>
            </a:bodyPr>
            <a:lstStyle/>
            <a:p>
              <a:r>
                <a:rPr lang="en-US" dirty="0" smtClean="0">
                  <a:latin typeface="Courier New"/>
                  <a:cs typeface="Courier New"/>
                </a:rPr>
                <a:t>67</a:t>
              </a:r>
              <a:endParaRPr lang="en-US" dirty="0">
                <a:latin typeface="Courier New"/>
                <a:cs typeface="Courier New"/>
              </a:endParaRPr>
            </a:p>
          </p:txBody>
        </p:sp>
      </p:grpSp>
      <p:grpSp>
        <p:nvGrpSpPr>
          <p:cNvPr id="31" name="Group 30"/>
          <p:cNvGrpSpPr/>
          <p:nvPr/>
        </p:nvGrpSpPr>
        <p:grpSpPr>
          <a:xfrm>
            <a:off x="4046632" y="4661703"/>
            <a:ext cx="3546826" cy="1123384"/>
            <a:chOff x="3034974" y="4572285"/>
            <a:chExt cx="2660120" cy="842538"/>
          </a:xfrm>
        </p:grpSpPr>
        <p:sp>
          <p:nvSpPr>
            <p:cNvPr id="32" name="TextBox 31"/>
            <p:cNvSpPr txBox="1"/>
            <p:nvPr/>
          </p:nvSpPr>
          <p:spPr>
            <a:xfrm>
              <a:off x="3034974" y="4700434"/>
              <a:ext cx="1042010" cy="288541"/>
            </a:xfrm>
            <a:prstGeom prst="rect">
              <a:avLst/>
            </a:prstGeom>
            <a:noFill/>
            <a:ln>
              <a:noFill/>
            </a:ln>
            <a:effectLst/>
          </p:spPr>
          <p:txBody>
            <a:bodyPr wrap="square" rtlCol="0">
              <a:spAutoFit/>
            </a:bodyPr>
            <a:lstStyle/>
            <a:p>
              <a:r>
                <a:rPr lang="en-US" b="1" dirty="0">
                  <a:latin typeface="Courier New"/>
                  <a:cs typeface="Courier New"/>
                </a:rPr>
                <a:t>Spark</a:t>
              </a:r>
            </a:p>
          </p:txBody>
        </p:sp>
        <p:sp>
          <p:nvSpPr>
            <p:cNvPr id="33" name="TextBox 32"/>
            <p:cNvSpPr txBox="1"/>
            <p:nvPr/>
          </p:nvSpPr>
          <p:spPr>
            <a:xfrm>
              <a:off x="3084419" y="5080627"/>
              <a:ext cx="467489" cy="288541"/>
            </a:xfrm>
            <a:prstGeom prst="rect">
              <a:avLst/>
            </a:prstGeom>
            <a:noFill/>
          </p:spPr>
          <p:txBody>
            <a:bodyPr wrap="none" rtlCol="0">
              <a:spAutoFit/>
            </a:bodyPr>
            <a:lstStyle/>
            <a:p>
              <a:r>
                <a:rPr lang="en-US" dirty="0" smtClean="0">
                  <a:latin typeface="Courier New"/>
                  <a:cs typeface="Courier New"/>
                </a:rPr>
                <a:t>110</a:t>
              </a:r>
              <a:endParaRPr lang="en-US" dirty="0">
                <a:latin typeface="Courier New"/>
                <a:cs typeface="Courier New"/>
              </a:endParaRPr>
            </a:p>
          </p:txBody>
        </p:sp>
        <p:sp>
          <p:nvSpPr>
            <p:cNvPr id="34" name="TextBox 33"/>
            <p:cNvSpPr txBox="1"/>
            <p:nvPr/>
          </p:nvSpPr>
          <p:spPr>
            <a:xfrm>
              <a:off x="4207538" y="4700434"/>
              <a:ext cx="1042010" cy="288541"/>
            </a:xfrm>
            <a:prstGeom prst="rect">
              <a:avLst/>
            </a:prstGeom>
            <a:noFill/>
            <a:ln>
              <a:noFill/>
            </a:ln>
            <a:effectLst/>
          </p:spPr>
          <p:txBody>
            <a:bodyPr wrap="square" rtlCol="0">
              <a:spAutoFit/>
            </a:bodyPr>
            <a:lstStyle/>
            <a:p>
              <a:r>
                <a:rPr lang="en-US" b="1" dirty="0" smtClean="0">
                  <a:latin typeface="Courier New"/>
                  <a:cs typeface="Courier New"/>
                </a:rPr>
                <a:t>aliens</a:t>
              </a:r>
              <a:endParaRPr lang="en-US" b="1" dirty="0">
                <a:latin typeface="Courier New"/>
                <a:cs typeface="Courier New"/>
              </a:endParaRPr>
            </a:p>
          </p:txBody>
        </p:sp>
        <p:sp>
          <p:nvSpPr>
            <p:cNvPr id="35" name="TextBox 34"/>
            <p:cNvSpPr txBox="1"/>
            <p:nvPr/>
          </p:nvSpPr>
          <p:spPr>
            <a:xfrm>
              <a:off x="4454911" y="5080627"/>
              <a:ext cx="248163" cy="288541"/>
            </a:xfrm>
            <a:prstGeom prst="rect">
              <a:avLst/>
            </a:prstGeom>
            <a:noFill/>
          </p:spPr>
          <p:txBody>
            <a:bodyPr wrap="none" rtlCol="0">
              <a:spAutoFit/>
            </a:bodyPr>
            <a:lstStyle/>
            <a:p>
              <a:r>
                <a:rPr lang="en-US" dirty="0" smtClean="0">
                  <a:latin typeface="Courier New"/>
                  <a:cs typeface="Courier New"/>
                </a:rPr>
                <a:t>0</a:t>
              </a:r>
              <a:endParaRPr lang="en-US" dirty="0">
                <a:latin typeface="Courier New"/>
                <a:cs typeface="Courier New"/>
              </a:endParaRPr>
            </a:p>
          </p:txBody>
        </p:sp>
        <p:sp>
          <p:nvSpPr>
            <p:cNvPr id="36" name="TextBox 35"/>
            <p:cNvSpPr txBox="1"/>
            <p:nvPr/>
          </p:nvSpPr>
          <p:spPr>
            <a:xfrm>
              <a:off x="5040251" y="4572285"/>
              <a:ext cx="654843" cy="842538"/>
            </a:xfrm>
            <a:prstGeom prst="rect">
              <a:avLst/>
            </a:prstGeom>
            <a:noFill/>
          </p:spPr>
          <p:txBody>
            <a:bodyPr wrap="none" rtlCol="0">
              <a:spAutoFit/>
            </a:bodyPr>
            <a:lstStyle/>
            <a:p>
              <a:r>
                <a:rPr lang="en-US" sz="6700" b="1" dirty="0"/>
                <a:t>...</a:t>
              </a:r>
            </a:p>
          </p:txBody>
        </p:sp>
      </p:grpSp>
      <p:grpSp>
        <p:nvGrpSpPr>
          <p:cNvPr id="37" name="Group 36"/>
          <p:cNvGrpSpPr/>
          <p:nvPr/>
        </p:nvGrpSpPr>
        <p:grpSpPr>
          <a:xfrm>
            <a:off x="2089265" y="5911309"/>
            <a:ext cx="7957142" cy="538609"/>
            <a:chOff x="1566947" y="5509496"/>
            <a:chExt cx="5967857" cy="403957"/>
          </a:xfrm>
        </p:grpSpPr>
        <p:sp>
          <p:nvSpPr>
            <p:cNvPr id="38" name="TextBox 37"/>
            <p:cNvSpPr txBox="1"/>
            <p:nvPr/>
          </p:nvSpPr>
          <p:spPr>
            <a:xfrm>
              <a:off x="1566947" y="5509496"/>
              <a:ext cx="5967857" cy="403957"/>
            </a:xfrm>
            <a:prstGeom prst="rect">
              <a:avLst/>
            </a:prstGeom>
            <a:noFill/>
          </p:spPr>
          <p:txBody>
            <a:bodyPr wrap="none" rtlCol="0">
              <a:spAutoFit/>
            </a:bodyPr>
            <a:lstStyle/>
            <a:p>
              <a:r>
                <a:rPr lang="en-US" sz="2900" i="1" dirty="0">
                  <a:solidFill>
                    <a:srgbClr val="0000FF"/>
                  </a:solidFill>
                  <a:latin typeface="Source Sans Pro Light"/>
                  <a:cs typeface="Source Sans Pro Light"/>
                </a:rPr>
                <a:t>Feature vector </a:t>
              </a:r>
              <a:r>
                <a:rPr lang="en-US" sz="2900" b="1" dirty="0">
                  <a:solidFill>
                    <a:srgbClr val="0000FF"/>
                  </a:solidFill>
                  <a:latin typeface="Source Sans Pro Light"/>
                  <a:cs typeface="Source Sans Pro Light"/>
                </a:rPr>
                <a:t>x</a:t>
              </a:r>
            </a:p>
          </p:txBody>
        </p:sp>
        <p:sp>
          <p:nvSpPr>
            <p:cNvPr id="39" name="TextBox 38"/>
            <p:cNvSpPr txBox="1"/>
            <p:nvPr/>
          </p:nvSpPr>
          <p:spPr>
            <a:xfrm>
              <a:off x="3987260" y="5542487"/>
              <a:ext cx="2047479" cy="288541"/>
            </a:xfrm>
            <a:prstGeom prst="rect">
              <a:avLst/>
            </a:prstGeom>
            <a:noFill/>
          </p:spPr>
          <p:txBody>
            <a:bodyPr wrap="none" rtlCol="0">
              <a:spAutoFit/>
            </a:bodyPr>
            <a:lstStyle/>
            <a:p>
              <a:r>
                <a:rPr lang="en-US" dirty="0" err="1" smtClean="0">
                  <a:solidFill>
                    <a:srgbClr val="008000"/>
                  </a:solidFill>
                  <a:latin typeface="Consolas"/>
                  <a:cs typeface="Consolas"/>
                </a:rPr>
                <a:t>mllib.linalg.Vector</a:t>
              </a:r>
              <a:endParaRPr lang="en-US" dirty="0">
                <a:solidFill>
                  <a:srgbClr val="008000"/>
                </a:solidFill>
                <a:latin typeface="Consolas"/>
                <a:cs typeface="Consolas"/>
              </a:endParaRPr>
            </a:p>
          </p:txBody>
        </p:sp>
      </p:grpSp>
    </p:spTree>
    <p:extLst>
      <p:ext uri="{BB962C8B-B14F-4D97-AF65-F5344CB8AC3E}">
        <p14:creationId xmlns:p14="http://schemas.microsoft.com/office/powerpoint/2010/main" val="20025248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8069577" y="3653561"/>
            <a:ext cx="1708083" cy="907251"/>
            <a:chOff x="6052179" y="3653561"/>
            <a:chExt cx="1281061" cy="907251"/>
          </a:xfrm>
        </p:grpSpPr>
        <p:sp>
          <p:nvSpPr>
            <p:cNvPr id="19" name="TextBox 18"/>
            <p:cNvSpPr txBox="1"/>
            <p:nvPr/>
          </p:nvSpPr>
          <p:spPr>
            <a:xfrm>
              <a:off x="7069707" y="3843678"/>
              <a:ext cx="263533" cy="538609"/>
            </a:xfrm>
            <a:prstGeom prst="rect">
              <a:avLst/>
            </a:prstGeom>
            <a:noFill/>
          </p:spPr>
          <p:txBody>
            <a:bodyPr wrap="none" rtlCol="0">
              <a:spAutoFit/>
            </a:bodyPr>
            <a:lstStyle/>
            <a:p>
              <a:r>
                <a:rPr lang="en-US" sz="2900" b="1" dirty="0">
                  <a:solidFill>
                    <a:srgbClr val="0000FF"/>
                  </a:solidFill>
                  <a:latin typeface="Source Sans Pro Light"/>
                  <a:cs typeface="Source Sans Pro Light"/>
                </a:rPr>
                <a:t>y</a:t>
              </a:r>
            </a:p>
          </p:txBody>
        </p:sp>
        <p:sp>
          <p:nvSpPr>
            <p:cNvPr id="30" name="Oval 29"/>
            <p:cNvSpPr/>
            <p:nvPr/>
          </p:nvSpPr>
          <p:spPr>
            <a:xfrm>
              <a:off x="6052179" y="3653561"/>
              <a:ext cx="729627" cy="907251"/>
            </a:xfrm>
            <a:prstGeom prst="ellipse">
              <a:avLst/>
            </a:prstGeom>
            <a:noFill/>
            <a:ln>
              <a:solidFill>
                <a:srgbClr val="44444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solidFill>
                  <a:srgbClr val="000000"/>
                </a:solidFill>
                <a:cs typeface="Courier New"/>
              </a:endParaRPr>
            </a:p>
          </p:txBody>
        </p:sp>
      </p:grpSp>
      <p:sp>
        <p:nvSpPr>
          <p:cNvPr id="33" name="TextBox 32"/>
          <p:cNvSpPr txBox="1"/>
          <p:nvPr/>
        </p:nvSpPr>
        <p:spPr>
          <a:xfrm>
            <a:off x="579820" y="5019614"/>
            <a:ext cx="481704" cy="574516"/>
          </a:xfrm>
          <a:prstGeom prst="rect">
            <a:avLst/>
          </a:prstGeom>
          <a:noFill/>
        </p:spPr>
        <p:txBody>
          <a:bodyPr wrap="none" lIns="121914" tIns="60957" rIns="121914" bIns="60957" rtlCol="0">
            <a:spAutoFit/>
          </a:bodyPr>
          <a:lstStyle/>
          <a:p>
            <a:r>
              <a:rPr lang="en-US" sz="2900" b="1" dirty="0">
                <a:solidFill>
                  <a:srgbClr val="0000FF"/>
                </a:solidFill>
                <a:latin typeface="Source Sans Pro Light"/>
                <a:cs typeface="Source Sans Pro Light"/>
              </a:rPr>
              <a:t>x:</a:t>
            </a:r>
          </a:p>
        </p:txBody>
      </p:sp>
      <p:sp>
        <p:nvSpPr>
          <p:cNvPr id="34" name="Title 1"/>
          <p:cNvSpPr>
            <a:spLocks noGrp="1"/>
          </p:cNvSpPr>
          <p:nvPr>
            <p:ph type="title"/>
          </p:nvPr>
        </p:nvSpPr>
        <p:spPr/>
        <p:txBody>
          <a:bodyPr/>
          <a:lstStyle/>
          <a:p>
            <a:r>
              <a:rPr lang="en-US" smtClean="0"/>
              <a:t>A model is a function    f: x </a:t>
            </a:r>
            <a:r>
              <a:rPr lang="en-US" smtClean="0">
                <a:sym typeface="Wingdings"/>
              </a:rPr>
              <a:t></a:t>
            </a:r>
            <a:r>
              <a:rPr lang="en-US" smtClean="0"/>
              <a:t> y</a:t>
            </a:r>
            <a:endParaRPr lang="en-US" dirty="0"/>
          </a:p>
        </p:txBody>
      </p:sp>
      <p:grpSp>
        <p:nvGrpSpPr>
          <p:cNvPr id="8" name="Group 7"/>
          <p:cNvGrpSpPr/>
          <p:nvPr/>
        </p:nvGrpSpPr>
        <p:grpSpPr>
          <a:xfrm>
            <a:off x="532509" y="2632379"/>
            <a:ext cx="7082945" cy="1123384"/>
            <a:chOff x="399379" y="2632376"/>
            <a:chExt cx="5312209" cy="1123382"/>
          </a:xfrm>
        </p:grpSpPr>
        <p:sp>
          <p:nvSpPr>
            <p:cNvPr id="36" name="TextBox 35"/>
            <p:cNvSpPr txBox="1"/>
            <p:nvPr/>
          </p:nvSpPr>
          <p:spPr>
            <a:xfrm>
              <a:off x="939180" y="3063250"/>
              <a:ext cx="467489" cy="384720"/>
            </a:xfrm>
            <a:prstGeom prst="rect">
              <a:avLst/>
            </a:prstGeom>
            <a:noFill/>
          </p:spPr>
          <p:txBody>
            <a:bodyPr wrap="none" rtlCol="0">
              <a:spAutoFit/>
            </a:bodyPr>
            <a:lstStyle/>
            <a:p>
              <a:r>
                <a:rPr lang="en-US" dirty="0" smtClean="0">
                  <a:latin typeface="Courier New"/>
                  <a:cs typeface="Courier New"/>
                </a:rPr>
                <a:t>0.0</a:t>
              </a:r>
              <a:endParaRPr lang="en-US" dirty="0">
                <a:latin typeface="Courier New"/>
                <a:cs typeface="Courier New"/>
              </a:endParaRPr>
            </a:p>
          </p:txBody>
        </p:sp>
        <p:sp>
          <p:nvSpPr>
            <p:cNvPr id="37" name="TextBox 36"/>
            <p:cNvSpPr txBox="1"/>
            <p:nvPr/>
          </p:nvSpPr>
          <p:spPr>
            <a:xfrm>
              <a:off x="2023485" y="3063250"/>
              <a:ext cx="467489" cy="384720"/>
            </a:xfrm>
            <a:prstGeom prst="rect">
              <a:avLst/>
            </a:prstGeom>
            <a:noFill/>
          </p:spPr>
          <p:txBody>
            <a:bodyPr wrap="none" rtlCol="0">
              <a:spAutoFit/>
            </a:bodyPr>
            <a:lstStyle/>
            <a:p>
              <a:r>
                <a:rPr lang="en-US" dirty="0" smtClean="0">
                  <a:latin typeface="Courier New"/>
                  <a:cs typeface="Courier New"/>
                </a:rPr>
                <a:t>0.1</a:t>
              </a:r>
              <a:endParaRPr lang="en-US" dirty="0">
                <a:latin typeface="Courier New"/>
                <a:cs typeface="Courier New"/>
              </a:endParaRPr>
            </a:p>
          </p:txBody>
        </p:sp>
        <p:sp>
          <p:nvSpPr>
            <p:cNvPr id="38" name="TextBox 37"/>
            <p:cNvSpPr txBox="1"/>
            <p:nvPr/>
          </p:nvSpPr>
          <p:spPr>
            <a:xfrm>
              <a:off x="3050445" y="3063263"/>
              <a:ext cx="577153" cy="384720"/>
            </a:xfrm>
            <a:prstGeom prst="rect">
              <a:avLst/>
            </a:prstGeom>
            <a:noFill/>
          </p:spPr>
          <p:txBody>
            <a:bodyPr wrap="none" rtlCol="0">
              <a:spAutoFit/>
            </a:bodyPr>
            <a:lstStyle/>
            <a:p>
              <a:r>
                <a:rPr lang="en-US" dirty="0" smtClean="0">
                  <a:latin typeface="Courier New"/>
                  <a:cs typeface="Courier New"/>
                </a:rPr>
                <a:t>-0.1</a:t>
              </a:r>
              <a:endParaRPr lang="en-US" dirty="0">
                <a:latin typeface="Courier New"/>
                <a:cs typeface="Courier New"/>
              </a:endParaRPr>
            </a:p>
          </p:txBody>
        </p:sp>
        <p:sp>
          <p:nvSpPr>
            <p:cNvPr id="39" name="TextBox 38"/>
            <p:cNvSpPr txBox="1"/>
            <p:nvPr/>
          </p:nvSpPr>
          <p:spPr>
            <a:xfrm>
              <a:off x="4338337" y="3063263"/>
              <a:ext cx="357826" cy="384720"/>
            </a:xfrm>
            <a:prstGeom prst="rect">
              <a:avLst/>
            </a:prstGeom>
            <a:noFill/>
          </p:spPr>
          <p:txBody>
            <a:bodyPr wrap="none" rtlCol="0">
              <a:spAutoFit/>
            </a:bodyPr>
            <a:lstStyle/>
            <a:p>
              <a:r>
                <a:rPr lang="en-US" dirty="0">
                  <a:latin typeface="Courier New"/>
                  <a:cs typeface="Courier New"/>
                </a:rPr>
                <a:t>5</a:t>
              </a:r>
              <a:r>
                <a:rPr lang="en-US" dirty="0" smtClean="0">
                  <a:latin typeface="Courier New"/>
                  <a:cs typeface="Courier New"/>
                </a:rPr>
                <a:t>0</a:t>
              </a:r>
              <a:endParaRPr lang="en-US" dirty="0">
                <a:latin typeface="Courier New"/>
                <a:cs typeface="Courier New"/>
              </a:endParaRPr>
            </a:p>
          </p:txBody>
        </p:sp>
        <p:sp>
          <p:nvSpPr>
            <p:cNvPr id="40" name="TextBox 39"/>
            <p:cNvSpPr txBox="1"/>
            <p:nvPr/>
          </p:nvSpPr>
          <p:spPr>
            <a:xfrm>
              <a:off x="5056745" y="2632376"/>
              <a:ext cx="654843" cy="1123382"/>
            </a:xfrm>
            <a:prstGeom prst="rect">
              <a:avLst/>
            </a:prstGeom>
            <a:noFill/>
          </p:spPr>
          <p:txBody>
            <a:bodyPr wrap="none" rtlCol="0">
              <a:spAutoFit/>
            </a:bodyPr>
            <a:lstStyle/>
            <a:p>
              <a:r>
                <a:rPr lang="en-US" sz="6700" b="1" dirty="0"/>
                <a:t>...</a:t>
              </a:r>
            </a:p>
          </p:txBody>
        </p:sp>
        <p:sp>
          <p:nvSpPr>
            <p:cNvPr id="10" name="Rectangle 9"/>
            <p:cNvSpPr/>
            <p:nvPr/>
          </p:nvSpPr>
          <p:spPr>
            <a:xfrm>
              <a:off x="399379" y="3013765"/>
              <a:ext cx="390645" cy="538608"/>
            </a:xfrm>
            <a:prstGeom prst="rect">
              <a:avLst/>
            </a:prstGeom>
          </p:spPr>
          <p:txBody>
            <a:bodyPr wrap="none">
              <a:spAutoFit/>
            </a:bodyPr>
            <a:lstStyle/>
            <a:p>
              <a:r>
                <a:rPr lang="en-US" sz="2900" b="1" dirty="0">
                  <a:solidFill>
                    <a:srgbClr val="0000FF"/>
                  </a:solidFill>
                  <a:latin typeface="Source Sans Pro Light"/>
                  <a:cs typeface="Source Sans Pro Light"/>
                </a:rPr>
                <a:t>w:</a:t>
              </a:r>
              <a:endParaRPr lang="en-US" sz="2900" dirty="0">
                <a:latin typeface="Source Sans Pro Light"/>
                <a:cs typeface="Source Sans Pro Light"/>
              </a:endParaRPr>
            </a:p>
          </p:txBody>
        </p:sp>
      </p:grpSp>
      <p:sp>
        <p:nvSpPr>
          <p:cNvPr id="43" name="Rectangle 42"/>
          <p:cNvSpPr/>
          <p:nvPr/>
        </p:nvSpPr>
        <p:spPr>
          <a:xfrm>
            <a:off x="197800" y="3870731"/>
            <a:ext cx="810473" cy="574513"/>
          </a:xfrm>
          <a:prstGeom prst="rect">
            <a:avLst/>
          </a:prstGeom>
        </p:spPr>
        <p:txBody>
          <a:bodyPr wrap="none" lIns="121914" tIns="60957" rIns="121914" bIns="60957">
            <a:spAutoFit/>
          </a:bodyPr>
          <a:lstStyle/>
          <a:p>
            <a:r>
              <a:rPr lang="en-US" sz="2900" b="1" dirty="0">
                <a:solidFill>
                  <a:srgbClr val="0000FF"/>
                </a:solidFill>
                <a:latin typeface="Source Sans Pro Light"/>
                <a:cs typeface="Source Sans Pro Light"/>
              </a:rPr>
              <a:t>w</a:t>
            </a:r>
            <a:r>
              <a:rPr lang="en-US" sz="2900" b="1" baseline="30000" dirty="0">
                <a:solidFill>
                  <a:srgbClr val="0000FF"/>
                </a:solidFill>
                <a:latin typeface="Source Sans Pro Light"/>
                <a:cs typeface="Source Sans Pro Light"/>
              </a:rPr>
              <a:t>T</a:t>
            </a:r>
            <a:r>
              <a:rPr lang="en-US" sz="2900" b="1" dirty="0">
                <a:solidFill>
                  <a:srgbClr val="0000FF"/>
                </a:solidFill>
                <a:latin typeface="Source Sans Pro Light"/>
                <a:cs typeface="Source Sans Pro Light"/>
              </a:rPr>
              <a:t>x</a:t>
            </a:r>
            <a:endParaRPr lang="en-US" sz="2900" dirty="0">
              <a:latin typeface="Source Sans Pro Light"/>
              <a:cs typeface="Source Sans Pro Light"/>
            </a:endParaRPr>
          </a:p>
        </p:txBody>
      </p:sp>
      <p:sp>
        <p:nvSpPr>
          <p:cNvPr id="5" name="TextBox 4"/>
          <p:cNvSpPr txBox="1"/>
          <p:nvPr/>
        </p:nvSpPr>
        <p:spPr>
          <a:xfrm>
            <a:off x="7688013" y="3887224"/>
            <a:ext cx="1269733" cy="415492"/>
          </a:xfrm>
          <a:prstGeom prst="rect">
            <a:avLst/>
          </a:prstGeom>
          <a:noFill/>
        </p:spPr>
        <p:txBody>
          <a:bodyPr wrap="none" lIns="121914" tIns="60957" rIns="121914" bIns="60957" rtlCol="0">
            <a:spAutoFit/>
          </a:bodyPr>
          <a:lstStyle/>
          <a:p>
            <a:r>
              <a:rPr lang="en-US" b="1" dirty="0" smtClean="0">
                <a:latin typeface="Courier New"/>
                <a:cs typeface="Courier New"/>
              </a:rPr>
              <a:t>=  -1.1</a:t>
            </a:r>
            <a:endParaRPr lang="en-US" b="1" dirty="0">
              <a:latin typeface="Courier New"/>
              <a:cs typeface="Courier New"/>
            </a:endParaRPr>
          </a:p>
        </p:txBody>
      </p:sp>
      <p:grpSp>
        <p:nvGrpSpPr>
          <p:cNvPr id="4" name="Group 3"/>
          <p:cNvGrpSpPr/>
          <p:nvPr/>
        </p:nvGrpSpPr>
        <p:grpSpPr>
          <a:xfrm>
            <a:off x="532508" y="1660871"/>
            <a:ext cx="4822587" cy="1310162"/>
            <a:chOff x="399379" y="1660868"/>
            <a:chExt cx="3616940" cy="1310160"/>
          </a:xfrm>
        </p:grpSpPr>
        <p:sp>
          <p:nvSpPr>
            <p:cNvPr id="35" name="TextBox 34"/>
            <p:cNvSpPr txBox="1"/>
            <p:nvPr/>
          </p:nvSpPr>
          <p:spPr>
            <a:xfrm>
              <a:off x="399379" y="2432420"/>
              <a:ext cx="3616940" cy="538608"/>
            </a:xfrm>
            <a:prstGeom prst="rect">
              <a:avLst/>
            </a:prstGeom>
            <a:noFill/>
          </p:spPr>
          <p:txBody>
            <a:bodyPr wrap="none" rtlCol="0">
              <a:spAutoFit/>
            </a:bodyPr>
            <a:lstStyle/>
            <a:p>
              <a:r>
                <a:rPr lang="en-US" sz="2900" dirty="0">
                  <a:solidFill>
                    <a:srgbClr val="0000FF"/>
                  </a:solidFill>
                  <a:latin typeface="Source Sans Pro Light"/>
                  <a:cs typeface="Source Sans Pro Light"/>
                </a:rPr>
                <a:t>Our model: </a:t>
              </a:r>
              <a:r>
                <a:rPr lang="en-US" sz="2900" i="1" dirty="0">
                  <a:solidFill>
                    <a:srgbClr val="0000FF"/>
                  </a:solidFill>
                  <a:latin typeface="Source Sans Pro Light"/>
                  <a:cs typeface="Source Sans Pro Light"/>
                </a:rPr>
                <a:t>Parameter vector </a:t>
              </a:r>
              <a:r>
                <a:rPr lang="en-US" sz="2900" b="1" dirty="0">
                  <a:solidFill>
                    <a:srgbClr val="0000FF"/>
                  </a:solidFill>
                  <a:latin typeface="Source Sans Pro Light"/>
                  <a:cs typeface="Source Sans Pro Light"/>
                </a:rPr>
                <a:t>w</a:t>
              </a:r>
            </a:p>
          </p:txBody>
        </p:sp>
        <p:sp>
          <p:nvSpPr>
            <p:cNvPr id="6" name="TextBox 5"/>
            <p:cNvSpPr txBox="1"/>
            <p:nvPr/>
          </p:nvSpPr>
          <p:spPr>
            <a:xfrm>
              <a:off x="750467" y="1660868"/>
              <a:ext cx="3195790" cy="538608"/>
            </a:xfrm>
            <a:prstGeom prst="rect">
              <a:avLst/>
            </a:prstGeom>
            <a:noFill/>
            <a:ln>
              <a:solidFill>
                <a:srgbClr val="000000"/>
              </a:solidFill>
            </a:ln>
            <a:effectLst/>
          </p:spPr>
          <p:txBody>
            <a:bodyPr wrap="square" rtlCol="0">
              <a:spAutoFit/>
            </a:bodyPr>
            <a:lstStyle/>
            <a:p>
              <a:pPr algn="ctr"/>
              <a:r>
                <a:rPr lang="en-US" sz="2900" dirty="0">
                  <a:solidFill>
                    <a:srgbClr val="008000"/>
                  </a:solidFill>
                  <a:latin typeface="Consolas"/>
                  <a:cs typeface="Consolas"/>
                </a:rPr>
                <a:t>LinearRegression</a:t>
              </a:r>
            </a:p>
          </p:txBody>
        </p:sp>
      </p:grpSp>
      <p:grpSp>
        <p:nvGrpSpPr>
          <p:cNvPr id="11" name="Group 10"/>
          <p:cNvGrpSpPr/>
          <p:nvPr/>
        </p:nvGrpSpPr>
        <p:grpSpPr>
          <a:xfrm>
            <a:off x="6203787" y="1986047"/>
            <a:ext cx="8078209" cy="677108"/>
            <a:chOff x="4652839" y="1986045"/>
            <a:chExt cx="6058657" cy="677108"/>
          </a:xfrm>
        </p:grpSpPr>
        <p:sp>
          <p:nvSpPr>
            <p:cNvPr id="7" name="TextBox 6"/>
            <p:cNvSpPr txBox="1"/>
            <p:nvPr/>
          </p:nvSpPr>
          <p:spPr>
            <a:xfrm>
              <a:off x="5280683" y="1986045"/>
              <a:ext cx="5430813" cy="677108"/>
            </a:xfrm>
            <a:prstGeom prst="rect">
              <a:avLst/>
            </a:prstGeom>
            <a:noFill/>
          </p:spPr>
          <p:txBody>
            <a:bodyPr wrap="none" rtlCol="0">
              <a:spAutoFit/>
            </a:bodyPr>
            <a:lstStyle/>
            <a:p>
              <a:r>
                <a:rPr lang="en-US" i="1" dirty="0" smtClean="0">
                  <a:latin typeface="Source Sans Pro Light"/>
                  <a:cs typeface="Source Sans Pro Light"/>
                </a:rPr>
                <a:t>Learning</a:t>
              </a:r>
            </a:p>
            <a:p>
              <a:r>
                <a:rPr lang="en-US" i="1" dirty="0">
                  <a:latin typeface="Source Sans Pro Light"/>
                  <a:cs typeface="Source Sans Pro Light"/>
                </a:rPr>
                <a:t> </a:t>
              </a:r>
              <a:r>
                <a:rPr lang="en-US" i="1" dirty="0" smtClean="0">
                  <a:latin typeface="Source Sans Pro Light"/>
                  <a:cs typeface="Source Sans Pro Light"/>
                </a:rPr>
                <a:t> = choosing parameters w</a:t>
              </a:r>
              <a:endParaRPr lang="en-US" i="1" dirty="0">
                <a:latin typeface="Source Sans Pro Light"/>
                <a:cs typeface="Source Sans Pro Light"/>
              </a:endParaRPr>
            </a:p>
          </p:txBody>
        </p:sp>
        <p:cxnSp>
          <p:nvCxnSpPr>
            <p:cNvPr id="9" name="Straight Arrow Connector 8"/>
            <p:cNvCxnSpPr/>
            <p:nvPr/>
          </p:nvCxnSpPr>
          <p:spPr>
            <a:xfrm flipH="1">
              <a:off x="4652839" y="2432419"/>
              <a:ext cx="601834" cy="199957"/>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1334797" y="3498563"/>
            <a:ext cx="623318" cy="1180943"/>
            <a:chOff x="1001097" y="3498562"/>
            <a:chExt cx="467489" cy="1180942"/>
          </a:xfrm>
        </p:grpSpPr>
        <p:cxnSp>
          <p:nvCxnSpPr>
            <p:cNvPr id="3" name="Straight Arrow Connector 2"/>
            <p:cNvCxnSpPr/>
            <p:nvPr/>
          </p:nvCxnSpPr>
          <p:spPr>
            <a:xfrm flipH="1">
              <a:off x="1237069" y="3498562"/>
              <a:ext cx="2227" cy="262424"/>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1001097" y="3905232"/>
              <a:ext cx="467489" cy="384721"/>
            </a:xfrm>
            <a:prstGeom prst="rect">
              <a:avLst/>
            </a:prstGeom>
            <a:noFill/>
          </p:spPr>
          <p:txBody>
            <a:bodyPr wrap="none" rtlCol="0">
              <a:spAutoFit/>
            </a:bodyPr>
            <a:lstStyle/>
            <a:p>
              <a:pPr algn="ctr"/>
              <a:r>
                <a:rPr lang="en-US" b="1" dirty="0" smtClean="0">
                  <a:latin typeface="Courier New"/>
                  <a:cs typeface="Courier New"/>
                </a:rPr>
                <a:t>0.0</a:t>
              </a:r>
              <a:endParaRPr lang="en-US" b="1" dirty="0">
                <a:latin typeface="Courier New"/>
                <a:cs typeface="Courier New"/>
              </a:endParaRPr>
            </a:p>
          </p:txBody>
        </p:sp>
        <p:cxnSp>
          <p:nvCxnSpPr>
            <p:cNvPr id="42" name="Straight Arrow Connector 41"/>
            <p:cNvCxnSpPr/>
            <p:nvPr/>
          </p:nvCxnSpPr>
          <p:spPr>
            <a:xfrm flipH="1" flipV="1">
              <a:off x="1234842" y="4417080"/>
              <a:ext cx="2227" cy="262424"/>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2183628" y="3498563"/>
            <a:ext cx="1211434" cy="1180943"/>
            <a:chOff x="1637721" y="3498562"/>
            <a:chExt cx="908575" cy="1180942"/>
          </a:xfrm>
        </p:grpSpPr>
        <p:cxnSp>
          <p:nvCxnSpPr>
            <p:cNvPr id="28" name="Straight Arrow Connector 27"/>
            <p:cNvCxnSpPr/>
            <p:nvPr/>
          </p:nvCxnSpPr>
          <p:spPr>
            <a:xfrm flipH="1">
              <a:off x="2346135" y="3498562"/>
              <a:ext cx="2227" cy="262424"/>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2078807" y="3905232"/>
              <a:ext cx="467489" cy="384721"/>
            </a:xfrm>
            <a:prstGeom prst="rect">
              <a:avLst/>
            </a:prstGeom>
            <a:noFill/>
          </p:spPr>
          <p:txBody>
            <a:bodyPr wrap="none" rtlCol="0">
              <a:spAutoFit/>
            </a:bodyPr>
            <a:lstStyle/>
            <a:p>
              <a:pPr algn="ctr"/>
              <a:r>
                <a:rPr lang="en-US" b="1" dirty="0" smtClean="0">
                  <a:latin typeface="Courier New"/>
                  <a:cs typeface="Courier New"/>
                </a:rPr>
                <a:t>6.7</a:t>
              </a:r>
              <a:endParaRPr lang="en-US" b="1" dirty="0">
                <a:latin typeface="Courier New"/>
                <a:cs typeface="Courier New"/>
              </a:endParaRPr>
            </a:p>
          </p:txBody>
        </p:sp>
        <p:sp>
          <p:nvSpPr>
            <p:cNvPr id="52" name="TextBox 51"/>
            <p:cNvSpPr txBox="1"/>
            <p:nvPr/>
          </p:nvSpPr>
          <p:spPr>
            <a:xfrm>
              <a:off x="1637721" y="3905232"/>
              <a:ext cx="248163" cy="384721"/>
            </a:xfrm>
            <a:prstGeom prst="rect">
              <a:avLst/>
            </a:prstGeom>
            <a:noFill/>
          </p:spPr>
          <p:txBody>
            <a:bodyPr wrap="none" rtlCol="0">
              <a:spAutoFit/>
            </a:bodyPr>
            <a:lstStyle/>
            <a:p>
              <a:pPr algn="ctr"/>
              <a:r>
                <a:rPr lang="en-US" b="1" dirty="0" smtClean="0">
                  <a:latin typeface="Courier New"/>
                  <a:cs typeface="Courier New"/>
                </a:rPr>
                <a:t>+</a:t>
              </a:r>
            </a:p>
          </p:txBody>
        </p:sp>
        <p:cxnSp>
          <p:nvCxnSpPr>
            <p:cNvPr id="46" name="Straight Arrow Connector 45"/>
            <p:cNvCxnSpPr/>
            <p:nvPr/>
          </p:nvCxnSpPr>
          <p:spPr>
            <a:xfrm flipH="1" flipV="1">
              <a:off x="2343908" y="4417080"/>
              <a:ext cx="2227" cy="262424"/>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3568989" y="3519749"/>
            <a:ext cx="3835003" cy="1159755"/>
            <a:chOff x="2676739" y="3519750"/>
            <a:chExt cx="2876252" cy="1159754"/>
          </a:xfrm>
        </p:grpSpPr>
        <p:cxnSp>
          <p:nvCxnSpPr>
            <p:cNvPr id="29" name="Straight Arrow Connector 28"/>
            <p:cNvCxnSpPr/>
            <p:nvPr/>
          </p:nvCxnSpPr>
          <p:spPr>
            <a:xfrm flipH="1">
              <a:off x="3434756" y="3519750"/>
              <a:ext cx="2227" cy="262424"/>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a:off x="4571903" y="3519750"/>
              <a:ext cx="2227" cy="262424"/>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3093575" y="3905232"/>
              <a:ext cx="686815" cy="384721"/>
            </a:xfrm>
            <a:prstGeom prst="rect">
              <a:avLst/>
            </a:prstGeom>
            <a:noFill/>
          </p:spPr>
          <p:txBody>
            <a:bodyPr wrap="none" rtlCol="0">
              <a:spAutoFit/>
            </a:bodyPr>
            <a:lstStyle/>
            <a:p>
              <a:pPr algn="ctr"/>
              <a:r>
                <a:rPr lang="en-US" b="1" dirty="0" smtClean="0">
                  <a:latin typeface="Courier New"/>
                  <a:cs typeface="Courier New"/>
                </a:rPr>
                <a:t>-11.0</a:t>
              </a:r>
              <a:endParaRPr lang="en-US" b="1" dirty="0">
                <a:latin typeface="Courier New"/>
                <a:cs typeface="Courier New"/>
              </a:endParaRPr>
            </a:p>
          </p:txBody>
        </p:sp>
        <p:sp>
          <p:nvSpPr>
            <p:cNvPr id="50" name="TextBox 49"/>
            <p:cNvSpPr txBox="1"/>
            <p:nvPr/>
          </p:nvSpPr>
          <p:spPr>
            <a:xfrm>
              <a:off x="4347068" y="3905232"/>
              <a:ext cx="467489" cy="384721"/>
            </a:xfrm>
            <a:prstGeom prst="rect">
              <a:avLst/>
            </a:prstGeom>
            <a:noFill/>
          </p:spPr>
          <p:txBody>
            <a:bodyPr wrap="none" rtlCol="0">
              <a:spAutoFit/>
            </a:bodyPr>
            <a:lstStyle/>
            <a:p>
              <a:pPr algn="ctr"/>
              <a:r>
                <a:rPr lang="en-US" b="1" dirty="0" smtClean="0">
                  <a:latin typeface="Courier New"/>
                  <a:cs typeface="Courier New"/>
                </a:rPr>
                <a:t>0.0</a:t>
              </a:r>
              <a:endParaRPr lang="en-US" b="1" dirty="0">
                <a:latin typeface="Courier New"/>
                <a:cs typeface="Courier New"/>
              </a:endParaRPr>
            </a:p>
          </p:txBody>
        </p:sp>
        <p:sp>
          <p:nvSpPr>
            <p:cNvPr id="51" name="TextBox 50"/>
            <p:cNvSpPr txBox="1"/>
            <p:nvPr/>
          </p:nvSpPr>
          <p:spPr>
            <a:xfrm>
              <a:off x="5106227" y="3717707"/>
              <a:ext cx="446764" cy="707885"/>
            </a:xfrm>
            <a:prstGeom prst="rect">
              <a:avLst/>
            </a:prstGeom>
            <a:noFill/>
          </p:spPr>
          <p:txBody>
            <a:bodyPr wrap="none" rtlCol="0">
              <a:spAutoFit/>
            </a:bodyPr>
            <a:lstStyle/>
            <a:p>
              <a:r>
                <a:rPr lang="en-US" sz="4000" b="1" dirty="0"/>
                <a:t>...</a:t>
              </a:r>
            </a:p>
          </p:txBody>
        </p:sp>
        <p:sp>
          <p:nvSpPr>
            <p:cNvPr id="53" name="TextBox 52"/>
            <p:cNvSpPr txBox="1"/>
            <p:nvPr/>
          </p:nvSpPr>
          <p:spPr>
            <a:xfrm>
              <a:off x="2676739" y="3905232"/>
              <a:ext cx="248163" cy="384721"/>
            </a:xfrm>
            <a:prstGeom prst="rect">
              <a:avLst/>
            </a:prstGeom>
            <a:noFill/>
          </p:spPr>
          <p:txBody>
            <a:bodyPr wrap="none" rtlCol="0">
              <a:spAutoFit/>
            </a:bodyPr>
            <a:lstStyle/>
            <a:p>
              <a:pPr algn="ctr"/>
              <a:r>
                <a:rPr lang="en-US" b="1" dirty="0" smtClean="0">
                  <a:latin typeface="Courier New"/>
                  <a:cs typeface="Courier New"/>
                </a:rPr>
                <a:t>+</a:t>
              </a:r>
            </a:p>
          </p:txBody>
        </p:sp>
        <p:sp>
          <p:nvSpPr>
            <p:cNvPr id="54" name="TextBox 53"/>
            <p:cNvSpPr txBox="1"/>
            <p:nvPr/>
          </p:nvSpPr>
          <p:spPr>
            <a:xfrm>
              <a:off x="3951242" y="3905232"/>
              <a:ext cx="248163" cy="384721"/>
            </a:xfrm>
            <a:prstGeom prst="rect">
              <a:avLst/>
            </a:prstGeom>
            <a:noFill/>
          </p:spPr>
          <p:txBody>
            <a:bodyPr wrap="none" rtlCol="0">
              <a:spAutoFit/>
            </a:bodyPr>
            <a:lstStyle/>
            <a:p>
              <a:pPr algn="ctr"/>
              <a:r>
                <a:rPr lang="en-US" b="1" dirty="0" smtClean="0">
                  <a:latin typeface="Courier New"/>
                  <a:cs typeface="Courier New"/>
                </a:rPr>
                <a:t>+</a:t>
              </a:r>
            </a:p>
          </p:txBody>
        </p:sp>
        <p:cxnSp>
          <p:nvCxnSpPr>
            <p:cNvPr id="47" name="Straight Arrow Connector 46"/>
            <p:cNvCxnSpPr/>
            <p:nvPr/>
          </p:nvCxnSpPr>
          <p:spPr>
            <a:xfrm flipH="1" flipV="1">
              <a:off x="3432529" y="4417080"/>
              <a:ext cx="2227" cy="262424"/>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H="1" flipV="1">
              <a:off x="4574130" y="4417080"/>
              <a:ext cx="2227" cy="262424"/>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1060878" y="4572289"/>
            <a:ext cx="6532582" cy="1123384"/>
            <a:chOff x="795657" y="4572285"/>
            <a:chExt cx="4899437" cy="1123382"/>
          </a:xfrm>
        </p:grpSpPr>
        <p:sp>
          <p:nvSpPr>
            <p:cNvPr id="80" name="TextBox 79"/>
            <p:cNvSpPr txBox="1"/>
            <p:nvPr/>
          </p:nvSpPr>
          <p:spPr>
            <a:xfrm>
              <a:off x="795657" y="4700434"/>
              <a:ext cx="1042010" cy="384720"/>
            </a:xfrm>
            <a:prstGeom prst="rect">
              <a:avLst/>
            </a:prstGeom>
            <a:noFill/>
            <a:ln>
              <a:noFill/>
            </a:ln>
            <a:effectLst/>
          </p:spPr>
          <p:txBody>
            <a:bodyPr wrap="square" rtlCol="0">
              <a:spAutoFit/>
            </a:bodyPr>
            <a:lstStyle/>
            <a:p>
              <a:r>
                <a:rPr lang="en-US" b="1" dirty="0">
                  <a:latin typeface="Courier New"/>
                  <a:cs typeface="Courier New"/>
                </a:rPr>
                <a:t>Running</a:t>
              </a:r>
            </a:p>
          </p:txBody>
        </p:sp>
        <p:sp>
          <p:nvSpPr>
            <p:cNvPr id="81" name="TextBox 80"/>
            <p:cNvSpPr txBox="1"/>
            <p:nvPr/>
          </p:nvSpPr>
          <p:spPr>
            <a:xfrm>
              <a:off x="973154" y="5080613"/>
              <a:ext cx="357826" cy="384720"/>
            </a:xfrm>
            <a:prstGeom prst="rect">
              <a:avLst/>
            </a:prstGeom>
            <a:noFill/>
          </p:spPr>
          <p:txBody>
            <a:bodyPr wrap="none" rtlCol="0">
              <a:spAutoFit/>
            </a:bodyPr>
            <a:lstStyle/>
            <a:p>
              <a:r>
                <a:rPr lang="en-US" dirty="0" smtClean="0">
                  <a:latin typeface="Courier New"/>
                  <a:cs typeface="Courier New"/>
                </a:rPr>
                <a:t>43</a:t>
              </a:r>
              <a:endParaRPr lang="en-US" dirty="0">
                <a:latin typeface="Courier New"/>
                <a:cs typeface="Courier New"/>
              </a:endParaRPr>
            </a:p>
          </p:txBody>
        </p:sp>
        <p:sp>
          <p:nvSpPr>
            <p:cNvPr id="83" name="TextBox 82"/>
            <p:cNvSpPr txBox="1"/>
            <p:nvPr/>
          </p:nvSpPr>
          <p:spPr>
            <a:xfrm>
              <a:off x="2008004" y="4700434"/>
              <a:ext cx="1042010" cy="384720"/>
            </a:xfrm>
            <a:prstGeom prst="rect">
              <a:avLst/>
            </a:prstGeom>
            <a:noFill/>
            <a:ln>
              <a:noFill/>
            </a:ln>
            <a:effectLst/>
          </p:spPr>
          <p:txBody>
            <a:bodyPr wrap="square" rtlCol="0">
              <a:spAutoFit/>
            </a:bodyPr>
            <a:lstStyle/>
            <a:p>
              <a:r>
                <a:rPr lang="en-US" b="1" dirty="0">
                  <a:latin typeface="Courier New"/>
                  <a:cs typeface="Courier New"/>
                </a:rPr>
                <a:t>test</a:t>
              </a:r>
            </a:p>
          </p:txBody>
        </p:sp>
        <p:sp>
          <p:nvSpPr>
            <p:cNvPr id="84" name="TextBox 83"/>
            <p:cNvSpPr txBox="1"/>
            <p:nvPr/>
          </p:nvSpPr>
          <p:spPr>
            <a:xfrm>
              <a:off x="2057459" y="5080613"/>
              <a:ext cx="357826" cy="384720"/>
            </a:xfrm>
            <a:prstGeom prst="rect">
              <a:avLst/>
            </a:prstGeom>
            <a:noFill/>
          </p:spPr>
          <p:txBody>
            <a:bodyPr wrap="none" rtlCol="0">
              <a:spAutoFit/>
            </a:bodyPr>
            <a:lstStyle/>
            <a:p>
              <a:r>
                <a:rPr lang="en-US" dirty="0" smtClean="0">
                  <a:latin typeface="Courier New"/>
                  <a:cs typeface="Courier New"/>
                </a:rPr>
                <a:t>67</a:t>
              </a:r>
              <a:endParaRPr lang="en-US" dirty="0">
                <a:latin typeface="Courier New"/>
                <a:cs typeface="Courier New"/>
              </a:endParaRPr>
            </a:p>
          </p:txBody>
        </p:sp>
        <p:sp>
          <p:nvSpPr>
            <p:cNvPr id="86" name="TextBox 85"/>
            <p:cNvSpPr txBox="1"/>
            <p:nvPr/>
          </p:nvSpPr>
          <p:spPr>
            <a:xfrm>
              <a:off x="3034974" y="4700434"/>
              <a:ext cx="1042010" cy="384720"/>
            </a:xfrm>
            <a:prstGeom prst="rect">
              <a:avLst/>
            </a:prstGeom>
            <a:noFill/>
            <a:ln>
              <a:noFill/>
            </a:ln>
            <a:effectLst/>
          </p:spPr>
          <p:txBody>
            <a:bodyPr wrap="square" rtlCol="0">
              <a:spAutoFit/>
            </a:bodyPr>
            <a:lstStyle/>
            <a:p>
              <a:r>
                <a:rPr lang="en-US" b="1" dirty="0">
                  <a:latin typeface="Courier New"/>
                  <a:cs typeface="Courier New"/>
                </a:rPr>
                <a:t>Spark</a:t>
              </a:r>
            </a:p>
          </p:txBody>
        </p:sp>
        <p:sp>
          <p:nvSpPr>
            <p:cNvPr id="87" name="TextBox 86"/>
            <p:cNvSpPr txBox="1"/>
            <p:nvPr/>
          </p:nvSpPr>
          <p:spPr>
            <a:xfrm>
              <a:off x="3084419" y="5080627"/>
              <a:ext cx="467489" cy="384720"/>
            </a:xfrm>
            <a:prstGeom prst="rect">
              <a:avLst/>
            </a:prstGeom>
            <a:noFill/>
          </p:spPr>
          <p:txBody>
            <a:bodyPr wrap="none" rtlCol="0">
              <a:spAutoFit/>
            </a:bodyPr>
            <a:lstStyle/>
            <a:p>
              <a:r>
                <a:rPr lang="en-US" dirty="0" smtClean="0">
                  <a:latin typeface="Courier New"/>
                  <a:cs typeface="Courier New"/>
                </a:rPr>
                <a:t>110</a:t>
              </a:r>
              <a:endParaRPr lang="en-US" dirty="0">
                <a:latin typeface="Courier New"/>
                <a:cs typeface="Courier New"/>
              </a:endParaRPr>
            </a:p>
          </p:txBody>
        </p:sp>
        <p:sp>
          <p:nvSpPr>
            <p:cNvPr id="88" name="TextBox 87"/>
            <p:cNvSpPr txBox="1"/>
            <p:nvPr/>
          </p:nvSpPr>
          <p:spPr>
            <a:xfrm>
              <a:off x="4207538" y="4700434"/>
              <a:ext cx="1042010" cy="384720"/>
            </a:xfrm>
            <a:prstGeom prst="rect">
              <a:avLst/>
            </a:prstGeom>
            <a:noFill/>
            <a:ln>
              <a:noFill/>
            </a:ln>
            <a:effectLst/>
          </p:spPr>
          <p:txBody>
            <a:bodyPr wrap="square" rtlCol="0">
              <a:spAutoFit/>
            </a:bodyPr>
            <a:lstStyle/>
            <a:p>
              <a:r>
                <a:rPr lang="en-US" b="1" dirty="0" smtClean="0">
                  <a:latin typeface="Courier New"/>
                  <a:cs typeface="Courier New"/>
                </a:rPr>
                <a:t>aliens</a:t>
              </a:r>
              <a:endParaRPr lang="en-US" b="1" dirty="0">
                <a:latin typeface="Courier New"/>
                <a:cs typeface="Courier New"/>
              </a:endParaRPr>
            </a:p>
          </p:txBody>
        </p:sp>
        <p:sp>
          <p:nvSpPr>
            <p:cNvPr id="89" name="TextBox 88"/>
            <p:cNvSpPr txBox="1"/>
            <p:nvPr/>
          </p:nvSpPr>
          <p:spPr>
            <a:xfrm>
              <a:off x="4454911" y="5080627"/>
              <a:ext cx="248163" cy="384720"/>
            </a:xfrm>
            <a:prstGeom prst="rect">
              <a:avLst/>
            </a:prstGeom>
            <a:noFill/>
          </p:spPr>
          <p:txBody>
            <a:bodyPr wrap="none" rtlCol="0">
              <a:spAutoFit/>
            </a:bodyPr>
            <a:lstStyle/>
            <a:p>
              <a:r>
                <a:rPr lang="en-US" dirty="0" smtClean="0">
                  <a:latin typeface="Courier New"/>
                  <a:cs typeface="Courier New"/>
                </a:rPr>
                <a:t>0</a:t>
              </a:r>
              <a:endParaRPr lang="en-US" dirty="0">
                <a:latin typeface="Courier New"/>
                <a:cs typeface="Courier New"/>
              </a:endParaRPr>
            </a:p>
          </p:txBody>
        </p:sp>
        <p:sp>
          <p:nvSpPr>
            <p:cNvPr id="90" name="TextBox 89"/>
            <p:cNvSpPr txBox="1"/>
            <p:nvPr/>
          </p:nvSpPr>
          <p:spPr>
            <a:xfrm>
              <a:off x="5040251" y="4572285"/>
              <a:ext cx="654843" cy="1123382"/>
            </a:xfrm>
            <a:prstGeom prst="rect">
              <a:avLst/>
            </a:prstGeom>
            <a:noFill/>
          </p:spPr>
          <p:txBody>
            <a:bodyPr wrap="none" rtlCol="0">
              <a:spAutoFit/>
            </a:bodyPr>
            <a:lstStyle/>
            <a:p>
              <a:r>
                <a:rPr lang="en-US" sz="6700" b="1" dirty="0"/>
                <a:t>...</a:t>
              </a:r>
            </a:p>
          </p:txBody>
        </p:sp>
      </p:grpSp>
    </p:spTree>
    <p:extLst>
      <p:ext uri="{BB962C8B-B14F-4D97-AF65-F5344CB8AC3E}">
        <p14:creationId xmlns:p14="http://schemas.microsoft.com/office/powerpoint/2010/main" val="42323553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 for learning</a:t>
            </a:r>
            <a:endParaRPr lang="en-US" dirty="0"/>
          </a:p>
        </p:txBody>
      </p:sp>
      <p:sp>
        <p:nvSpPr>
          <p:cNvPr id="4" name="TextBox 3"/>
          <p:cNvSpPr txBox="1"/>
          <p:nvPr/>
        </p:nvSpPr>
        <p:spPr>
          <a:xfrm>
            <a:off x="576498" y="2517964"/>
            <a:ext cx="3588580" cy="2462208"/>
          </a:xfrm>
          <a:prstGeom prst="rect">
            <a:avLst/>
          </a:prstGeom>
          <a:noFill/>
          <a:ln>
            <a:solidFill>
              <a:schemeClr val="tx1"/>
            </a:solidFill>
          </a:ln>
          <a:effectLst/>
        </p:spPr>
        <p:txBody>
          <a:bodyPr wrap="square" lIns="121914" tIns="60957" rIns="121914" bIns="60957" rtlCol="0">
            <a:spAutoFit/>
          </a:bodyPr>
          <a:lstStyle/>
          <a:p>
            <a:r>
              <a:rPr lang="en-US" dirty="0">
                <a:latin typeface="Courier New"/>
                <a:cs typeface="Courier New"/>
              </a:rPr>
              <a:t>Running test: </a:t>
            </a:r>
            <a:r>
              <a:rPr lang="en-US" dirty="0" err="1">
                <a:latin typeface="Courier New"/>
                <a:cs typeface="Courier New"/>
              </a:rPr>
              <a:t>pyspark</a:t>
            </a:r>
            <a:r>
              <a:rPr lang="en-US" dirty="0">
                <a:latin typeface="Courier New"/>
                <a:cs typeface="Courier New"/>
              </a:rPr>
              <a:t>/</a:t>
            </a:r>
            <a:r>
              <a:rPr lang="en-US" dirty="0" err="1">
                <a:latin typeface="Courier New"/>
                <a:cs typeface="Courier New"/>
              </a:rPr>
              <a:t>conf.py</a:t>
            </a:r>
            <a:endParaRPr lang="en-US" dirty="0">
              <a:latin typeface="Courier New"/>
              <a:cs typeface="Courier New"/>
            </a:endParaRPr>
          </a:p>
          <a:p>
            <a:r>
              <a:rPr lang="en-US" dirty="0">
                <a:latin typeface="Courier New"/>
                <a:cs typeface="Courier New"/>
              </a:rPr>
              <a:t>Spark assembly has been built with Hive, including </a:t>
            </a:r>
            <a:r>
              <a:rPr lang="en-US" dirty="0" err="1">
                <a:latin typeface="Courier New"/>
                <a:cs typeface="Courier New"/>
              </a:rPr>
              <a:t>Datanucleus</a:t>
            </a:r>
            <a:r>
              <a:rPr lang="en-US" dirty="0">
                <a:latin typeface="Courier New"/>
                <a:cs typeface="Courier New"/>
              </a:rPr>
              <a:t> jars on </a:t>
            </a:r>
            <a:r>
              <a:rPr lang="en-US" dirty="0" err="1">
                <a:latin typeface="Courier New"/>
                <a:cs typeface="Courier New"/>
              </a:rPr>
              <a:t>classpath</a:t>
            </a:r>
            <a:endParaRPr lang="en-US" dirty="0">
              <a:latin typeface="Courier New"/>
              <a:cs typeface="Courier New"/>
            </a:endParaRPr>
          </a:p>
          <a:p>
            <a:r>
              <a:rPr lang="en-US" dirty="0">
                <a:latin typeface="Courier New"/>
                <a:cs typeface="Courier New"/>
              </a:rPr>
              <a:t>14/12/15 18:36:12 WARN </a:t>
            </a:r>
            <a:r>
              <a:rPr lang="en-US" dirty="0" err="1">
                <a:latin typeface="Courier New"/>
                <a:cs typeface="Courier New"/>
              </a:rPr>
              <a:t>Utils</a:t>
            </a:r>
            <a:r>
              <a:rPr lang="en-US" dirty="0">
                <a:latin typeface="Courier New"/>
                <a:cs typeface="Courier New"/>
              </a:rPr>
              <a:t>: Your hostname, </a:t>
            </a:r>
          </a:p>
        </p:txBody>
      </p:sp>
      <p:grpSp>
        <p:nvGrpSpPr>
          <p:cNvPr id="5" name="Group 4"/>
          <p:cNvGrpSpPr/>
          <p:nvPr/>
        </p:nvGrpSpPr>
        <p:grpSpPr>
          <a:xfrm>
            <a:off x="4706362" y="3024175"/>
            <a:ext cx="2573103" cy="1209668"/>
            <a:chOff x="3529770" y="2268130"/>
            <a:chExt cx="1929827" cy="907251"/>
          </a:xfrm>
        </p:grpSpPr>
        <p:cxnSp>
          <p:nvCxnSpPr>
            <p:cNvPr id="6" name="Straight Arrow Connector 5"/>
            <p:cNvCxnSpPr/>
            <p:nvPr/>
          </p:nvCxnSpPr>
          <p:spPr>
            <a:xfrm>
              <a:off x="3529770" y="2721756"/>
              <a:ext cx="808218" cy="0"/>
            </a:xfrm>
            <a:prstGeom prst="straightConnector1">
              <a:avLst/>
            </a:prstGeom>
            <a:ln w="38100" cmpd="sng">
              <a:solidFill>
                <a:srgbClr val="444444"/>
              </a:solidFill>
              <a:tailEnd type="arrow"/>
            </a:ln>
            <a:effectLst/>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4552413" y="2268130"/>
              <a:ext cx="907184" cy="907251"/>
            </a:xfrm>
            <a:prstGeom prst="ellipse">
              <a:avLst/>
            </a:prstGeom>
            <a:noFill/>
            <a:ln>
              <a:solidFill>
                <a:srgbClr val="44444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cs typeface="Courier New"/>
                </a:rPr>
                <a:t>-1.1</a:t>
              </a:r>
            </a:p>
          </p:txBody>
        </p:sp>
      </p:grpSp>
      <p:sp>
        <p:nvSpPr>
          <p:cNvPr id="8" name="TextBox 7"/>
          <p:cNvSpPr txBox="1"/>
          <p:nvPr/>
        </p:nvSpPr>
        <p:spPr>
          <a:xfrm>
            <a:off x="2287204" y="1891487"/>
            <a:ext cx="8440865" cy="569381"/>
          </a:xfrm>
          <a:prstGeom prst="rect">
            <a:avLst/>
          </a:prstGeom>
          <a:noFill/>
        </p:spPr>
        <p:txBody>
          <a:bodyPr wrap="none" lIns="121914" tIns="60957" rIns="121914" bIns="60957" rtlCol="0">
            <a:spAutoFit/>
          </a:bodyPr>
          <a:lstStyle/>
          <a:p>
            <a:r>
              <a:rPr lang="en-US" sz="2900" i="1" dirty="0">
                <a:solidFill>
                  <a:srgbClr val="0000FF"/>
                </a:solidFill>
                <a:latin typeface="Source Sans Pro Light"/>
                <a:cs typeface="Source Sans Pro Light"/>
              </a:rPr>
              <a:t>Instance</a:t>
            </a:r>
          </a:p>
        </p:txBody>
      </p:sp>
      <p:sp>
        <p:nvSpPr>
          <p:cNvPr id="9" name="TextBox 8"/>
          <p:cNvSpPr txBox="1"/>
          <p:nvPr/>
        </p:nvSpPr>
        <p:spPr>
          <a:xfrm>
            <a:off x="7279464" y="2537242"/>
            <a:ext cx="8006863" cy="569381"/>
          </a:xfrm>
          <a:prstGeom prst="rect">
            <a:avLst/>
          </a:prstGeom>
          <a:noFill/>
        </p:spPr>
        <p:txBody>
          <a:bodyPr wrap="none" lIns="121914" tIns="60957" rIns="121914" bIns="60957" rtlCol="0">
            <a:spAutoFit/>
          </a:bodyPr>
          <a:lstStyle/>
          <a:p>
            <a:r>
              <a:rPr lang="en-US" sz="2900" i="1" dirty="0">
                <a:solidFill>
                  <a:srgbClr val="0000FF"/>
                </a:solidFill>
                <a:latin typeface="Source Sans Pro Light"/>
                <a:cs typeface="Source Sans Pro Light"/>
              </a:rPr>
              <a:t>Label</a:t>
            </a:r>
          </a:p>
        </p:txBody>
      </p:sp>
      <p:sp>
        <p:nvSpPr>
          <p:cNvPr id="10" name="Rectangle 9"/>
          <p:cNvSpPr/>
          <p:nvPr/>
        </p:nvSpPr>
        <p:spPr>
          <a:xfrm>
            <a:off x="329887" y="1632990"/>
            <a:ext cx="8213103" cy="3689555"/>
          </a:xfrm>
          <a:prstGeom prst="rect">
            <a:avLst/>
          </a:prstGeom>
          <a:noFill/>
          <a:ln>
            <a:solidFill>
              <a:srgbClr val="000000"/>
            </a:solidFill>
            <a:prstDash val="sysDash"/>
          </a:ln>
          <a:effectLst/>
        </p:spPr>
        <p:style>
          <a:lnRef idx="1">
            <a:schemeClr val="accent1"/>
          </a:lnRef>
          <a:fillRef idx="3">
            <a:schemeClr val="accent1"/>
          </a:fillRef>
          <a:effectRef idx="2">
            <a:schemeClr val="accent1"/>
          </a:effectRef>
          <a:fontRef idx="minor">
            <a:schemeClr val="lt1"/>
          </a:fontRef>
        </p:style>
        <p:txBody>
          <a:bodyPr lIns="121914" tIns="60957" rIns="121914" bIns="60957" rtlCol="0" anchor="ctr"/>
          <a:lstStyle/>
          <a:p>
            <a:pPr algn="ctr"/>
            <a:endParaRPr lang="en-US"/>
          </a:p>
        </p:txBody>
      </p:sp>
      <p:sp>
        <p:nvSpPr>
          <p:cNvPr id="11" name="TextBox 10"/>
          <p:cNvSpPr txBox="1"/>
          <p:nvPr/>
        </p:nvSpPr>
        <p:spPr>
          <a:xfrm>
            <a:off x="3408812" y="5718444"/>
            <a:ext cx="6274564" cy="415492"/>
          </a:xfrm>
          <a:prstGeom prst="rect">
            <a:avLst/>
          </a:prstGeom>
          <a:noFill/>
        </p:spPr>
        <p:txBody>
          <a:bodyPr wrap="none" lIns="121914" tIns="60957" rIns="121914" bIns="60957" rtlCol="0">
            <a:spAutoFit/>
          </a:bodyPr>
          <a:lstStyle/>
          <a:p>
            <a:r>
              <a:rPr lang="en-US" dirty="0" err="1" smtClean="0">
                <a:solidFill>
                  <a:srgbClr val="008000"/>
                </a:solidFill>
                <a:latin typeface="Consolas"/>
                <a:cs typeface="Consolas"/>
              </a:rPr>
              <a:t>LabeledPoint</a:t>
            </a:r>
            <a:r>
              <a:rPr lang="en-US" dirty="0" smtClean="0">
                <a:solidFill>
                  <a:srgbClr val="008000"/>
                </a:solidFill>
                <a:latin typeface="Consolas"/>
                <a:cs typeface="Consolas"/>
              </a:rPr>
              <a:t>(features: Vector, label: Double)</a:t>
            </a:r>
            <a:endParaRPr lang="en-US" dirty="0">
              <a:solidFill>
                <a:srgbClr val="008000"/>
              </a:solidFill>
              <a:latin typeface="Consolas"/>
              <a:cs typeface="Consolas"/>
            </a:endParaRPr>
          </a:p>
        </p:txBody>
      </p:sp>
    </p:spTree>
    <p:extLst>
      <p:ext uri="{BB962C8B-B14F-4D97-AF65-F5344CB8AC3E}">
        <p14:creationId xmlns:p14="http://schemas.microsoft.com/office/powerpoint/2010/main" val="36529260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for learning</a:t>
            </a:r>
          </a:p>
        </p:txBody>
      </p:sp>
      <p:grpSp>
        <p:nvGrpSpPr>
          <p:cNvPr id="4" name="Group 3"/>
          <p:cNvGrpSpPr/>
          <p:nvPr/>
        </p:nvGrpSpPr>
        <p:grpSpPr>
          <a:xfrm>
            <a:off x="882043" y="1698259"/>
            <a:ext cx="6381156" cy="1209668"/>
            <a:chOff x="661531" y="1839248"/>
            <a:chExt cx="4785867" cy="907251"/>
          </a:xfrm>
        </p:grpSpPr>
        <p:sp>
          <p:nvSpPr>
            <p:cNvPr id="5" name="TextBox 4"/>
            <p:cNvSpPr txBox="1"/>
            <p:nvPr/>
          </p:nvSpPr>
          <p:spPr>
            <a:xfrm>
              <a:off x="661531" y="1852631"/>
              <a:ext cx="2107742" cy="830997"/>
            </a:xfrm>
            <a:prstGeom prst="rect">
              <a:avLst/>
            </a:prstGeom>
            <a:noFill/>
            <a:ln>
              <a:solidFill>
                <a:schemeClr val="tx1"/>
              </a:solidFill>
            </a:ln>
            <a:effectLst/>
          </p:spPr>
          <p:txBody>
            <a:bodyPr wrap="square" rtlCol="0">
              <a:spAutoFit/>
            </a:bodyPr>
            <a:lstStyle/>
            <a:p>
              <a:r>
                <a:rPr lang="en-US" sz="1100" dirty="0">
                  <a:latin typeface="Courier New"/>
                  <a:cs typeface="Courier New"/>
                </a:rPr>
                <a:t>Running test: </a:t>
              </a:r>
              <a:r>
                <a:rPr lang="en-US" sz="1100" dirty="0" err="1">
                  <a:latin typeface="Courier New"/>
                  <a:cs typeface="Courier New"/>
                </a:rPr>
                <a:t>pyspark</a:t>
              </a:r>
              <a:r>
                <a:rPr lang="en-US" sz="1100" dirty="0">
                  <a:latin typeface="Courier New"/>
                  <a:cs typeface="Courier New"/>
                </a:rPr>
                <a:t>/</a:t>
              </a:r>
              <a:r>
                <a:rPr lang="en-US" sz="1100" dirty="0" err="1">
                  <a:latin typeface="Courier New"/>
                  <a:cs typeface="Courier New"/>
                </a:rPr>
                <a:t>conf.py</a:t>
              </a:r>
              <a:endParaRPr lang="en-US" sz="1100" dirty="0">
                <a:latin typeface="Courier New"/>
                <a:cs typeface="Courier New"/>
              </a:endParaRPr>
            </a:p>
            <a:p>
              <a:r>
                <a:rPr lang="en-US" sz="1100" dirty="0">
                  <a:latin typeface="Courier New"/>
                  <a:cs typeface="Courier New"/>
                </a:rPr>
                <a:t>Spark assembly has been built with Hive, including </a:t>
              </a:r>
              <a:r>
                <a:rPr lang="en-US" sz="1100" dirty="0" err="1">
                  <a:latin typeface="Courier New"/>
                  <a:cs typeface="Courier New"/>
                </a:rPr>
                <a:t>Datanucleus</a:t>
              </a:r>
              <a:r>
                <a:rPr lang="en-US" sz="1100" dirty="0">
                  <a:latin typeface="Courier New"/>
                  <a:cs typeface="Courier New"/>
                </a:rPr>
                <a:t> jars on </a:t>
              </a:r>
              <a:r>
                <a:rPr lang="en-US" sz="1100" dirty="0" err="1">
                  <a:latin typeface="Courier New"/>
                  <a:cs typeface="Courier New"/>
                </a:rPr>
                <a:t>classpath</a:t>
              </a:r>
              <a:endParaRPr lang="en-US" sz="1100" dirty="0">
                <a:latin typeface="Courier New"/>
                <a:cs typeface="Courier New"/>
              </a:endParaRPr>
            </a:p>
            <a:p>
              <a:r>
                <a:rPr lang="en-US" sz="1100" dirty="0">
                  <a:latin typeface="Courier New"/>
                  <a:cs typeface="Courier New"/>
                </a:rPr>
                <a:t>14/12/15 18:36:12 WARN </a:t>
              </a:r>
              <a:r>
                <a:rPr lang="en-US" sz="1100" dirty="0" err="1">
                  <a:latin typeface="Courier New"/>
                  <a:cs typeface="Courier New"/>
                </a:rPr>
                <a:t>Utils</a:t>
              </a:r>
              <a:r>
                <a:rPr lang="en-US" sz="1100" dirty="0">
                  <a:latin typeface="Courier New"/>
                  <a:cs typeface="Courier New"/>
                </a:rPr>
                <a:t>: Your hostname, </a:t>
              </a:r>
            </a:p>
          </p:txBody>
        </p:sp>
        <p:grpSp>
          <p:nvGrpSpPr>
            <p:cNvPr id="6" name="Group 5"/>
            <p:cNvGrpSpPr/>
            <p:nvPr/>
          </p:nvGrpSpPr>
          <p:grpSpPr>
            <a:xfrm>
              <a:off x="3517571" y="1839248"/>
              <a:ext cx="1929827" cy="907251"/>
              <a:chOff x="3529770" y="2268130"/>
              <a:chExt cx="1929827" cy="907251"/>
            </a:xfrm>
          </p:grpSpPr>
          <p:cxnSp>
            <p:nvCxnSpPr>
              <p:cNvPr id="7" name="Straight Arrow Connector 6"/>
              <p:cNvCxnSpPr/>
              <p:nvPr/>
            </p:nvCxnSpPr>
            <p:spPr>
              <a:xfrm>
                <a:off x="3529770" y="2721756"/>
                <a:ext cx="808218" cy="0"/>
              </a:xfrm>
              <a:prstGeom prst="straightConnector1">
                <a:avLst/>
              </a:prstGeom>
              <a:ln w="38100" cmpd="sng">
                <a:solidFill>
                  <a:srgbClr val="444444"/>
                </a:solidFill>
                <a:tailEnd type="arrow"/>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4552413" y="2268130"/>
                <a:ext cx="907184" cy="907251"/>
              </a:xfrm>
              <a:prstGeom prst="ellipse">
                <a:avLst/>
              </a:prstGeom>
              <a:noFill/>
              <a:ln>
                <a:solidFill>
                  <a:srgbClr val="44444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cs typeface="Courier New"/>
                  </a:rPr>
                  <a:t>-1.1</a:t>
                </a:r>
              </a:p>
            </p:txBody>
          </p:sp>
        </p:grpSp>
      </p:grpSp>
      <p:sp>
        <p:nvSpPr>
          <p:cNvPr id="9" name="TextBox 8"/>
          <p:cNvSpPr txBox="1"/>
          <p:nvPr/>
        </p:nvSpPr>
        <p:spPr>
          <a:xfrm>
            <a:off x="882041" y="1168011"/>
            <a:ext cx="8585533" cy="569381"/>
          </a:xfrm>
          <a:prstGeom prst="rect">
            <a:avLst/>
          </a:prstGeom>
          <a:noFill/>
        </p:spPr>
        <p:txBody>
          <a:bodyPr wrap="none" lIns="121914" tIns="60957" rIns="121914" bIns="60957" rtlCol="0">
            <a:spAutoFit/>
          </a:bodyPr>
          <a:lstStyle/>
          <a:p>
            <a:r>
              <a:rPr lang="en-US" sz="2900" i="1" dirty="0">
                <a:solidFill>
                  <a:srgbClr val="0000FF"/>
                </a:solidFill>
                <a:latin typeface="Source Sans Pro Light"/>
                <a:cs typeface="Source Sans Pro Light"/>
              </a:rPr>
              <a:t>Instances</a:t>
            </a:r>
          </a:p>
        </p:txBody>
      </p:sp>
      <p:sp>
        <p:nvSpPr>
          <p:cNvPr id="10" name="TextBox 9"/>
          <p:cNvSpPr txBox="1"/>
          <p:nvPr/>
        </p:nvSpPr>
        <p:spPr>
          <a:xfrm>
            <a:off x="5993368" y="1168011"/>
            <a:ext cx="8151530" cy="569381"/>
          </a:xfrm>
          <a:prstGeom prst="rect">
            <a:avLst/>
          </a:prstGeom>
          <a:noFill/>
        </p:spPr>
        <p:txBody>
          <a:bodyPr wrap="none" lIns="121914" tIns="60957" rIns="121914" bIns="60957" rtlCol="0">
            <a:spAutoFit/>
          </a:bodyPr>
          <a:lstStyle/>
          <a:p>
            <a:r>
              <a:rPr lang="en-US" sz="2900" i="1" dirty="0">
                <a:solidFill>
                  <a:srgbClr val="0000FF"/>
                </a:solidFill>
                <a:latin typeface="Source Sans Pro Light"/>
                <a:cs typeface="Source Sans Pro Light"/>
              </a:rPr>
              <a:t>Labels</a:t>
            </a:r>
          </a:p>
        </p:txBody>
      </p:sp>
      <p:grpSp>
        <p:nvGrpSpPr>
          <p:cNvPr id="11" name="Group 10"/>
          <p:cNvGrpSpPr/>
          <p:nvPr/>
        </p:nvGrpSpPr>
        <p:grpSpPr>
          <a:xfrm>
            <a:off x="882043" y="2912687"/>
            <a:ext cx="6381156" cy="1209668"/>
            <a:chOff x="661531" y="1839248"/>
            <a:chExt cx="4785867" cy="907251"/>
          </a:xfrm>
        </p:grpSpPr>
        <p:sp>
          <p:nvSpPr>
            <p:cNvPr id="12" name="TextBox 11"/>
            <p:cNvSpPr txBox="1"/>
            <p:nvPr/>
          </p:nvSpPr>
          <p:spPr>
            <a:xfrm>
              <a:off x="661531" y="1852631"/>
              <a:ext cx="2107742" cy="830997"/>
            </a:xfrm>
            <a:prstGeom prst="rect">
              <a:avLst/>
            </a:prstGeom>
            <a:noFill/>
            <a:ln>
              <a:solidFill>
                <a:schemeClr val="tx1"/>
              </a:solidFill>
            </a:ln>
            <a:effectLst/>
          </p:spPr>
          <p:txBody>
            <a:bodyPr wrap="square" rtlCol="0">
              <a:spAutoFit/>
            </a:bodyPr>
            <a:lstStyle/>
            <a:p>
              <a:r>
                <a:rPr lang="en-US" sz="1100" dirty="0">
                  <a:latin typeface="Courier New"/>
                  <a:cs typeface="Courier New"/>
                </a:rPr>
                <a:t>Running test: </a:t>
              </a:r>
              <a:r>
                <a:rPr lang="en-US" sz="1100" dirty="0" err="1">
                  <a:latin typeface="Courier New"/>
                  <a:cs typeface="Courier New"/>
                </a:rPr>
                <a:t>pyspark</a:t>
              </a:r>
              <a:r>
                <a:rPr lang="en-US" sz="1100" dirty="0">
                  <a:latin typeface="Courier New"/>
                  <a:cs typeface="Courier New"/>
                </a:rPr>
                <a:t>/</a:t>
              </a:r>
              <a:r>
                <a:rPr lang="en-US" sz="1100" dirty="0" err="1">
                  <a:latin typeface="Courier New"/>
                  <a:cs typeface="Courier New"/>
                </a:rPr>
                <a:t>conf.py</a:t>
              </a:r>
              <a:endParaRPr lang="en-US" sz="1100" dirty="0">
                <a:latin typeface="Courier New"/>
                <a:cs typeface="Courier New"/>
              </a:endParaRPr>
            </a:p>
            <a:p>
              <a:r>
                <a:rPr lang="en-US" sz="1100" dirty="0">
                  <a:latin typeface="Courier New"/>
                  <a:cs typeface="Courier New"/>
                </a:rPr>
                <a:t>Spark assembly has been built with Hive, including </a:t>
              </a:r>
              <a:r>
                <a:rPr lang="en-US" sz="1100" dirty="0" err="1">
                  <a:latin typeface="Courier New"/>
                  <a:cs typeface="Courier New"/>
                </a:rPr>
                <a:t>Datanucleus</a:t>
              </a:r>
              <a:r>
                <a:rPr lang="en-US" sz="1100" dirty="0">
                  <a:latin typeface="Courier New"/>
                  <a:cs typeface="Courier New"/>
                </a:rPr>
                <a:t> jars on </a:t>
              </a:r>
              <a:r>
                <a:rPr lang="en-US" sz="1100" dirty="0" err="1">
                  <a:latin typeface="Courier New"/>
                  <a:cs typeface="Courier New"/>
                </a:rPr>
                <a:t>classpath</a:t>
              </a:r>
              <a:endParaRPr lang="en-US" sz="1100" dirty="0">
                <a:latin typeface="Courier New"/>
                <a:cs typeface="Courier New"/>
              </a:endParaRPr>
            </a:p>
            <a:p>
              <a:r>
                <a:rPr lang="en-US" sz="1100" dirty="0">
                  <a:latin typeface="Courier New"/>
                  <a:cs typeface="Courier New"/>
                </a:rPr>
                <a:t>14/12/15 18:36:12 WARN </a:t>
              </a:r>
              <a:r>
                <a:rPr lang="en-US" sz="1100" dirty="0" err="1">
                  <a:latin typeface="Courier New"/>
                  <a:cs typeface="Courier New"/>
                </a:rPr>
                <a:t>Utils</a:t>
              </a:r>
              <a:r>
                <a:rPr lang="en-US" sz="1100" dirty="0">
                  <a:latin typeface="Courier New"/>
                  <a:cs typeface="Courier New"/>
                </a:rPr>
                <a:t>: Your hostname, </a:t>
              </a:r>
            </a:p>
          </p:txBody>
        </p:sp>
        <p:grpSp>
          <p:nvGrpSpPr>
            <p:cNvPr id="13" name="Group 12"/>
            <p:cNvGrpSpPr/>
            <p:nvPr/>
          </p:nvGrpSpPr>
          <p:grpSpPr>
            <a:xfrm>
              <a:off x="3517571" y="1839248"/>
              <a:ext cx="1929827" cy="907251"/>
              <a:chOff x="3529770" y="2268130"/>
              <a:chExt cx="1929827" cy="907251"/>
            </a:xfrm>
          </p:grpSpPr>
          <p:cxnSp>
            <p:nvCxnSpPr>
              <p:cNvPr id="14" name="Straight Arrow Connector 13"/>
              <p:cNvCxnSpPr/>
              <p:nvPr/>
            </p:nvCxnSpPr>
            <p:spPr>
              <a:xfrm>
                <a:off x="3529770" y="2721756"/>
                <a:ext cx="808218" cy="0"/>
              </a:xfrm>
              <a:prstGeom prst="straightConnector1">
                <a:avLst/>
              </a:prstGeom>
              <a:ln w="38100" cmpd="sng">
                <a:solidFill>
                  <a:srgbClr val="444444"/>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4552413" y="2268130"/>
                <a:ext cx="907184" cy="907251"/>
              </a:xfrm>
              <a:prstGeom prst="ellipse">
                <a:avLst/>
              </a:prstGeom>
              <a:noFill/>
              <a:ln>
                <a:solidFill>
                  <a:srgbClr val="44444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rgbClr val="000000"/>
                    </a:solidFill>
                    <a:cs typeface="Courier New"/>
                  </a:rPr>
                  <a:t>2.3</a:t>
                </a:r>
                <a:endParaRPr lang="en-US" b="1" dirty="0">
                  <a:solidFill>
                    <a:srgbClr val="000000"/>
                  </a:solidFill>
                  <a:cs typeface="Courier New"/>
                </a:endParaRPr>
              </a:p>
            </p:txBody>
          </p:sp>
        </p:grpSp>
      </p:grpSp>
      <p:grpSp>
        <p:nvGrpSpPr>
          <p:cNvPr id="16" name="Group 15"/>
          <p:cNvGrpSpPr/>
          <p:nvPr/>
        </p:nvGrpSpPr>
        <p:grpSpPr>
          <a:xfrm>
            <a:off x="882043" y="4112619"/>
            <a:ext cx="6381156" cy="1209668"/>
            <a:chOff x="661531" y="1839248"/>
            <a:chExt cx="4785867" cy="907251"/>
          </a:xfrm>
        </p:grpSpPr>
        <p:sp>
          <p:nvSpPr>
            <p:cNvPr id="17" name="TextBox 16"/>
            <p:cNvSpPr txBox="1"/>
            <p:nvPr/>
          </p:nvSpPr>
          <p:spPr>
            <a:xfrm>
              <a:off x="661531" y="1852631"/>
              <a:ext cx="2107742" cy="830997"/>
            </a:xfrm>
            <a:prstGeom prst="rect">
              <a:avLst/>
            </a:prstGeom>
            <a:noFill/>
            <a:ln>
              <a:solidFill>
                <a:schemeClr val="tx1"/>
              </a:solidFill>
            </a:ln>
            <a:effectLst/>
          </p:spPr>
          <p:txBody>
            <a:bodyPr wrap="square" rtlCol="0">
              <a:spAutoFit/>
            </a:bodyPr>
            <a:lstStyle/>
            <a:p>
              <a:r>
                <a:rPr lang="en-US" sz="1100" dirty="0">
                  <a:latin typeface="Courier New"/>
                  <a:cs typeface="Courier New"/>
                </a:rPr>
                <a:t>Running test: </a:t>
              </a:r>
              <a:r>
                <a:rPr lang="en-US" sz="1100" dirty="0" err="1">
                  <a:latin typeface="Courier New"/>
                  <a:cs typeface="Courier New"/>
                </a:rPr>
                <a:t>pyspark</a:t>
              </a:r>
              <a:r>
                <a:rPr lang="en-US" sz="1100" dirty="0">
                  <a:latin typeface="Courier New"/>
                  <a:cs typeface="Courier New"/>
                </a:rPr>
                <a:t>/</a:t>
              </a:r>
              <a:r>
                <a:rPr lang="en-US" sz="1100" dirty="0" err="1">
                  <a:latin typeface="Courier New"/>
                  <a:cs typeface="Courier New"/>
                </a:rPr>
                <a:t>conf.py</a:t>
              </a:r>
              <a:endParaRPr lang="en-US" sz="1100" dirty="0">
                <a:latin typeface="Courier New"/>
                <a:cs typeface="Courier New"/>
              </a:endParaRPr>
            </a:p>
            <a:p>
              <a:r>
                <a:rPr lang="en-US" sz="1100" dirty="0">
                  <a:latin typeface="Courier New"/>
                  <a:cs typeface="Courier New"/>
                </a:rPr>
                <a:t>Spark assembly has been built with Hive, including </a:t>
              </a:r>
              <a:r>
                <a:rPr lang="en-US" sz="1100" dirty="0" err="1">
                  <a:latin typeface="Courier New"/>
                  <a:cs typeface="Courier New"/>
                </a:rPr>
                <a:t>Datanucleus</a:t>
              </a:r>
              <a:r>
                <a:rPr lang="en-US" sz="1100" dirty="0">
                  <a:latin typeface="Courier New"/>
                  <a:cs typeface="Courier New"/>
                </a:rPr>
                <a:t> jars on </a:t>
              </a:r>
              <a:r>
                <a:rPr lang="en-US" sz="1100" dirty="0" err="1">
                  <a:latin typeface="Courier New"/>
                  <a:cs typeface="Courier New"/>
                </a:rPr>
                <a:t>classpath</a:t>
              </a:r>
              <a:endParaRPr lang="en-US" sz="1100" dirty="0">
                <a:latin typeface="Courier New"/>
                <a:cs typeface="Courier New"/>
              </a:endParaRPr>
            </a:p>
            <a:p>
              <a:r>
                <a:rPr lang="en-US" sz="1100" dirty="0">
                  <a:latin typeface="Courier New"/>
                  <a:cs typeface="Courier New"/>
                </a:rPr>
                <a:t>14/12/15 18:36:12 WARN </a:t>
              </a:r>
              <a:r>
                <a:rPr lang="en-US" sz="1100" dirty="0" err="1">
                  <a:latin typeface="Courier New"/>
                  <a:cs typeface="Courier New"/>
                </a:rPr>
                <a:t>Utils</a:t>
              </a:r>
              <a:r>
                <a:rPr lang="en-US" sz="1100" dirty="0">
                  <a:latin typeface="Courier New"/>
                  <a:cs typeface="Courier New"/>
                </a:rPr>
                <a:t>: Your hostname, </a:t>
              </a:r>
            </a:p>
          </p:txBody>
        </p:sp>
        <p:grpSp>
          <p:nvGrpSpPr>
            <p:cNvPr id="18" name="Group 17"/>
            <p:cNvGrpSpPr/>
            <p:nvPr/>
          </p:nvGrpSpPr>
          <p:grpSpPr>
            <a:xfrm>
              <a:off x="3517571" y="1839248"/>
              <a:ext cx="1929827" cy="907251"/>
              <a:chOff x="3529770" y="2268130"/>
              <a:chExt cx="1929827" cy="907251"/>
            </a:xfrm>
          </p:grpSpPr>
          <p:cxnSp>
            <p:nvCxnSpPr>
              <p:cNvPr id="19" name="Straight Arrow Connector 18"/>
              <p:cNvCxnSpPr/>
              <p:nvPr/>
            </p:nvCxnSpPr>
            <p:spPr>
              <a:xfrm>
                <a:off x="3529770" y="2721756"/>
                <a:ext cx="808218" cy="0"/>
              </a:xfrm>
              <a:prstGeom prst="straightConnector1">
                <a:avLst/>
              </a:prstGeom>
              <a:ln w="38100" cmpd="sng">
                <a:solidFill>
                  <a:srgbClr val="444444"/>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4552413" y="2268130"/>
                <a:ext cx="907184" cy="907251"/>
              </a:xfrm>
              <a:prstGeom prst="ellipse">
                <a:avLst/>
              </a:prstGeom>
              <a:noFill/>
              <a:ln>
                <a:solidFill>
                  <a:srgbClr val="44444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cs typeface="Courier New"/>
                  </a:rPr>
                  <a:t>0</a:t>
                </a:r>
                <a:r>
                  <a:rPr lang="en-US" b="1" dirty="0" smtClean="0">
                    <a:solidFill>
                      <a:srgbClr val="000000"/>
                    </a:solidFill>
                    <a:cs typeface="Courier New"/>
                  </a:rPr>
                  <a:t>.1</a:t>
                </a:r>
                <a:endParaRPr lang="en-US" b="1" dirty="0">
                  <a:solidFill>
                    <a:srgbClr val="000000"/>
                  </a:solidFill>
                  <a:cs typeface="Courier New"/>
                </a:endParaRPr>
              </a:p>
            </p:txBody>
          </p:sp>
        </p:grpSp>
      </p:grpSp>
      <p:sp>
        <p:nvSpPr>
          <p:cNvPr id="21" name="TextBox 20"/>
          <p:cNvSpPr txBox="1"/>
          <p:nvPr/>
        </p:nvSpPr>
        <p:spPr>
          <a:xfrm rot="5400000">
            <a:off x="3799543" y="5387978"/>
            <a:ext cx="934675" cy="1154159"/>
          </a:xfrm>
          <a:prstGeom prst="rect">
            <a:avLst/>
          </a:prstGeom>
          <a:noFill/>
        </p:spPr>
        <p:txBody>
          <a:bodyPr wrap="none" lIns="121914" tIns="60957" rIns="121914" bIns="60957" rtlCol="0">
            <a:spAutoFit/>
          </a:bodyPr>
          <a:lstStyle/>
          <a:p>
            <a:r>
              <a:rPr lang="en-US" sz="6700" b="1" dirty="0"/>
              <a:t>...</a:t>
            </a:r>
          </a:p>
        </p:txBody>
      </p:sp>
      <p:sp>
        <p:nvSpPr>
          <p:cNvPr id="22" name="Rectangle 21"/>
          <p:cNvSpPr/>
          <p:nvPr/>
        </p:nvSpPr>
        <p:spPr>
          <a:xfrm>
            <a:off x="576498" y="1262569"/>
            <a:ext cx="7428713" cy="5112827"/>
          </a:xfrm>
          <a:prstGeom prst="rect">
            <a:avLst/>
          </a:prstGeom>
          <a:noFill/>
          <a:ln>
            <a:solidFill>
              <a:srgbClr val="000000"/>
            </a:solidFill>
            <a:prstDash val="sysDash"/>
          </a:ln>
          <a:effectLst/>
        </p:spPr>
        <p:style>
          <a:lnRef idx="1">
            <a:schemeClr val="accent1"/>
          </a:lnRef>
          <a:fillRef idx="3">
            <a:schemeClr val="accent1"/>
          </a:fillRef>
          <a:effectRef idx="2">
            <a:schemeClr val="accent1"/>
          </a:effectRef>
          <a:fontRef idx="minor">
            <a:schemeClr val="lt1"/>
          </a:fontRef>
        </p:style>
        <p:txBody>
          <a:bodyPr lIns="121914" tIns="60957" rIns="121914" bIns="60957" rtlCol="0" anchor="ctr"/>
          <a:lstStyle/>
          <a:p>
            <a:pPr algn="ctr"/>
            <a:endParaRPr lang="en-US"/>
          </a:p>
        </p:txBody>
      </p:sp>
      <p:sp>
        <p:nvSpPr>
          <p:cNvPr id="23" name="TextBox 22"/>
          <p:cNvSpPr txBox="1"/>
          <p:nvPr/>
        </p:nvSpPr>
        <p:spPr>
          <a:xfrm>
            <a:off x="8197869" y="1837087"/>
            <a:ext cx="8338966" cy="569381"/>
          </a:xfrm>
          <a:prstGeom prst="rect">
            <a:avLst/>
          </a:prstGeom>
          <a:noFill/>
        </p:spPr>
        <p:txBody>
          <a:bodyPr wrap="none" lIns="121914" tIns="60957" rIns="121914" bIns="60957" rtlCol="0">
            <a:spAutoFit/>
          </a:bodyPr>
          <a:lstStyle/>
          <a:p>
            <a:r>
              <a:rPr lang="en-US" sz="2900" i="1" dirty="0">
                <a:solidFill>
                  <a:srgbClr val="0000FF"/>
                </a:solidFill>
                <a:latin typeface="Source Sans Pro Light"/>
                <a:cs typeface="Source Sans Pro Light"/>
              </a:rPr>
              <a:t>Dataset</a:t>
            </a:r>
          </a:p>
        </p:txBody>
      </p:sp>
      <p:sp>
        <p:nvSpPr>
          <p:cNvPr id="24" name="TextBox 23"/>
          <p:cNvSpPr txBox="1"/>
          <p:nvPr/>
        </p:nvSpPr>
        <p:spPr>
          <a:xfrm>
            <a:off x="8351816" y="2552913"/>
            <a:ext cx="2523588" cy="415492"/>
          </a:xfrm>
          <a:prstGeom prst="rect">
            <a:avLst/>
          </a:prstGeom>
          <a:noFill/>
        </p:spPr>
        <p:txBody>
          <a:bodyPr wrap="none" lIns="121914" tIns="60957" rIns="121914" bIns="60957" rtlCol="0">
            <a:spAutoFit/>
          </a:bodyPr>
          <a:lstStyle/>
          <a:p>
            <a:r>
              <a:rPr lang="en-US" dirty="0" smtClean="0">
                <a:solidFill>
                  <a:srgbClr val="008000"/>
                </a:solidFill>
                <a:latin typeface="Consolas"/>
                <a:cs typeface="Consolas"/>
              </a:rPr>
              <a:t>RDD[</a:t>
            </a:r>
            <a:r>
              <a:rPr lang="en-US" dirty="0" err="1" smtClean="0">
                <a:solidFill>
                  <a:srgbClr val="008000"/>
                </a:solidFill>
                <a:latin typeface="Consolas"/>
                <a:cs typeface="Consolas"/>
              </a:rPr>
              <a:t>LabeledPoint</a:t>
            </a:r>
            <a:r>
              <a:rPr lang="en-US" dirty="0" smtClean="0">
                <a:solidFill>
                  <a:srgbClr val="008000"/>
                </a:solidFill>
                <a:latin typeface="Consolas"/>
                <a:cs typeface="Consolas"/>
              </a:rPr>
              <a:t>]</a:t>
            </a:r>
            <a:endParaRPr lang="en-US" dirty="0">
              <a:solidFill>
                <a:srgbClr val="008000"/>
              </a:solidFill>
              <a:latin typeface="Consolas"/>
              <a:cs typeface="Consolas"/>
            </a:endParaRPr>
          </a:p>
        </p:txBody>
      </p:sp>
    </p:spTree>
    <p:extLst>
      <p:ext uri="{BB962C8B-B14F-4D97-AF65-F5344CB8AC3E}">
        <p14:creationId xmlns:p14="http://schemas.microsoft.com/office/powerpoint/2010/main" val="32664444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ML algorithms</a:t>
            </a:r>
            <a:endParaRPr lang="en-US" dirty="0"/>
          </a:p>
        </p:txBody>
      </p:sp>
      <p:sp>
        <p:nvSpPr>
          <p:cNvPr id="4" name="TextBox 3"/>
          <p:cNvSpPr txBox="1"/>
          <p:nvPr/>
        </p:nvSpPr>
        <p:spPr>
          <a:xfrm>
            <a:off x="681772" y="1293283"/>
            <a:ext cx="1250203" cy="574516"/>
          </a:xfrm>
          <a:prstGeom prst="rect">
            <a:avLst/>
          </a:prstGeom>
          <a:noFill/>
        </p:spPr>
        <p:txBody>
          <a:bodyPr wrap="none" lIns="121914" tIns="60957" rIns="121914" bIns="60957" rtlCol="0">
            <a:spAutoFit/>
          </a:bodyPr>
          <a:lstStyle/>
          <a:p>
            <a:r>
              <a:rPr lang="en-US" sz="2900" dirty="0">
                <a:latin typeface="Source Sans Pro Light"/>
                <a:cs typeface="Source Sans Pro Light"/>
              </a:rPr>
              <a:t>Recall:</a:t>
            </a:r>
          </a:p>
        </p:txBody>
      </p:sp>
      <p:sp>
        <p:nvSpPr>
          <p:cNvPr id="5" name="TextBox 4"/>
          <p:cNvSpPr txBox="1"/>
          <p:nvPr/>
        </p:nvSpPr>
        <p:spPr>
          <a:xfrm>
            <a:off x="1143611" y="1794091"/>
            <a:ext cx="6195533" cy="574516"/>
          </a:xfrm>
          <a:prstGeom prst="rect">
            <a:avLst/>
          </a:prstGeom>
          <a:noFill/>
        </p:spPr>
        <p:txBody>
          <a:bodyPr wrap="none" lIns="121914" tIns="60957" rIns="121914" bIns="60957" rtlCol="0">
            <a:spAutoFit/>
          </a:bodyPr>
          <a:lstStyle/>
          <a:p>
            <a:r>
              <a:rPr lang="en-US" sz="2900" dirty="0">
                <a:latin typeface="Source Sans Pro Light"/>
                <a:cs typeface="Source Sans Pro Light"/>
              </a:rPr>
              <a:t>A model is a function: features </a:t>
            </a:r>
            <a:r>
              <a:rPr lang="en-US" sz="2900" dirty="0">
                <a:latin typeface="Source Sans Pro Light"/>
                <a:cs typeface="Source Sans Pro Light"/>
                <a:sym typeface="Wingdings"/>
              </a:rPr>
              <a:t> label</a:t>
            </a:r>
            <a:endParaRPr lang="en-US" sz="2900" dirty="0">
              <a:latin typeface="Source Sans Pro Light"/>
              <a:cs typeface="Source Sans Pro Light"/>
            </a:endParaRPr>
          </a:p>
        </p:txBody>
      </p:sp>
      <p:sp>
        <p:nvSpPr>
          <p:cNvPr id="6" name="TextBox 5"/>
          <p:cNvSpPr txBox="1"/>
          <p:nvPr/>
        </p:nvSpPr>
        <p:spPr>
          <a:xfrm>
            <a:off x="1143610" y="2624803"/>
            <a:ext cx="7816303" cy="574516"/>
          </a:xfrm>
          <a:prstGeom prst="rect">
            <a:avLst/>
          </a:prstGeom>
          <a:noFill/>
        </p:spPr>
        <p:txBody>
          <a:bodyPr wrap="none" lIns="121914" tIns="60957" rIns="121914" bIns="60957" rtlCol="0">
            <a:spAutoFit/>
          </a:bodyPr>
          <a:lstStyle/>
          <a:p>
            <a:r>
              <a:rPr lang="en-US" sz="2900" dirty="0">
                <a:latin typeface="Source Sans Pro Light"/>
                <a:cs typeface="Source Sans Pro Light"/>
              </a:rPr>
              <a:t>A training dataset is a set of (features,</a:t>
            </a:r>
            <a:r>
              <a:rPr lang="en-US" sz="2900" dirty="0">
                <a:latin typeface="Source Sans Pro Light"/>
                <a:cs typeface="Source Sans Pro Light"/>
                <a:sym typeface="Wingdings"/>
              </a:rPr>
              <a:t> label) pairs</a:t>
            </a:r>
            <a:endParaRPr lang="en-US" sz="2900" dirty="0">
              <a:latin typeface="Source Sans Pro Light"/>
              <a:cs typeface="Source Sans Pro Light"/>
            </a:endParaRPr>
          </a:p>
        </p:txBody>
      </p:sp>
      <p:sp>
        <p:nvSpPr>
          <p:cNvPr id="8" name="TextBox 7"/>
          <p:cNvSpPr txBox="1"/>
          <p:nvPr/>
        </p:nvSpPr>
        <p:spPr>
          <a:xfrm>
            <a:off x="1473503" y="2217029"/>
            <a:ext cx="7614199" cy="415492"/>
          </a:xfrm>
          <a:prstGeom prst="rect">
            <a:avLst/>
          </a:prstGeom>
          <a:noFill/>
        </p:spPr>
        <p:txBody>
          <a:bodyPr wrap="none" lIns="121914" tIns="60957" rIns="121914" bIns="60957" rtlCol="0">
            <a:spAutoFit/>
          </a:bodyPr>
          <a:lstStyle/>
          <a:p>
            <a:r>
              <a:rPr lang="en-US" dirty="0" err="1" smtClean="0">
                <a:solidFill>
                  <a:srgbClr val="008000"/>
                </a:solidFill>
                <a:latin typeface="Consolas"/>
                <a:cs typeface="Consolas"/>
              </a:rPr>
              <a:t>LinearRegressionModel.predict</a:t>
            </a:r>
            <a:r>
              <a:rPr lang="en-US" dirty="0" smtClean="0">
                <a:solidFill>
                  <a:srgbClr val="008000"/>
                </a:solidFill>
                <a:latin typeface="Consolas"/>
                <a:cs typeface="Consolas"/>
              </a:rPr>
              <a:t>(features: Vector): Double</a:t>
            </a:r>
            <a:endParaRPr lang="en-US" dirty="0">
              <a:solidFill>
                <a:srgbClr val="008000"/>
              </a:solidFill>
              <a:latin typeface="Consolas"/>
              <a:cs typeface="Consolas"/>
            </a:endParaRPr>
          </a:p>
        </p:txBody>
      </p:sp>
      <p:sp>
        <p:nvSpPr>
          <p:cNvPr id="9" name="TextBox 8"/>
          <p:cNvSpPr txBox="1"/>
          <p:nvPr/>
        </p:nvSpPr>
        <p:spPr>
          <a:xfrm>
            <a:off x="1473503" y="3039196"/>
            <a:ext cx="2523588" cy="415492"/>
          </a:xfrm>
          <a:prstGeom prst="rect">
            <a:avLst/>
          </a:prstGeom>
          <a:noFill/>
        </p:spPr>
        <p:txBody>
          <a:bodyPr wrap="none" lIns="121914" tIns="60957" rIns="121914" bIns="60957" rtlCol="0">
            <a:spAutoFit/>
          </a:bodyPr>
          <a:lstStyle/>
          <a:p>
            <a:r>
              <a:rPr lang="en-US" dirty="0" smtClean="0">
                <a:solidFill>
                  <a:srgbClr val="008000"/>
                </a:solidFill>
                <a:latin typeface="Consolas"/>
                <a:cs typeface="Consolas"/>
              </a:rPr>
              <a:t>RDD[</a:t>
            </a:r>
            <a:r>
              <a:rPr lang="en-US" dirty="0" err="1" smtClean="0">
                <a:solidFill>
                  <a:srgbClr val="008000"/>
                </a:solidFill>
                <a:latin typeface="Consolas"/>
                <a:cs typeface="Consolas"/>
              </a:rPr>
              <a:t>LabeledPoint</a:t>
            </a:r>
            <a:r>
              <a:rPr lang="en-US" dirty="0" smtClean="0">
                <a:solidFill>
                  <a:srgbClr val="008000"/>
                </a:solidFill>
                <a:latin typeface="Consolas"/>
                <a:cs typeface="Consolas"/>
              </a:rPr>
              <a:t>]</a:t>
            </a:r>
            <a:endParaRPr lang="en-US" dirty="0">
              <a:solidFill>
                <a:srgbClr val="008000"/>
              </a:solidFill>
              <a:latin typeface="Consolas"/>
              <a:cs typeface="Consolas"/>
            </a:endParaRPr>
          </a:p>
        </p:txBody>
      </p:sp>
      <p:grpSp>
        <p:nvGrpSpPr>
          <p:cNvPr id="3" name="Group 2"/>
          <p:cNvGrpSpPr/>
          <p:nvPr/>
        </p:nvGrpSpPr>
        <p:grpSpPr>
          <a:xfrm>
            <a:off x="681773" y="3608552"/>
            <a:ext cx="7308899" cy="1143602"/>
            <a:chOff x="511327" y="3677821"/>
            <a:chExt cx="5481674" cy="1143601"/>
          </a:xfrm>
        </p:grpSpPr>
        <p:sp>
          <p:nvSpPr>
            <p:cNvPr id="7" name="TextBox 6"/>
            <p:cNvSpPr txBox="1"/>
            <p:nvPr/>
          </p:nvSpPr>
          <p:spPr>
            <a:xfrm>
              <a:off x="511327" y="3677821"/>
              <a:ext cx="5481674" cy="538609"/>
            </a:xfrm>
            <a:prstGeom prst="rect">
              <a:avLst/>
            </a:prstGeom>
            <a:noFill/>
          </p:spPr>
          <p:txBody>
            <a:bodyPr wrap="none" rtlCol="0">
              <a:spAutoFit/>
            </a:bodyPr>
            <a:lstStyle/>
            <a:p>
              <a:r>
                <a:rPr lang="en-US" sz="2900" dirty="0">
                  <a:latin typeface="Source Sans Pro Light"/>
                  <a:cs typeface="Source Sans Pro Light"/>
                </a:rPr>
                <a:t>An ML algorithm is a function: dataset </a:t>
              </a:r>
              <a:r>
                <a:rPr lang="en-US" sz="2900" dirty="0">
                  <a:latin typeface="Source Sans Pro Light"/>
                  <a:cs typeface="Source Sans Pro Light"/>
                  <a:sym typeface="Wingdings"/>
                </a:rPr>
                <a:t> model</a:t>
              </a:r>
              <a:endParaRPr lang="en-US" sz="2900" dirty="0">
                <a:latin typeface="Source Sans Pro Light"/>
                <a:cs typeface="Source Sans Pro Light"/>
              </a:endParaRPr>
            </a:p>
          </p:txBody>
        </p:sp>
        <p:sp>
          <p:nvSpPr>
            <p:cNvPr id="10" name="TextBox 9"/>
            <p:cNvSpPr txBox="1"/>
            <p:nvPr/>
          </p:nvSpPr>
          <p:spPr>
            <a:xfrm>
              <a:off x="713216" y="4144315"/>
              <a:ext cx="5206889" cy="677107"/>
            </a:xfrm>
            <a:prstGeom prst="rect">
              <a:avLst/>
            </a:prstGeom>
            <a:noFill/>
          </p:spPr>
          <p:txBody>
            <a:bodyPr wrap="none" rtlCol="0">
              <a:spAutoFit/>
            </a:bodyPr>
            <a:lstStyle/>
            <a:p>
              <a:r>
                <a:rPr lang="en-US" dirty="0" err="1" smtClean="0">
                  <a:solidFill>
                    <a:srgbClr val="008000"/>
                  </a:solidFill>
                  <a:latin typeface="Consolas"/>
                  <a:cs typeface="Consolas"/>
                </a:rPr>
                <a:t>LinearRegression.train</a:t>
              </a:r>
              <a:r>
                <a:rPr lang="en-US" dirty="0" smtClean="0">
                  <a:solidFill>
                    <a:srgbClr val="008000"/>
                  </a:solidFill>
                  <a:latin typeface="Consolas"/>
                  <a:cs typeface="Consolas"/>
                </a:rPr>
                <a:t>(</a:t>
              </a:r>
            </a:p>
            <a:p>
              <a:r>
                <a:rPr lang="en-US" dirty="0">
                  <a:solidFill>
                    <a:srgbClr val="008000"/>
                  </a:solidFill>
                  <a:latin typeface="Consolas"/>
                  <a:cs typeface="Consolas"/>
                </a:rPr>
                <a:t>	</a:t>
              </a:r>
              <a:r>
                <a:rPr lang="en-US" dirty="0" smtClean="0">
                  <a:solidFill>
                    <a:srgbClr val="008000"/>
                  </a:solidFill>
                  <a:latin typeface="Consolas"/>
                  <a:cs typeface="Consolas"/>
                </a:rPr>
                <a:t>data: RDD[</a:t>
              </a:r>
              <a:r>
                <a:rPr lang="en-US" dirty="0" err="1" smtClean="0">
                  <a:solidFill>
                    <a:srgbClr val="008000"/>
                  </a:solidFill>
                  <a:latin typeface="Consolas"/>
                  <a:cs typeface="Consolas"/>
                </a:rPr>
                <a:t>LabeledPoint</a:t>
              </a:r>
              <a:r>
                <a:rPr lang="en-US" dirty="0" smtClean="0">
                  <a:solidFill>
                    <a:srgbClr val="008000"/>
                  </a:solidFill>
                  <a:latin typeface="Consolas"/>
                  <a:cs typeface="Consolas"/>
                </a:rPr>
                <a:t>]): </a:t>
              </a:r>
              <a:r>
                <a:rPr lang="en-US" dirty="0" err="1" smtClean="0">
                  <a:solidFill>
                    <a:srgbClr val="008000"/>
                  </a:solidFill>
                  <a:latin typeface="Consolas"/>
                  <a:cs typeface="Consolas"/>
                </a:rPr>
                <a:t>LinearRegressionModel</a:t>
              </a:r>
              <a:endParaRPr lang="en-US" dirty="0">
                <a:solidFill>
                  <a:srgbClr val="008000"/>
                </a:solidFill>
                <a:latin typeface="Consolas"/>
                <a:cs typeface="Consolas"/>
              </a:endParaRPr>
            </a:p>
          </p:txBody>
        </p:sp>
      </p:grpSp>
    </p:spTree>
    <p:extLst>
      <p:ext uri="{BB962C8B-B14F-4D97-AF65-F5344CB8AC3E}">
        <p14:creationId xmlns:p14="http://schemas.microsoft.com/office/powerpoint/2010/main" val="53790820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 training + testing</a:t>
            </a:r>
            <a:endParaRPr lang="en-US" dirty="0"/>
          </a:p>
        </p:txBody>
      </p:sp>
      <p:grpSp>
        <p:nvGrpSpPr>
          <p:cNvPr id="25" name="Group 24"/>
          <p:cNvGrpSpPr/>
          <p:nvPr/>
        </p:nvGrpSpPr>
        <p:grpSpPr>
          <a:xfrm>
            <a:off x="9255424" y="1606565"/>
            <a:ext cx="2090645" cy="1461892"/>
            <a:chOff x="6941569" y="1606563"/>
            <a:chExt cx="1567984" cy="1461891"/>
          </a:xfrm>
        </p:grpSpPr>
        <p:grpSp>
          <p:nvGrpSpPr>
            <p:cNvPr id="60" name="Group 59"/>
            <p:cNvGrpSpPr/>
            <p:nvPr/>
          </p:nvGrpSpPr>
          <p:grpSpPr>
            <a:xfrm>
              <a:off x="6941569" y="2034460"/>
              <a:ext cx="1567984" cy="1033994"/>
              <a:chOff x="6727155" y="2100298"/>
              <a:chExt cx="1567984" cy="1033994"/>
            </a:xfrm>
          </p:grpSpPr>
          <p:sp>
            <p:nvSpPr>
              <p:cNvPr id="57" name="Rounded Rectangle 56"/>
              <p:cNvSpPr/>
              <p:nvPr/>
            </p:nvSpPr>
            <p:spPr>
              <a:xfrm>
                <a:off x="6727155" y="2100298"/>
                <a:ext cx="1567984" cy="1033994"/>
              </a:xfrm>
              <a:prstGeom prst="round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59" name="TextBox 58"/>
              <p:cNvSpPr txBox="1"/>
              <p:nvPr/>
            </p:nvSpPr>
            <p:spPr>
              <a:xfrm>
                <a:off x="6972213" y="2124511"/>
                <a:ext cx="1152844" cy="969495"/>
              </a:xfrm>
              <a:prstGeom prst="rect">
                <a:avLst/>
              </a:prstGeom>
              <a:noFill/>
            </p:spPr>
            <p:txBody>
              <a:bodyPr wrap="none" rtlCol="0">
                <a:spAutoFit/>
              </a:bodyPr>
              <a:lstStyle/>
              <a:p>
                <a:r>
                  <a:rPr lang="en-US" dirty="0" smtClean="0">
                    <a:solidFill>
                      <a:srgbClr val="008000"/>
                    </a:solidFill>
                    <a:latin typeface="Consolas"/>
                    <a:cs typeface="Consolas"/>
                  </a:rPr>
                  <a:t>Linear</a:t>
                </a:r>
              </a:p>
              <a:p>
                <a:r>
                  <a:rPr lang="en-US" dirty="0" smtClean="0">
                    <a:solidFill>
                      <a:srgbClr val="008000"/>
                    </a:solidFill>
                    <a:latin typeface="Consolas"/>
                    <a:cs typeface="Consolas"/>
                  </a:rPr>
                  <a:t>Regression</a:t>
                </a:r>
              </a:p>
              <a:p>
                <a:r>
                  <a:rPr lang="en-US" dirty="0" smtClean="0">
                    <a:solidFill>
                      <a:srgbClr val="008000"/>
                    </a:solidFill>
                    <a:latin typeface="Consolas"/>
                    <a:cs typeface="Consolas"/>
                  </a:rPr>
                  <a:t>Model</a:t>
                </a:r>
              </a:p>
            </p:txBody>
          </p:sp>
        </p:grpSp>
        <p:sp>
          <p:nvSpPr>
            <p:cNvPr id="61" name="TextBox 60"/>
            <p:cNvSpPr txBox="1"/>
            <p:nvPr/>
          </p:nvSpPr>
          <p:spPr>
            <a:xfrm>
              <a:off x="7040533" y="1606563"/>
              <a:ext cx="886280" cy="384721"/>
            </a:xfrm>
            <a:prstGeom prst="rect">
              <a:avLst/>
            </a:prstGeom>
            <a:noFill/>
          </p:spPr>
          <p:txBody>
            <a:bodyPr wrap="none" rtlCol="0">
              <a:spAutoFit/>
            </a:bodyPr>
            <a:lstStyle/>
            <a:p>
              <a:r>
                <a:rPr lang="en-US" dirty="0" smtClean="0">
                  <a:latin typeface="Source Sans Pro"/>
                  <a:cs typeface="Source Sans Pro"/>
                </a:rPr>
                <a:t>ML model</a:t>
              </a:r>
              <a:endParaRPr lang="en-US" dirty="0">
                <a:latin typeface="Source Sans Pro"/>
                <a:cs typeface="Source Sans Pro"/>
              </a:endParaRPr>
            </a:p>
          </p:txBody>
        </p:sp>
      </p:grpSp>
      <p:grpSp>
        <p:nvGrpSpPr>
          <p:cNvPr id="65" name="Group 64"/>
          <p:cNvGrpSpPr/>
          <p:nvPr/>
        </p:nvGrpSpPr>
        <p:grpSpPr>
          <a:xfrm>
            <a:off x="285903" y="1317805"/>
            <a:ext cx="2551111" cy="2492659"/>
            <a:chOff x="214425" y="1317803"/>
            <a:chExt cx="1913333" cy="2492659"/>
          </a:xfrm>
        </p:grpSpPr>
        <p:sp>
          <p:nvSpPr>
            <p:cNvPr id="53" name="TextBox 52"/>
            <p:cNvSpPr txBox="1"/>
            <p:nvPr/>
          </p:nvSpPr>
          <p:spPr>
            <a:xfrm>
              <a:off x="214425" y="2317240"/>
              <a:ext cx="1081065" cy="538609"/>
            </a:xfrm>
            <a:prstGeom prst="rect">
              <a:avLst/>
            </a:prstGeom>
            <a:noFill/>
          </p:spPr>
          <p:txBody>
            <a:bodyPr wrap="none" rtlCol="0">
              <a:spAutoFit/>
            </a:bodyPr>
            <a:lstStyle/>
            <a:p>
              <a:r>
                <a:rPr lang="en-US" sz="2900" b="1" dirty="0">
                  <a:latin typeface="Source Sans Pro Light"/>
                  <a:cs typeface="Source Sans Pro Light"/>
                </a:rPr>
                <a:t>Training</a:t>
              </a:r>
            </a:p>
          </p:txBody>
        </p:sp>
        <p:sp>
          <p:nvSpPr>
            <p:cNvPr id="62" name="Left Brace 61"/>
            <p:cNvSpPr/>
            <p:nvPr/>
          </p:nvSpPr>
          <p:spPr>
            <a:xfrm>
              <a:off x="1509421" y="1317803"/>
              <a:ext cx="618337" cy="2492659"/>
            </a:xfrm>
            <a:prstGeom prst="leftBrace">
              <a:avLst/>
            </a:prstGeom>
            <a:noFill/>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26" name="Group 25"/>
          <p:cNvGrpSpPr/>
          <p:nvPr/>
        </p:nvGrpSpPr>
        <p:grpSpPr>
          <a:xfrm>
            <a:off x="417855" y="3969460"/>
            <a:ext cx="2419159" cy="2183361"/>
            <a:chOff x="313389" y="3969457"/>
            <a:chExt cx="1814369" cy="2183361"/>
          </a:xfrm>
        </p:grpSpPr>
        <p:sp>
          <p:nvSpPr>
            <p:cNvPr id="63" name="TextBox 62"/>
            <p:cNvSpPr txBox="1"/>
            <p:nvPr/>
          </p:nvSpPr>
          <p:spPr>
            <a:xfrm>
              <a:off x="313389" y="4968896"/>
              <a:ext cx="975267" cy="538609"/>
            </a:xfrm>
            <a:prstGeom prst="rect">
              <a:avLst/>
            </a:prstGeom>
            <a:noFill/>
          </p:spPr>
          <p:txBody>
            <a:bodyPr wrap="none" rtlCol="0">
              <a:spAutoFit/>
            </a:bodyPr>
            <a:lstStyle/>
            <a:p>
              <a:r>
                <a:rPr lang="en-US" sz="2900" b="1" dirty="0">
                  <a:latin typeface="Source Sans Pro Light"/>
                  <a:cs typeface="Source Sans Pro Light"/>
                </a:rPr>
                <a:t>Testing</a:t>
              </a:r>
            </a:p>
          </p:txBody>
        </p:sp>
        <p:sp>
          <p:nvSpPr>
            <p:cNvPr id="64" name="Left Brace 63"/>
            <p:cNvSpPr/>
            <p:nvPr/>
          </p:nvSpPr>
          <p:spPr>
            <a:xfrm>
              <a:off x="1509421" y="3969457"/>
              <a:ext cx="618337" cy="2183361"/>
            </a:xfrm>
            <a:prstGeom prst="leftBrace">
              <a:avLst/>
            </a:prstGeom>
            <a:noFill/>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27" name="Group 26"/>
          <p:cNvGrpSpPr/>
          <p:nvPr/>
        </p:nvGrpSpPr>
        <p:grpSpPr>
          <a:xfrm>
            <a:off x="2870513" y="3956914"/>
            <a:ext cx="5608099" cy="2165996"/>
            <a:chOff x="2152882" y="3956912"/>
            <a:chExt cx="4206073" cy="2165994"/>
          </a:xfrm>
        </p:grpSpPr>
        <p:grpSp>
          <p:nvGrpSpPr>
            <p:cNvPr id="95" name="Group 94"/>
            <p:cNvGrpSpPr/>
            <p:nvPr/>
          </p:nvGrpSpPr>
          <p:grpSpPr>
            <a:xfrm>
              <a:off x="2329895" y="4408721"/>
              <a:ext cx="1012504" cy="1714185"/>
              <a:chOff x="2329895" y="4408721"/>
              <a:chExt cx="1012504" cy="1714185"/>
            </a:xfrm>
          </p:grpSpPr>
          <p:sp>
            <p:nvSpPr>
              <p:cNvPr id="86" name="TextBox 85"/>
              <p:cNvSpPr txBox="1"/>
              <p:nvPr/>
            </p:nvSpPr>
            <p:spPr>
              <a:xfrm>
                <a:off x="2527761" y="4542388"/>
                <a:ext cx="640933" cy="369332"/>
              </a:xfrm>
              <a:prstGeom prst="rect">
                <a:avLst/>
              </a:prstGeom>
              <a:noFill/>
              <a:ln>
                <a:solidFill>
                  <a:schemeClr val="tx1"/>
                </a:solidFill>
              </a:ln>
              <a:effectLst/>
            </p:spPr>
            <p:txBody>
              <a:bodyPr wrap="square" rtlCol="0">
                <a:spAutoFit/>
              </a:bodyPr>
              <a:lstStyle/>
              <a:p>
                <a:r>
                  <a:rPr lang="en-US" sz="300" dirty="0">
                    <a:latin typeface="Courier New"/>
                    <a:cs typeface="Courier New"/>
                  </a:rPr>
                  <a:t>Running test: </a:t>
                </a:r>
                <a:r>
                  <a:rPr lang="en-US" sz="300" dirty="0" err="1">
                    <a:latin typeface="Courier New"/>
                    <a:cs typeface="Courier New"/>
                  </a:rPr>
                  <a:t>pyspark</a:t>
                </a:r>
                <a:r>
                  <a:rPr lang="en-US" sz="300" dirty="0">
                    <a:latin typeface="Courier New"/>
                    <a:cs typeface="Courier New"/>
                  </a:rPr>
                  <a:t>/</a:t>
                </a:r>
                <a:r>
                  <a:rPr lang="en-US" sz="300" dirty="0" err="1">
                    <a:latin typeface="Courier New"/>
                    <a:cs typeface="Courier New"/>
                  </a:rPr>
                  <a:t>conf.py</a:t>
                </a:r>
                <a:endParaRPr lang="en-US" sz="300" dirty="0">
                  <a:latin typeface="Courier New"/>
                  <a:cs typeface="Courier New"/>
                </a:endParaRPr>
              </a:p>
              <a:p>
                <a:r>
                  <a:rPr lang="en-US" sz="300" dirty="0">
                    <a:latin typeface="Courier New"/>
                    <a:cs typeface="Courier New"/>
                  </a:rPr>
                  <a:t>Spark assembly has been built with Hive, including </a:t>
                </a:r>
                <a:r>
                  <a:rPr lang="en-US" sz="300" dirty="0" err="1">
                    <a:latin typeface="Courier New"/>
                    <a:cs typeface="Courier New"/>
                  </a:rPr>
                  <a:t>Datanucleus</a:t>
                </a:r>
                <a:r>
                  <a:rPr lang="en-US" sz="300" dirty="0">
                    <a:latin typeface="Courier New"/>
                    <a:cs typeface="Courier New"/>
                  </a:rPr>
                  <a:t> jars on </a:t>
                </a:r>
                <a:r>
                  <a:rPr lang="en-US" sz="300" dirty="0" err="1">
                    <a:latin typeface="Courier New"/>
                    <a:cs typeface="Courier New"/>
                  </a:rPr>
                  <a:t>classpath</a:t>
                </a:r>
                <a:endParaRPr lang="en-US" sz="300" dirty="0">
                  <a:latin typeface="Courier New"/>
                  <a:cs typeface="Courier New"/>
                </a:endParaRPr>
              </a:p>
              <a:p>
                <a:r>
                  <a:rPr lang="en-US" sz="300" dirty="0">
                    <a:latin typeface="Courier New"/>
                    <a:cs typeface="Courier New"/>
                  </a:rPr>
                  <a:t>14/12/15 18:36:12 WARN </a:t>
                </a:r>
                <a:r>
                  <a:rPr lang="en-US" sz="300" dirty="0" err="1">
                    <a:latin typeface="Courier New"/>
                    <a:cs typeface="Courier New"/>
                  </a:rPr>
                  <a:t>Utils</a:t>
                </a:r>
                <a:r>
                  <a:rPr lang="en-US" sz="300" dirty="0">
                    <a:latin typeface="Courier New"/>
                    <a:cs typeface="Courier New"/>
                  </a:rPr>
                  <a:t>: Your hostname, </a:t>
                </a:r>
              </a:p>
            </p:txBody>
          </p:sp>
          <p:sp>
            <p:nvSpPr>
              <p:cNvPr id="82" name="TextBox 81"/>
              <p:cNvSpPr txBox="1"/>
              <p:nvPr/>
            </p:nvSpPr>
            <p:spPr>
              <a:xfrm>
                <a:off x="2527761" y="4935620"/>
                <a:ext cx="640933" cy="369332"/>
              </a:xfrm>
              <a:prstGeom prst="rect">
                <a:avLst/>
              </a:prstGeom>
              <a:noFill/>
              <a:ln>
                <a:solidFill>
                  <a:schemeClr val="tx1"/>
                </a:solidFill>
              </a:ln>
              <a:effectLst/>
            </p:spPr>
            <p:txBody>
              <a:bodyPr wrap="square" rtlCol="0">
                <a:spAutoFit/>
              </a:bodyPr>
              <a:lstStyle/>
              <a:p>
                <a:r>
                  <a:rPr lang="en-US" sz="300" dirty="0">
                    <a:latin typeface="Courier New"/>
                    <a:cs typeface="Courier New"/>
                  </a:rPr>
                  <a:t>Running test: </a:t>
                </a:r>
                <a:r>
                  <a:rPr lang="en-US" sz="300" dirty="0" err="1">
                    <a:latin typeface="Courier New"/>
                    <a:cs typeface="Courier New"/>
                  </a:rPr>
                  <a:t>pyspark</a:t>
                </a:r>
                <a:r>
                  <a:rPr lang="en-US" sz="300" dirty="0">
                    <a:latin typeface="Courier New"/>
                    <a:cs typeface="Courier New"/>
                  </a:rPr>
                  <a:t>/</a:t>
                </a:r>
                <a:r>
                  <a:rPr lang="en-US" sz="300" dirty="0" err="1">
                    <a:latin typeface="Courier New"/>
                    <a:cs typeface="Courier New"/>
                  </a:rPr>
                  <a:t>conf.py</a:t>
                </a:r>
                <a:endParaRPr lang="en-US" sz="300" dirty="0">
                  <a:latin typeface="Courier New"/>
                  <a:cs typeface="Courier New"/>
                </a:endParaRPr>
              </a:p>
              <a:p>
                <a:r>
                  <a:rPr lang="en-US" sz="300" dirty="0">
                    <a:latin typeface="Courier New"/>
                    <a:cs typeface="Courier New"/>
                  </a:rPr>
                  <a:t>Spark assembly has been built with Hive, including </a:t>
                </a:r>
                <a:r>
                  <a:rPr lang="en-US" sz="300" dirty="0" err="1">
                    <a:latin typeface="Courier New"/>
                    <a:cs typeface="Courier New"/>
                  </a:rPr>
                  <a:t>Datanucleus</a:t>
                </a:r>
                <a:r>
                  <a:rPr lang="en-US" sz="300" dirty="0">
                    <a:latin typeface="Courier New"/>
                    <a:cs typeface="Courier New"/>
                  </a:rPr>
                  <a:t> jars on </a:t>
                </a:r>
                <a:r>
                  <a:rPr lang="en-US" sz="300" dirty="0" err="1">
                    <a:latin typeface="Courier New"/>
                    <a:cs typeface="Courier New"/>
                  </a:rPr>
                  <a:t>classpath</a:t>
                </a:r>
                <a:endParaRPr lang="en-US" sz="300" dirty="0">
                  <a:latin typeface="Courier New"/>
                  <a:cs typeface="Courier New"/>
                </a:endParaRPr>
              </a:p>
              <a:p>
                <a:r>
                  <a:rPr lang="en-US" sz="300" dirty="0">
                    <a:latin typeface="Courier New"/>
                    <a:cs typeface="Courier New"/>
                  </a:rPr>
                  <a:t>14/12/15 18:36:12 WARN </a:t>
                </a:r>
                <a:r>
                  <a:rPr lang="en-US" sz="300" dirty="0" err="1">
                    <a:latin typeface="Courier New"/>
                    <a:cs typeface="Courier New"/>
                  </a:rPr>
                  <a:t>Utils</a:t>
                </a:r>
                <a:r>
                  <a:rPr lang="en-US" sz="300" dirty="0">
                    <a:latin typeface="Courier New"/>
                    <a:cs typeface="Courier New"/>
                  </a:rPr>
                  <a:t>: Your hostname, </a:t>
                </a:r>
              </a:p>
            </p:txBody>
          </p:sp>
          <p:sp>
            <p:nvSpPr>
              <p:cNvPr id="78" name="TextBox 77"/>
              <p:cNvSpPr txBox="1"/>
              <p:nvPr/>
            </p:nvSpPr>
            <p:spPr>
              <a:xfrm>
                <a:off x="2527761" y="5346910"/>
                <a:ext cx="640933" cy="369332"/>
              </a:xfrm>
              <a:prstGeom prst="rect">
                <a:avLst/>
              </a:prstGeom>
              <a:noFill/>
              <a:ln>
                <a:solidFill>
                  <a:schemeClr val="tx1"/>
                </a:solidFill>
              </a:ln>
              <a:effectLst/>
            </p:spPr>
            <p:txBody>
              <a:bodyPr wrap="square" rtlCol="0">
                <a:spAutoFit/>
              </a:bodyPr>
              <a:lstStyle/>
              <a:p>
                <a:r>
                  <a:rPr lang="en-US" sz="300" dirty="0">
                    <a:latin typeface="Courier New"/>
                    <a:cs typeface="Courier New"/>
                  </a:rPr>
                  <a:t>Running test: </a:t>
                </a:r>
                <a:r>
                  <a:rPr lang="en-US" sz="300" dirty="0" err="1">
                    <a:latin typeface="Courier New"/>
                    <a:cs typeface="Courier New"/>
                  </a:rPr>
                  <a:t>pyspark</a:t>
                </a:r>
                <a:r>
                  <a:rPr lang="en-US" sz="300" dirty="0">
                    <a:latin typeface="Courier New"/>
                    <a:cs typeface="Courier New"/>
                  </a:rPr>
                  <a:t>/</a:t>
                </a:r>
                <a:r>
                  <a:rPr lang="en-US" sz="300" dirty="0" err="1">
                    <a:latin typeface="Courier New"/>
                    <a:cs typeface="Courier New"/>
                  </a:rPr>
                  <a:t>conf.py</a:t>
                </a:r>
                <a:endParaRPr lang="en-US" sz="300" dirty="0">
                  <a:latin typeface="Courier New"/>
                  <a:cs typeface="Courier New"/>
                </a:endParaRPr>
              </a:p>
              <a:p>
                <a:r>
                  <a:rPr lang="en-US" sz="300" dirty="0">
                    <a:latin typeface="Courier New"/>
                    <a:cs typeface="Courier New"/>
                  </a:rPr>
                  <a:t>Spark assembly has been built with Hive, including </a:t>
                </a:r>
                <a:r>
                  <a:rPr lang="en-US" sz="300" dirty="0" err="1">
                    <a:latin typeface="Courier New"/>
                    <a:cs typeface="Courier New"/>
                  </a:rPr>
                  <a:t>Datanucleus</a:t>
                </a:r>
                <a:r>
                  <a:rPr lang="en-US" sz="300" dirty="0">
                    <a:latin typeface="Courier New"/>
                    <a:cs typeface="Courier New"/>
                  </a:rPr>
                  <a:t> jars on </a:t>
                </a:r>
                <a:r>
                  <a:rPr lang="en-US" sz="300" dirty="0" err="1">
                    <a:latin typeface="Courier New"/>
                    <a:cs typeface="Courier New"/>
                  </a:rPr>
                  <a:t>classpath</a:t>
                </a:r>
                <a:endParaRPr lang="en-US" sz="300" dirty="0">
                  <a:latin typeface="Courier New"/>
                  <a:cs typeface="Courier New"/>
                </a:endParaRPr>
              </a:p>
              <a:p>
                <a:r>
                  <a:rPr lang="en-US" sz="300" dirty="0">
                    <a:latin typeface="Courier New"/>
                    <a:cs typeface="Courier New"/>
                  </a:rPr>
                  <a:t>14/12/15 18:36:12 WARN </a:t>
                </a:r>
                <a:r>
                  <a:rPr lang="en-US" sz="300" dirty="0" err="1">
                    <a:latin typeface="Courier New"/>
                    <a:cs typeface="Courier New"/>
                  </a:rPr>
                  <a:t>Utils</a:t>
                </a:r>
                <a:r>
                  <a:rPr lang="en-US" sz="300" dirty="0">
                    <a:latin typeface="Courier New"/>
                    <a:cs typeface="Courier New"/>
                  </a:rPr>
                  <a:t>: Your hostname, </a:t>
                </a:r>
              </a:p>
            </p:txBody>
          </p:sp>
          <p:sp>
            <p:nvSpPr>
              <p:cNvPr id="73" name="TextBox 72"/>
              <p:cNvSpPr txBox="1"/>
              <p:nvPr/>
            </p:nvSpPr>
            <p:spPr>
              <a:xfrm rot="5400000">
                <a:off x="2659736" y="5588035"/>
                <a:ext cx="538828" cy="530914"/>
              </a:xfrm>
              <a:prstGeom prst="rect">
                <a:avLst/>
              </a:prstGeom>
              <a:noFill/>
            </p:spPr>
            <p:txBody>
              <a:bodyPr wrap="none" rtlCol="0">
                <a:spAutoFit/>
              </a:bodyPr>
              <a:lstStyle/>
              <a:p>
                <a:r>
                  <a:rPr lang="en-US" sz="4000" dirty="0"/>
                  <a:t>…</a:t>
                </a:r>
              </a:p>
            </p:txBody>
          </p:sp>
          <p:sp>
            <p:nvSpPr>
              <p:cNvPr id="68" name="Rectangle 67"/>
              <p:cNvSpPr/>
              <p:nvPr/>
            </p:nvSpPr>
            <p:spPr>
              <a:xfrm>
                <a:off x="2329895" y="4408721"/>
                <a:ext cx="1012504" cy="1678108"/>
              </a:xfrm>
              <a:prstGeom prst="rect">
                <a:avLst/>
              </a:prstGeom>
              <a:noFill/>
              <a:ln>
                <a:solidFill>
                  <a:srgbClr val="000000"/>
                </a:solidFill>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4" name="TextBox 93"/>
            <p:cNvSpPr txBox="1"/>
            <p:nvPr/>
          </p:nvSpPr>
          <p:spPr>
            <a:xfrm>
              <a:off x="2152882" y="3956912"/>
              <a:ext cx="4206073" cy="384721"/>
            </a:xfrm>
            <a:prstGeom prst="rect">
              <a:avLst/>
            </a:prstGeom>
            <a:noFill/>
          </p:spPr>
          <p:txBody>
            <a:bodyPr wrap="none" rtlCol="0">
              <a:spAutoFit/>
            </a:bodyPr>
            <a:lstStyle/>
            <a:p>
              <a:r>
                <a:rPr lang="en-US" i="1" dirty="0" smtClean="0">
                  <a:solidFill>
                    <a:srgbClr val="0000FF"/>
                  </a:solidFill>
                  <a:latin typeface="Source Sans Pro Light"/>
                  <a:cs typeface="Source Sans Pro Light"/>
                </a:rPr>
                <a:t>New logs</a:t>
              </a:r>
              <a:endParaRPr lang="en-US" i="1" dirty="0">
                <a:solidFill>
                  <a:srgbClr val="0000FF"/>
                </a:solidFill>
                <a:latin typeface="Source Sans Pro Light"/>
                <a:cs typeface="Source Sans Pro Light"/>
              </a:endParaRPr>
            </a:p>
          </p:txBody>
        </p:sp>
      </p:grpSp>
      <p:grpSp>
        <p:nvGrpSpPr>
          <p:cNvPr id="30" name="Group 29"/>
          <p:cNvGrpSpPr/>
          <p:nvPr/>
        </p:nvGrpSpPr>
        <p:grpSpPr>
          <a:xfrm>
            <a:off x="4759929" y="4072379"/>
            <a:ext cx="9151206" cy="1609500"/>
            <a:chOff x="3569945" y="4072379"/>
            <a:chExt cx="6863404" cy="1609500"/>
          </a:xfrm>
        </p:grpSpPr>
        <p:sp>
          <p:nvSpPr>
            <p:cNvPr id="89" name="Oval 88"/>
            <p:cNvSpPr/>
            <p:nvPr/>
          </p:nvSpPr>
          <p:spPr>
            <a:xfrm>
              <a:off x="5736004" y="4540679"/>
              <a:ext cx="275861" cy="336678"/>
            </a:xfrm>
            <a:prstGeom prst="ellipse">
              <a:avLst/>
            </a:prstGeom>
            <a:noFill/>
            <a:ln>
              <a:solidFill>
                <a:srgbClr val="44444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 b="1" dirty="0">
                  <a:solidFill>
                    <a:srgbClr val="000000"/>
                  </a:solidFill>
                  <a:cs typeface="Courier New"/>
                </a:rPr>
                <a:t>-1.1</a:t>
              </a:r>
            </a:p>
          </p:txBody>
        </p:sp>
        <p:grpSp>
          <p:nvGrpSpPr>
            <p:cNvPr id="83" name="Group 82"/>
            <p:cNvGrpSpPr/>
            <p:nvPr/>
          </p:nvGrpSpPr>
          <p:grpSpPr>
            <a:xfrm>
              <a:off x="3573698" y="4933911"/>
              <a:ext cx="2438167" cy="336678"/>
              <a:chOff x="-2558440" y="2268130"/>
              <a:chExt cx="8018037" cy="907251"/>
            </a:xfrm>
          </p:grpSpPr>
          <p:cxnSp>
            <p:nvCxnSpPr>
              <p:cNvPr id="84" name="Straight Arrow Connector 83"/>
              <p:cNvCxnSpPr/>
              <p:nvPr/>
            </p:nvCxnSpPr>
            <p:spPr>
              <a:xfrm>
                <a:off x="-2558440" y="2721755"/>
                <a:ext cx="6896427" cy="0"/>
              </a:xfrm>
              <a:prstGeom prst="straightConnector1">
                <a:avLst/>
              </a:prstGeom>
              <a:ln w="63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85" name="Oval 84"/>
              <p:cNvSpPr/>
              <p:nvPr/>
            </p:nvSpPr>
            <p:spPr>
              <a:xfrm>
                <a:off x="4552413" y="2268130"/>
                <a:ext cx="907184" cy="907251"/>
              </a:xfrm>
              <a:prstGeom prst="ellipse">
                <a:avLst/>
              </a:prstGeom>
              <a:noFill/>
              <a:ln>
                <a:solidFill>
                  <a:srgbClr val="44444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 b="1" dirty="0">
                    <a:solidFill>
                      <a:srgbClr val="000000"/>
                    </a:solidFill>
                    <a:cs typeface="Courier New"/>
                  </a:rPr>
                  <a:t>2.3</a:t>
                </a:r>
              </a:p>
            </p:txBody>
          </p:sp>
        </p:grpSp>
        <p:grpSp>
          <p:nvGrpSpPr>
            <p:cNvPr id="79" name="Group 78"/>
            <p:cNvGrpSpPr/>
            <p:nvPr/>
          </p:nvGrpSpPr>
          <p:grpSpPr>
            <a:xfrm>
              <a:off x="3569945" y="5345201"/>
              <a:ext cx="2441920" cy="336678"/>
              <a:chOff x="-2570782" y="2268130"/>
              <a:chExt cx="8030379" cy="907251"/>
            </a:xfrm>
          </p:grpSpPr>
          <p:cxnSp>
            <p:nvCxnSpPr>
              <p:cNvPr id="80" name="Straight Arrow Connector 79"/>
              <p:cNvCxnSpPr/>
              <p:nvPr/>
            </p:nvCxnSpPr>
            <p:spPr>
              <a:xfrm>
                <a:off x="-2570782" y="2721755"/>
                <a:ext cx="6908769" cy="0"/>
              </a:xfrm>
              <a:prstGeom prst="straightConnector1">
                <a:avLst/>
              </a:prstGeom>
              <a:ln w="63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81" name="Oval 80"/>
              <p:cNvSpPr/>
              <p:nvPr/>
            </p:nvSpPr>
            <p:spPr>
              <a:xfrm>
                <a:off x="4552413" y="2268130"/>
                <a:ext cx="907184" cy="907251"/>
              </a:xfrm>
              <a:prstGeom prst="ellipse">
                <a:avLst/>
              </a:prstGeom>
              <a:noFill/>
              <a:ln>
                <a:solidFill>
                  <a:srgbClr val="44444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 b="1" dirty="0">
                    <a:solidFill>
                      <a:srgbClr val="000000"/>
                    </a:solidFill>
                    <a:cs typeface="Courier New"/>
                  </a:rPr>
                  <a:t>0.1</a:t>
                </a:r>
              </a:p>
            </p:txBody>
          </p:sp>
        </p:grpSp>
        <p:sp>
          <p:nvSpPr>
            <p:cNvPr id="97" name="TextBox 96"/>
            <p:cNvSpPr txBox="1"/>
            <p:nvPr/>
          </p:nvSpPr>
          <p:spPr>
            <a:xfrm>
              <a:off x="5519880" y="4072379"/>
              <a:ext cx="4913469" cy="384721"/>
            </a:xfrm>
            <a:prstGeom prst="rect">
              <a:avLst/>
            </a:prstGeom>
            <a:noFill/>
          </p:spPr>
          <p:txBody>
            <a:bodyPr wrap="none" rtlCol="0">
              <a:spAutoFit/>
            </a:bodyPr>
            <a:lstStyle/>
            <a:p>
              <a:r>
                <a:rPr lang="en-US" i="1" dirty="0" smtClean="0">
                  <a:solidFill>
                    <a:srgbClr val="0000FF"/>
                  </a:solidFill>
                  <a:latin typeface="Source Sans Pro Light"/>
                  <a:cs typeface="Source Sans Pro Light"/>
                </a:rPr>
                <a:t>Predicted priorities</a:t>
              </a:r>
              <a:endParaRPr lang="en-US" i="1" dirty="0">
                <a:solidFill>
                  <a:srgbClr val="0000FF"/>
                </a:solidFill>
                <a:latin typeface="Source Sans Pro Light"/>
                <a:cs typeface="Source Sans Pro Light"/>
              </a:endParaRPr>
            </a:p>
          </p:txBody>
        </p:sp>
      </p:grpSp>
      <p:grpSp>
        <p:nvGrpSpPr>
          <p:cNvPr id="52" name="Group 51"/>
          <p:cNvGrpSpPr/>
          <p:nvPr/>
        </p:nvGrpSpPr>
        <p:grpSpPr>
          <a:xfrm>
            <a:off x="3338132" y="1449764"/>
            <a:ext cx="2441149" cy="2245379"/>
            <a:chOff x="593793" y="1929972"/>
            <a:chExt cx="1830862" cy="2245379"/>
          </a:xfrm>
        </p:grpSpPr>
        <p:grpSp>
          <p:nvGrpSpPr>
            <p:cNvPr id="50" name="Group 49"/>
            <p:cNvGrpSpPr/>
            <p:nvPr/>
          </p:nvGrpSpPr>
          <p:grpSpPr>
            <a:xfrm>
              <a:off x="791660" y="2058674"/>
              <a:ext cx="1459065" cy="2113329"/>
              <a:chOff x="791660" y="2058674"/>
              <a:chExt cx="1459065" cy="2113329"/>
            </a:xfrm>
          </p:grpSpPr>
          <p:grpSp>
            <p:nvGrpSpPr>
              <p:cNvPr id="4" name="Group 3"/>
              <p:cNvGrpSpPr/>
              <p:nvPr/>
            </p:nvGrpSpPr>
            <p:grpSpPr>
              <a:xfrm>
                <a:off x="791660" y="2058674"/>
                <a:ext cx="1455312" cy="374298"/>
                <a:chOff x="661531" y="1839248"/>
                <a:chExt cx="4785867" cy="1008626"/>
              </a:xfrm>
            </p:grpSpPr>
            <p:sp>
              <p:nvSpPr>
                <p:cNvPr id="5" name="TextBox 4"/>
                <p:cNvSpPr txBox="1"/>
                <p:nvPr/>
              </p:nvSpPr>
              <p:spPr>
                <a:xfrm>
                  <a:off x="661531" y="1852632"/>
                  <a:ext cx="2107741" cy="995242"/>
                </a:xfrm>
                <a:prstGeom prst="rect">
                  <a:avLst/>
                </a:prstGeom>
                <a:noFill/>
                <a:ln>
                  <a:solidFill>
                    <a:schemeClr val="tx1"/>
                  </a:solidFill>
                </a:ln>
                <a:effectLst/>
              </p:spPr>
              <p:txBody>
                <a:bodyPr wrap="square" rtlCol="0">
                  <a:spAutoFit/>
                </a:bodyPr>
                <a:lstStyle/>
                <a:p>
                  <a:r>
                    <a:rPr lang="en-US" sz="300" dirty="0">
                      <a:latin typeface="Courier New"/>
                      <a:cs typeface="Courier New"/>
                    </a:rPr>
                    <a:t>Running test: </a:t>
                  </a:r>
                  <a:r>
                    <a:rPr lang="en-US" sz="300" dirty="0" err="1">
                      <a:latin typeface="Courier New"/>
                      <a:cs typeface="Courier New"/>
                    </a:rPr>
                    <a:t>pyspark</a:t>
                  </a:r>
                  <a:r>
                    <a:rPr lang="en-US" sz="300" dirty="0">
                      <a:latin typeface="Courier New"/>
                      <a:cs typeface="Courier New"/>
                    </a:rPr>
                    <a:t>/</a:t>
                  </a:r>
                  <a:r>
                    <a:rPr lang="en-US" sz="300" dirty="0" err="1">
                      <a:latin typeface="Courier New"/>
                      <a:cs typeface="Courier New"/>
                    </a:rPr>
                    <a:t>conf.py</a:t>
                  </a:r>
                  <a:endParaRPr lang="en-US" sz="300" dirty="0">
                    <a:latin typeface="Courier New"/>
                    <a:cs typeface="Courier New"/>
                  </a:endParaRPr>
                </a:p>
                <a:p>
                  <a:r>
                    <a:rPr lang="en-US" sz="300" dirty="0">
                      <a:latin typeface="Courier New"/>
                      <a:cs typeface="Courier New"/>
                    </a:rPr>
                    <a:t>Spark assembly has been built with Hive, including </a:t>
                  </a:r>
                  <a:r>
                    <a:rPr lang="en-US" sz="300" dirty="0" err="1">
                      <a:latin typeface="Courier New"/>
                      <a:cs typeface="Courier New"/>
                    </a:rPr>
                    <a:t>Datanucleus</a:t>
                  </a:r>
                  <a:r>
                    <a:rPr lang="en-US" sz="300" dirty="0">
                      <a:latin typeface="Courier New"/>
                      <a:cs typeface="Courier New"/>
                    </a:rPr>
                    <a:t> jars on </a:t>
                  </a:r>
                  <a:r>
                    <a:rPr lang="en-US" sz="300" dirty="0" err="1">
                      <a:latin typeface="Courier New"/>
                      <a:cs typeface="Courier New"/>
                    </a:rPr>
                    <a:t>classpath</a:t>
                  </a:r>
                  <a:endParaRPr lang="en-US" sz="300" dirty="0">
                    <a:latin typeface="Courier New"/>
                    <a:cs typeface="Courier New"/>
                  </a:endParaRPr>
                </a:p>
                <a:p>
                  <a:r>
                    <a:rPr lang="en-US" sz="300" dirty="0">
                      <a:latin typeface="Courier New"/>
                      <a:cs typeface="Courier New"/>
                    </a:rPr>
                    <a:t>14/12/15 18:36:12 WARN </a:t>
                  </a:r>
                  <a:r>
                    <a:rPr lang="en-US" sz="300" dirty="0" err="1">
                      <a:latin typeface="Courier New"/>
                      <a:cs typeface="Courier New"/>
                    </a:rPr>
                    <a:t>Utils</a:t>
                  </a:r>
                  <a:r>
                    <a:rPr lang="en-US" sz="300" dirty="0">
                      <a:latin typeface="Courier New"/>
                      <a:cs typeface="Courier New"/>
                    </a:rPr>
                    <a:t>: Your hostname, </a:t>
                  </a:r>
                </a:p>
              </p:txBody>
            </p:sp>
            <p:grpSp>
              <p:nvGrpSpPr>
                <p:cNvPr id="6" name="Group 5"/>
                <p:cNvGrpSpPr/>
                <p:nvPr/>
              </p:nvGrpSpPr>
              <p:grpSpPr>
                <a:xfrm>
                  <a:off x="3517571" y="1839248"/>
                  <a:ext cx="1929827" cy="907251"/>
                  <a:chOff x="3529770" y="2268130"/>
                  <a:chExt cx="1929827" cy="907251"/>
                </a:xfrm>
              </p:grpSpPr>
              <p:cxnSp>
                <p:nvCxnSpPr>
                  <p:cNvPr id="7" name="Straight Arrow Connector 6"/>
                  <p:cNvCxnSpPr/>
                  <p:nvPr/>
                </p:nvCxnSpPr>
                <p:spPr>
                  <a:xfrm>
                    <a:off x="3529770" y="2721756"/>
                    <a:ext cx="808218" cy="0"/>
                  </a:xfrm>
                  <a:prstGeom prst="straightConnector1">
                    <a:avLst/>
                  </a:prstGeom>
                  <a:ln w="63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4552413" y="2268130"/>
                    <a:ext cx="907184" cy="907251"/>
                  </a:xfrm>
                  <a:prstGeom prst="ellipse">
                    <a:avLst/>
                  </a:prstGeom>
                  <a:noFill/>
                  <a:ln>
                    <a:solidFill>
                      <a:srgbClr val="44444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 b="1" dirty="0">
                        <a:solidFill>
                          <a:srgbClr val="000000"/>
                        </a:solidFill>
                        <a:cs typeface="Courier New"/>
                      </a:rPr>
                      <a:t>-1.1</a:t>
                    </a:r>
                  </a:p>
                </p:txBody>
              </p:sp>
            </p:grpSp>
          </p:grpSp>
          <p:grpSp>
            <p:nvGrpSpPr>
              <p:cNvPr id="9" name="Group 8"/>
              <p:cNvGrpSpPr/>
              <p:nvPr/>
            </p:nvGrpSpPr>
            <p:grpSpPr>
              <a:xfrm>
                <a:off x="791660" y="2451906"/>
                <a:ext cx="1455312" cy="374298"/>
                <a:chOff x="661531" y="1839248"/>
                <a:chExt cx="4785867" cy="1008626"/>
              </a:xfrm>
            </p:grpSpPr>
            <p:sp>
              <p:nvSpPr>
                <p:cNvPr id="10" name="TextBox 9"/>
                <p:cNvSpPr txBox="1"/>
                <p:nvPr/>
              </p:nvSpPr>
              <p:spPr>
                <a:xfrm>
                  <a:off x="661531" y="1852632"/>
                  <a:ext cx="2107741" cy="995242"/>
                </a:xfrm>
                <a:prstGeom prst="rect">
                  <a:avLst/>
                </a:prstGeom>
                <a:noFill/>
                <a:ln>
                  <a:solidFill>
                    <a:schemeClr val="tx1"/>
                  </a:solidFill>
                </a:ln>
                <a:effectLst/>
              </p:spPr>
              <p:txBody>
                <a:bodyPr wrap="square" rtlCol="0">
                  <a:spAutoFit/>
                </a:bodyPr>
                <a:lstStyle/>
                <a:p>
                  <a:r>
                    <a:rPr lang="en-US" sz="300" dirty="0">
                      <a:latin typeface="Courier New"/>
                      <a:cs typeface="Courier New"/>
                    </a:rPr>
                    <a:t>Running test: </a:t>
                  </a:r>
                  <a:r>
                    <a:rPr lang="en-US" sz="300" dirty="0" err="1">
                      <a:latin typeface="Courier New"/>
                      <a:cs typeface="Courier New"/>
                    </a:rPr>
                    <a:t>pyspark</a:t>
                  </a:r>
                  <a:r>
                    <a:rPr lang="en-US" sz="300" dirty="0">
                      <a:latin typeface="Courier New"/>
                      <a:cs typeface="Courier New"/>
                    </a:rPr>
                    <a:t>/</a:t>
                  </a:r>
                  <a:r>
                    <a:rPr lang="en-US" sz="300" dirty="0" err="1">
                      <a:latin typeface="Courier New"/>
                      <a:cs typeface="Courier New"/>
                    </a:rPr>
                    <a:t>conf.py</a:t>
                  </a:r>
                  <a:endParaRPr lang="en-US" sz="300" dirty="0">
                    <a:latin typeface="Courier New"/>
                    <a:cs typeface="Courier New"/>
                  </a:endParaRPr>
                </a:p>
                <a:p>
                  <a:r>
                    <a:rPr lang="en-US" sz="300" dirty="0">
                      <a:latin typeface="Courier New"/>
                      <a:cs typeface="Courier New"/>
                    </a:rPr>
                    <a:t>Spark assembly has been built with Hive, including </a:t>
                  </a:r>
                  <a:r>
                    <a:rPr lang="en-US" sz="300" dirty="0" err="1">
                      <a:latin typeface="Courier New"/>
                      <a:cs typeface="Courier New"/>
                    </a:rPr>
                    <a:t>Datanucleus</a:t>
                  </a:r>
                  <a:r>
                    <a:rPr lang="en-US" sz="300" dirty="0">
                      <a:latin typeface="Courier New"/>
                      <a:cs typeface="Courier New"/>
                    </a:rPr>
                    <a:t> jars on </a:t>
                  </a:r>
                  <a:r>
                    <a:rPr lang="en-US" sz="300" dirty="0" err="1">
                      <a:latin typeface="Courier New"/>
                      <a:cs typeface="Courier New"/>
                    </a:rPr>
                    <a:t>classpath</a:t>
                  </a:r>
                  <a:endParaRPr lang="en-US" sz="300" dirty="0">
                    <a:latin typeface="Courier New"/>
                    <a:cs typeface="Courier New"/>
                  </a:endParaRPr>
                </a:p>
                <a:p>
                  <a:r>
                    <a:rPr lang="en-US" sz="300" dirty="0">
                      <a:latin typeface="Courier New"/>
                      <a:cs typeface="Courier New"/>
                    </a:rPr>
                    <a:t>14/12/15 18:36:12 WARN </a:t>
                  </a:r>
                  <a:r>
                    <a:rPr lang="en-US" sz="300" dirty="0" err="1">
                      <a:latin typeface="Courier New"/>
                      <a:cs typeface="Courier New"/>
                    </a:rPr>
                    <a:t>Utils</a:t>
                  </a:r>
                  <a:r>
                    <a:rPr lang="en-US" sz="300" dirty="0">
                      <a:latin typeface="Courier New"/>
                      <a:cs typeface="Courier New"/>
                    </a:rPr>
                    <a:t>: Your hostname, </a:t>
                  </a:r>
                </a:p>
              </p:txBody>
            </p:sp>
            <p:grpSp>
              <p:nvGrpSpPr>
                <p:cNvPr id="11" name="Group 10"/>
                <p:cNvGrpSpPr/>
                <p:nvPr/>
              </p:nvGrpSpPr>
              <p:grpSpPr>
                <a:xfrm>
                  <a:off x="3517571" y="1839248"/>
                  <a:ext cx="1929827" cy="907251"/>
                  <a:chOff x="3529770" y="2268130"/>
                  <a:chExt cx="1929827" cy="907251"/>
                </a:xfrm>
              </p:grpSpPr>
              <p:cxnSp>
                <p:nvCxnSpPr>
                  <p:cNvPr id="12" name="Straight Arrow Connector 11"/>
                  <p:cNvCxnSpPr/>
                  <p:nvPr/>
                </p:nvCxnSpPr>
                <p:spPr>
                  <a:xfrm>
                    <a:off x="3529770" y="2721756"/>
                    <a:ext cx="808218" cy="0"/>
                  </a:xfrm>
                  <a:prstGeom prst="straightConnector1">
                    <a:avLst/>
                  </a:prstGeom>
                  <a:ln w="63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4552413" y="2268130"/>
                    <a:ext cx="907184" cy="907251"/>
                  </a:xfrm>
                  <a:prstGeom prst="ellipse">
                    <a:avLst/>
                  </a:prstGeom>
                  <a:noFill/>
                  <a:ln>
                    <a:solidFill>
                      <a:srgbClr val="44444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 b="1" dirty="0">
                        <a:solidFill>
                          <a:srgbClr val="000000"/>
                        </a:solidFill>
                        <a:cs typeface="Courier New"/>
                      </a:rPr>
                      <a:t>2.3</a:t>
                    </a:r>
                  </a:p>
                </p:txBody>
              </p:sp>
            </p:grpSp>
          </p:grpSp>
          <p:grpSp>
            <p:nvGrpSpPr>
              <p:cNvPr id="14" name="Group 13"/>
              <p:cNvGrpSpPr/>
              <p:nvPr/>
            </p:nvGrpSpPr>
            <p:grpSpPr>
              <a:xfrm>
                <a:off x="791660" y="2863196"/>
                <a:ext cx="1455312" cy="374298"/>
                <a:chOff x="661531" y="1839248"/>
                <a:chExt cx="4785867" cy="1008626"/>
              </a:xfrm>
            </p:grpSpPr>
            <p:sp>
              <p:nvSpPr>
                <p:cNvPr id="15" name="TextBox 14"/>
                <p:cNvSpPr txBox="1"/>
                <p:nvPr/>
              </p:nvSpPr>
              <p:spPr>
                <a:xfrm>
                  <a:off x="661531" y="1852632"/>
                  <a:ext cx="2107741" cy="995242"/>
                </a:xfrm>
                <a:prstGeom prst="rect">
                  <a:avLst/>
                </a:prstGeom>
                <a:noFill/>
                <a:ln>
                  <a:solidFill>
                    <a:schemeClr val="tx1"/>
                  </a:solidFill>
                </a:ln>
                <a:effectLst/>
              </p:spPr>
              <p:txBody>
                <a:bodyPr wrap="square" rtlCol="0">
                  <a:spAutoFit/>
                </a:bodyPr>
                <a:lstStyle/>
                <a:p>
                  <a:r>
                    <a:rPr lang="en-US" sz="300" dirty="0">
                      <a:latin typeface="Courier New"/>
                      <a:cs typeface="Courier New"/>
                    </a:rPr>
                    <a:t>Running test: </a:t>
                  </a:r>
                  <a:r>
                    <a:rPr lang="en-US" sz="300" dirty="0" err="1">
                      <a:latin typeface="Courier New"/>
                      <a:cs typeface="Courier New"/>
                    </a:rPr>
                    <a:t>pyspark</a:t>
                  </a:r>
                  <a:r>
                    <a:rPr lang="en-US" sz="300" dirty="0">
                      <a:latin typeface="Courier New"/>
                      <a:cs typeface="Courier New"/>
                    </a:rPr>
                    <a:t>/</a:t>
                  </a:r>
                  <a:r>
                    <a:rPr lang="en-US" sz="300" dirty="0" err="1">
                      <a:latin typeface="Courier New"/>
                      <a:cs typeface="Courier New"/>
                    </a:rPr>
                    <a:t>conf.py</a:t>
                  </a:r>
                  <a:endParaRPr lang="en-US" sz="300" dirty="0">
                    <a:latin typeface="Courier New"/>
                    <a:cs typeface="Courier New"/>
                  </a:endParaRPr>
                </a:p>
                <a:p>
                  <a:r>
                    <a:rPr lang="en-US" sz="300" dirty="0">
                      <a:latin typeface="Courier New"/>
                      <a:cs typeface="Courier New"/>
                    </a:rPr>
                    <a:t>Spark assembly has been built with Hive, including </a:t>
                  </a:r>
                  <a:r>
                    <a:rPr lang="en-US" sz="300" dirty="0" err="1">
                      <a:latin typeface="Courier New"/>
                      <a:cs typeface="Courier New"/>
                    </a:rPr>
                    <a:t>Datanucleus</a:t>
                  </a:r>
                  <a:r>
                    <a:rPr lang="en-US" sz="300" dirty="0">
                      <a:latin typeface="Courier New"/>
                      <a:cs typeface="Courier New"/>
                    </a:rPr>
                    <a:t> jars on </a:t>
                  </a:r>
                  <a:r>
                    <a:rPr lang="en-US" sz="300" dirty="0" err="1">
                      <a:latin typeface="Courier New"/>
                      <a:cs typeface="Courier New"/>
                    </a:rPr>
                    <a:t>classpath</a:t>
                  </a:r>
                  <a:endParaRPr lang="en-US" sz="300" dirty="0">
                    <a:latin typeface="Courier New"/>
                    <a:cs typeface="Courier New"/>
                  </a:endParaRPr>
                </a:p>
                <a:p>
                  <a:r>
                    <a:rPr lang="en-US" sz="300" dirty="0">
                      <a:latin typeface="Courier New"/>
                      <a:cs typeface="Courier New"/>
                    </a:rPr>
                    <a:t>14/12/15 18:36:12 WARN </a:t>
                  </a:r>
                  <a:r>
                    <a:rPr lang="en-US" sz="300" dirty="0" err="1">
                      <a:latin typeface="Courier New"/>
                      <a:cs typeface="Courier New"/>
                    </a:rPr>
                    <a:t>Utils</a:t>
                  </a:r>
                  <a:r>
                    <a:rPr lang="en-US" sz="300" dirty="0">
                      <a:latin typeface="Courier New"/>
                      <a:cs typeface="Courier New"/>
                    </a:rPr>
                    <a:t>: Your hostname, </a:t>
                  </a:r>
                </a:p>
              </p:txBody>
            </p:sp>
            <p:grpSp>
              <p:nvGrpSpPr>
                <p:cNvPr id="16" name="Group 15"/>
                <p:cNvGrpSpPr/>
                <p:nvPr/>
              </p:nvGrpSpPr>
              <p:grpSpPr>
                <a:xfrm>
                  <a:off x="3517571" y="1839248"/>
                  <a:ext cx="1929827" cy="907251"/>
                  <a:chOff x="3529770" y="2268130"/>
                  <a:chExt cx="1929827" cy="907251"/>
                </a:xfrm>
              </p:grpSpPr>
              <p:cxnSp>
                <p:nvCxnSpPr>
                  <p:cNvPr id="17" name="Straight Arrow Connector 16"/>
                  <p:cNvCxnSpPr/>
                  <p:nvPr/>
                </p:nvCxnSpPr>
                <p:spPr>
                  <a:xfrm>
                    <a:off x="3529770" y="2721756"/>
                    <a:ext cx="808218" cy="0"/>
                  </a:xfrm>
                  <a:prstGeom prst="straightConnector1">
                    <a:avLst/>
                  </a:prstGeom>
                  <a:ln w="63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4552413" y="2268130"/>
                    <a:ext cx="907184" cy="907251"/>
                  </a:xfrm>
                  <a:prstGeom prst="ellipse">
                    <a:avLst/>
                  </a:prstGeom>
                  <a:noFill/>
                  <a:ln>
                    <a:solidFill>
                      <a:srgbClr val="44444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 b="1" dirty="0">
                        <a:solidFill>
                          <a:srgbClr val="000000"/>
                        </a:solidFill>
                        <a:cs typeface="Courier New"/>
                      </a:rPr>
                      <a:t>0.1</a:t>
                    </a:r>
                  </a:p>
                </p:txBody>
              </p:sp>
            </p:grpSp>
          </p:grpSp>
          <p:grpSp>
            <p:nvGrpSpPr>
              <p:cNvPr id="19" name="Group 18"/>
              <p:cNvGrpSpPr/>
              <p:nvPr/>
            </p:nvGrpSpPr>
            <p:grpSpPr>
              <a:xfrm>
                <a:off x="795413" y="3261327"/>
                <a:ext cx="1455312" cy="374298"/>
                <a:chOff x="661531" y="1839248"/>
                <a:chExt cx="4785867" cy="1008626"/>
              </a:xfrm>
            </p:grpSpPr>
            <p:sp>
              <p:nvSpPr>
                <p:cNvPr id="20" name="TextBox 19"/>
                <p:cNvSpPr txBox="1"/>
                <p:nvPr/>
              </p:nvSpPr>
              <p:spPr>
                <a:xfrm>
                  <a:off x="661531" y="1852632"/>
                  <a:ext cx="2107741" cy="995242"/>
                </a:xfrm>
                <a:prstGeom prst="rect">
                  <a:avLst/>
                </a:prstGeom>
                <a:noFill/>
                <a:ln>
                  <a:solidFill>
                    <a:schemeClr val="tx1"/>
                  </a:solidFill>
                </a:ln>
                <a:effectLst/>
              </p:spPr>
              <p:txBody>
                <a:bodyPr wrap="square" rtlCol="0">
                  <a:spAutoFit/>
                </a:bodyPr>
                <a:lstStyle/>
                <a:p>
                  <a:r>
                    <a:rPr lang="en-US" sz="300" dirty="0">
                      <a:latin typeface="Courier New"/>
                      <a:cs typeface="Courier New"/>
                    </a:rPr>
                    <a:t>Running test: </a:t>
                  </a:r>
                  <a:r>
                    <a:rPr lang="en-US" sz="300" dirty="0" err="1">
                      <a:latin typeface="Courier New"/>
                      <a:cs typeface="Courier New"/>
                    </a:rPr>
                    <a:t>pyspark</a:t>
                  </a:r>
                  <a:r>
                    <a:rPr lang="en-US" sz="300" dirty="0">
                      <a:latin typeface="Courier New"/>
                      <a:cs typeface="Courier New"/>
                    </a:rPr>
                    <a:t>/</a:t>
                  </a:r>
                  <a:r>
                    <a:rPr lang="en-US" sz="300" dirty="0" err="1">
                      <a:latin typeface="Courier New"/>
                      <a:cs typeface="Courier New"/>
                    </a:rPr>
                    <a:t>conf.py</a:t>
                  </a:r>
                  <a:endParaRPr lang="en-US" sz="300" dirty="0">
                    <a:latin typeface="Courier New"/>
                    <a:cs typeface="Courier New"/>
                  </a:endParaRPr>
                </a:p>
                <a:p>
                  <a:r>
                    <a:rPr lang="en-US" sz="300" dirty="0">
                      <a:latin typeface="Courier New"/>
                      <a:cs typeface="Courier New"/>
                    </a:rPr>
                    <a:t>Spark assembly has been built with Hive, including </a:t>
                  </a:r>
                  <a:r>
                    <a:rPr lang="en-US" sz="300" dirty="0" err="1">
                      <a:latin typeface="Courier New"/>
                      <a:cs typeface="Courier New"/>
                    </a:rPr>
                    <a:t>Datanucleus</a:t>
                  </a:r>
                  <a:r>
                    <a:rPr lang="en-US" sz="300" dirty="0">
                      <a:latin typeface="Courier New"/>
                      <a:cs typeface="Courier New"/>
                    </a:rPr>
                    <a:t> jars on </a:t>
                  </a:r>
                  <a:r>
                    <a:rPr lang="en-US" sz="300" dirty="0" err="1">
                      <a:latin typeface="Courier New"/>
                      <a:cs typeface="Courier New"/>
                    </a:rPr>
                    <a:t>classpath</a:t>
                  </a:r>
                  <a:endParaRPr lang="en-US" sz="300" dirty="0">
                    <a:latin typeface="Courier New"/>
                    <a:cs typeface="Courier New"/>
                  </a:endParaRPr>
                </a:p>
                <a:p>
                  <a:r>
                    <a:rPr lang="en-US" sz="300" dirty="0">
                      <a:latin typeface="Courier New"/>
                      <a:cs typeface="Courier New"/>
                    </a:rPr>
                    <a:t>14/12/15 18:36:12 WARN </a:t>
                  </a:r>
                  <a:r>
                    <a:rPr lang="en-US" sz="300" dirty="0" err="1">
                      <a:latin typeface="Courier New"/>
                      <a:cs typeface="Courier New"/>
                    </a:rPr>
                    <a:t>Utils</a:t>
                  </a:r>
                  <a:r>
                    <a:rPr lang="en-US" sz="300" dirty="0">
                      <a:latin typeface="Courier New"/>
                      <a:cs typeface="Courier New"/>
                    </a:rPr>
                    <a:t>: Your hostname, </a:t>
                  </a:r>
                </a:p>
              </p:txBody>
            </p:sp>
            <p:grpSp>
              <p:nvGrpSpPr>
                <p:cNvPr id="21" name="Group 20"/>
                <p:cNvGrpSpPr/>
                <p:nvPr/>
              </p:nvGrpSpPr>
              <p:grpSpPr>
                <a:xfrm>
                  <a:off x="3517571" y="1839248"/>
                  <a:ext cx="1929827" cy="907251"/>
                  <a:chOff x="3529770" y="2268130"/>
                  <a:chExt cx="1929827" cy="907251"/>
                </a:xfrm>
              </p:grpSpPr>
              <p:cxnSp>
                <p:nvCxnSpPr>
                  <p:cNvPr id="22" name="Straight Arrow Connector 21"/>
                  <p:cNvCxnSpPr/>
                  <p:nvPr/>
                </p:nvCxnSpPr>
                <p:spPr>
                  <a:xfrm>
                    <a:off x="3529770" y="2721756"/>
                    <a:ext cx="808218" cy="0"/>
                  </a:xfrm>
                  <a:prstGeom prst="straightConnector1">
                    <a:avLst/>
                  </a:prstGeom>
                  <a:ln w="63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4552413" y="2268130"/>
                    <a:ext cx="907184" cy="907251"/>
                  </a:xfrm>
                  <a:prstGeom prst="ellipse">
                    <a:avLst/>
                  </a:prstGeom>
                  <a:noFill/>
                  <a:ln>
                    <a:solidFill>
                      <a:srgbClr val="44444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 b="1" dirty="0">
                        <a:solidFill>
                          <a:srgbClr val="000000"/>
                        </a:solidFill>
                        <a:cs typeface="Courier New"/>
                      </a:rPr>
                      <a:t>-1.1</a:t>
                    </a:r>
                  </a:p>
                </p:txBody>
              </p:sp>
            </p:grpSp>
          </p:grpSp>
          <p:sp>
            <p:nvSpPr>
              <p:cNvPr id="49" name="TextBox 48"/>
              <p:cNvSpPr txBox="1"/>
              <p:nvPr/>
            </p:nvSpPr>
            <p:spPr>
              <a:xfrm rot="5400000">
                <a:off x="1187539" y="3637131"/>
                <a:ext cx="538829" cy="530915"/>
              </a:xfrm>
              <a:prstGeom prst="rect">
                <a:avLst/>
              </a:prstGeom>
              <a:noFill/>
            </p:spPr>
            <p:txBody>
              <a:bodyPr wrap="none" rtlCol="0">
                <a:spAutoFit/>
              </a:bodyPr>
              <a:lstStyle/>
              <a:p>
                <a:r>
                  <a:rPr lang="en-US" sz="4000" dirty="0"/>
                  <a:t>…</a:t>
                </a:r>
              </a:p>
            </p:txBody>
          </p:sp>
        </p:grpSp>
        <p:sp>
          <p:nvSpPr>
            <p:cNvPr id="51" name="Rectangle 50"/>
            <p:cNvSpPr/>
            <p:nvPr/>
          </p:nvSpPr>
          <p:spPr>
            <a:xfrm>
              <a:off x="593793" y="1929972"/>
              <a:ext cx="1830862" cy="2245379"/>
            </a:xfrm>
            <a:prstGeom prst="rect">
              <a:avLst/>
            </a:prstGeom>
            <a:noFill/>
            <a:ln>
              <a:solidFill>
                <a:srgbClr val="000000"/>
              </a:solidFill>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 name="Group 2"/>
          <p:cNvGrpSpPr/>
          <p:nvPr/>
        </p:nvGrpSpPr>
        <p:grpSpPr>
          <a:xfrm>
            <a:off x="6003895" y="1915143"/>
            <a:ext cx="2946972" cy="1287669"/>
            <a:chOff x="4502920" y="1915143"/>
            <a:chExt cx="2210229" cy="1287669"/>
          </a:xfrm>
        </p:grpSpPr>
        <p:sp>
          <p:nvSpPr>
            <p:cNvPr id="55" name="Right Arrow 54"/>
            <p:cNvSpPr/>
            <p:nvPr/>
          </p:nvSpPr>
          <p:spPr>
            <a:xfrm>
              <a:off x="4502920" y="2308374"/>
              <a:ext cx="2210229" cy="291695"/>
            </a:xfrm>
            <a:prstGeom prst="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56" name="TextBox 55"/>
            <p:cNvSpPr txBox="1"/>
            <p:nvPr/>
          </p:nvSpPr>
          <p:spPr>
            <a:xfrm>
              <a:off x="4760377" y="1915143"/>
              <a:ext cx="1149429" cy="384721"/>
            </a:xfrm>
            <a:prstGeom prst="rect">
              <a:avLst/>
            </a:prstGeom>
            <a:noFill/>
          </p:spPr>
          <p:txBody>
            <a:bodyPr wrap="none" rtlCol="0">
              <a:spAutoFit/>
            </a:bodyPr>
            <a:lstStyle/>
            <a:p>
              <a:r>
                <a:rPr lang="en-US" dirty="0" smtClean="0">
                  <a:latin typeface="Source Sans Pro"/>
                  <a:cs typeface="Source Sans Pro"/>
                </a:rPr>
                <a:t>ML algorithm</a:t>
              </a:r>
              <a:endParaRPr lang="en-US" dirty="0">
                <a:latin typeface="Source Sans Pro"/>
                <a:cs typeface="Source Sans Pro"/>
              </a:endParaRPr>
            </a:p>
          </p:txBody>
        </p:sp>
        <p:sp>
          <p:nvSpPr>
            <p:cNvPr id="58" name="TextBox 57"/>
            <p:cNvSpPr txBox="1"/>
            <p:nvPr/>
          </p:nvSpPr>
          <p:spPr>
            <a:xfrm>
              <a:off x="4795012" y="2525704"/>
              <a:ext cx="1143226" cy="677108"/>
            </a:xfrm>
            <a:prstGeom prst="rect">
              <a:avLst/>
            </a:prstGeom>
            <a:noFill/>
          </p:spPr>
          <p:txBody>
            <a:bodyPr wrap="none" rtlCol="0">
              <a:spAutoFit/>
            </a:bodyPr>
            <a:lstStyle/>
            <a:p>
              <a:r>
                <a:rPr lang="en-US" dirty="0" smtClean="0">
                  <a:solidFill>
                    <a:srgbClr val="008000"/>
                  </a:solidFill>
                  <a:latin typeface="Consolas"/>
                  <a:cs typeface="Consolas"/>
                </a:rPr>
                <a:t>Linear</a:t>
              </a:r>
            </a:p>
            <a:p>
              <a:r>
                <a:rPr lang="en-US" dirty="0" smtClean="0">
                  <a:solidFill>
                    <a:srgbClr val="008000"/>
                  </a:solidFill>
                  <a:latin typeface="Consolas"/>
                  <a:cs typeface="Consolas"/>
                </a:rPr>
                <a:t>Regression</a:t>
              </a:r>
              <a:endParaRPr lang="en-US" dirty="0">
                <a:solidFill>
                  <a:srgbClr val="008000"/>
                </a:solidFill>
                <a:latin typeface="Consolas"/>
                <a:cs typeface="Consolas"/>
              </a:endParaRPr>
            </a:p>
          </p:txBody>
        </p:sp>
      </p:grpSp>
      <p:grpSp>
        <p:nvGrpSpPr>
          <p:cNvPr id="29" name="Group 28"/>
          <p:cNvGrpSpPr/>
          <p:nvPr/>
        </p:nvGrpSpPr>
        <p:grpSpPr>
          <a:xfrm>
            <a:off x="4759930" y="4253817"/>
            <a:ext cx="2801140" cy="455196"/>
            <a:chOff x="3569945" y="4253822"/>
            <a:chExt cx="2100855" cy="455196"/>
          </a:xfrm>
        </p:grpSpPr>
        <p:cxnSp>
          <p:nvCxnSpPr>
            <p:cNvPr id="88" name="Straight Arrow Connector 87"/>
            <p:cNvCxnSpPr/>
            <p:nvPr/>
          </p:nvCxnSpPr>
          <p:spPr>
            <a:xfrm>
              <a:off x="3569945" y="4709018"/>
              <a:ext cx="2100855" cy="0"/>
            </a:xfrm>
            <a:prstGeom prst="straightConnector1">
              <a:avLst/>
            </a:prstGeom>
            <a:ln w="63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92" name="TextBox 91"/>
            <p:cNvSpPr txBox="1"/>
            <p:nvPr/>
          </p:nvSpPr>
          <p:spPr>
            <a:xfrm>
              <a:off x="3862360" y="4253822"/>
              <a:ext cx="886280" cy="384721"/>
            </a:xfrm>
            <a:prstGeom prst="rect">
              <a:avLst/>
            </a:prstGeom>
            <a:noFill/>
          </p:spPr>
          <p:txBody>
            <a:bodyPr wrap="none" rtlCol="0">
              <a:spAutoFit/>
            </a:bodyPr>
            <a:lstStyle/>
            <a:p>
              <a:r>
                <a:rPr lang="en-US" dirty="0" smtClean="0">
                  <a:latin typeface="Source Sans Pro"/>
                  <a:cs typeface="Source Sans Pro"/>
                </a:rPr>
                <a:t>ML model</a:t>
              </a:r>
              <a:endParaRPr lang="en-US" dirty="0">
                <a:latin typeface="Source Sans Pro"/>
                <a:cs typeface="Source Sans Pro"/>
              </a:endParaRPr>
            </a:p>
          </p:txBody>
        </p:sp>
      </p:grpSp>
      <p:sp>
        <p:nvSpPr>
          <p:cNvPr id="31" name="TextBox 30"/>
          <p:cNvSpPr txBox="1"/>
          <p:nvPr/>
        </p:nvSpPr>
        <p:spPr>
          <a:xfrm>
            <a:off x="9796703" y="389795"/>
            <a:ext cx="5963491" cy="707880"/>
          </a:xfrm>
          <a:prstGeom prst="rect">
            <a:avLst/>
          </a:prstGeom>
          <a:noFill/>
          <a:ln>
            <a:solidFill>
              <a:srgbClr val="88BDE6"/>
            </a:solidFill>
          </a:ln>
        </p:spPr>
        <p:txBody>
          <a:bodyPr wrap="none" lIns="121914" tIns="60957" rIns="121914" bIns="60957" rtlCol="0">
            <a:spAutoFit/>
          </a:bodyPr>
          <a:lstStyle/>
          <a:p>
            <a:r>
              <a:rPr lang="en-US" i="1" dirty="0" smtClean="0">
                <a:solidFill>
                  <a:srgbClr val="0000FF"/>
                </a:solidFill>
                <a:latin typeface="Source Sans Pro Light"/>
                <a:cs typeface="Source Sans Pro Light"/>
              </a:rPr>
              <a:t>New API</a:t>
            </a:r>
          </a:p>
          <a:p>
            <a:r>
              <a:rPr lang="en-US" i="1" dirty="0" smtClean="0">
                <a:solidFill>
                  <a:srgbClr val="0000FF"/>
                </a:solidFill>
                <a:latin typeface="Source Sans Pro Light"/>
                <a:cs typeface="Source Sans Pro Light"/>
              </a:rPr>
              <a:t>(“Pipelines”)</a:t>
            </a:r>
            <a:endParaRPr lang="en-US" i="1" dirty="0">
              <a:solidFill>
                <a:srgbClr val="0000FF"/>
              </a:solidFill>
              <a:latin typeface="Source Sans Pro Light"/>
              <a:cs typeface="Source Sans Pro Light"/>
            </a:endParaRPr>
          </a:p>
        </p:txBody>
      </p:sp>
      <p:sp>
        <p:nvSpPr>
          <p:cNvPr id="69" name="TextBox 68"/>
          <p:cNvSpPr txBox="1"/>
          <p:nvPr/>
        </p:nvSpPr>
        <p:spPr>
          <a:xfrm>
            <a:off x="3638888" y="1080431"/>
            <a:ext cx="1451880" cy="415492"/>
          </a:xfrm>
          <a:prstGeom prst="rect">
            <a:avLst/>
          </a:prstGeom>
          <a:noFill/>
          <a:ln>
            <a:solidFill>
              <a:srgbClr val="008000"/>
            </a:solidFill>
            <a:prstDash val="dot"/>
          </a:ln>
        </p:spPr>
        <p:txBody>
          <a:bodyPr wrap="none" lIns="121914" tIns="60957" rIns="121914" bIns="60957" rtlCol="0">
            <a:spAutoFit/>
          </a:bodyPr>
          <a:lstStyle/>
          <a:p>
            <a:r>
              <a:rPr lang="en-US" dirty="0" err="1" smtClean="0">
                <a:solidFill>
                  <a:srgbClr val="008000"/>
                </a:solidFill>
                <a:latin typeface="Consolas"/>
                <a:cs typeface="Consolas"/>
              </a:rPr>
              <a:t>Dataframe</a:t>
            </a:r>
            <a:endParaRPr lang="en-US" dirty="0">
              <a:solidFill>
                <a:srgbClr val="008000"/>
              </a:solidFill>
              <a:latin typeface="Consolas"/>
              <a:cs typeface="Consolas"/>
            </a:endParaRPr>
          </a:p>
        </p:txBody>
      </p:sp>
      <p:sp>
        <p:nvSpPr>
          <p:cNvPr id="70" name="TextBox 69"/>
          <p:cNvSpPr txBox="1"/>
          <p:nvPr/>
        </p:nvSpPr>
        <p:spPr>
          <a:xfrm>
            <a:off x="6531867" y="1545811"/>
            <a:ext cx="1464491" cy="415492"/>
          </a:xfrm>
          <a:prstGeom prst="rect">
            <a:avLst/>
          </a:prstGeom>
          <a:noFill/>
          <a:ln>
            <a:solidFill>
              <a:srgbClr val="008000"/>
            </a:solidFill>
            <a:prstDash val="dot"/>
          </a:ln>
        </p:spPr>
        <p:txBody>
          <a:bodyPr wrap="none" lIns="121914" tIns="60957" rIns="121914" bIns="60957" rtlCol="0">
            <a:spAutoFit/>
          </a:bodyPr>
          <a:lstStyle/>
          <a:p>
            <a:r>
              <a:rPr lang="en-US" dirty="0" smtClean="0">
                <a:solidFill>
                  <a:srgbClr val="008000"/>
                </a:solidFill>
                <a:latin typeface="Consolas"/>
                <a:cs typeface="Consolas"/>
              </a:rPr>
              <a:t>Estimator</a:t>
            </a:r>
            <a:endParaRPr lang="en-US" dirty="0">
              <a:solidFill>
                <a:srgbClr val="008000"/>
              </a:solidFill>
              <a:latin typeface="Consolas"/>
              <a:cs typeface="Consolas"/>
            </a:endParaRPr>
          </a:p>
        </p:txBody>
      </p:sp>
      <p:sp>
        <p:nvSpPr>
          <p:cNvPr id="71" name="TextBox 70"/>
          <p:cNvSpPr txBox="1"/>
          <p:nvPr/>
        </p:nvSpPr>
        <p:spPr>
          <a:xfrm>
            <a:off x="4864956" y="3887713"/>
            <a:ext cx="1720972" cy="415492"/>
          </a:xfrm>
          <a:prstGeom prst="rect">
            <a:avLst/>
          </a:prstGeom>
          <a:noFill/>
          <a:ln>
            <a:solidFill>
              <a:srgbClr val="008000"/>
            </a:solidFill>
            <a:prstDash val="dot"/>
          </a:ln>
        </p:spPr>
        <p:txBody>
          <a:bodyPr wrap="none" lIns="121914" tIns="60957" rIns="121914" bIns="60957" rtlCol="0">
            <a:spAutoFit/>
          </a:bodyPr>
          <a:lstStyle/>
          <a:p>
            <a:r>
              <a:rPr lang="en-US" dirty="0" smtClean="0">
                <a:solidFill>
                  <a:srgbClr val="008000"/>
                </a:solidFill>
                <a:latin typeface="Consolas"/>
                <a:cs typeface="Consolas"/>
              </a:rPr>
              <a:t>Transformer</a:t>
            </a:r>
            <a:endParaRPr lang="en-US" dirty="0">
              <a:solidFill>
                <a:srgbClr val="008000"/>
              </a:solidFill>
              <a:latin typeface="Consolas"/>
              <a:cs typeface="Consolas"/>
            </a:endParaRPr>
          </a:p>
        </p:txBody>
      </p:sp>
    </p:spTree>
    <p:extLst>
      <p:ext uri="{BB962C8B-B14F-4D97-AF65-F5344CB8AC3E}">
        <p14:creationId xmlns:p14="http://schemas.microsoft.com/office/powerpoint/2010/main" val="7615309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Evaluation</a:t>
            </a:r>
            <a:endParaRPr lang="en-US" dirty="0"/>
          </a:p>
        </p:txBody>
      </p:sp>
      <p:grpSp>
        <p:nvGrpSpPr>
          <p:cNvPr id="60" name="Group 59"/>
          <p:cNvGrpSpPr/>
          <p:nvPr/>
        </p:nvGrpSpPr>
        <p:grpSpPr>
          <a:xfrm>
            <a:off x="7502699" y="1368216"/>
            <a:ext cx="2664368" cy="765153"/>
            <a:chOff x="6727155" y="2100298"/>
            <a:chExt cx="1998276" cy="765151"/>
          </a:xfrm>
        </p:grpSpPr>
        <p:sp>
          <p:nvSpPr>
            <p:cNvPr id="57" name="Rounded Rectangle 56"/>
            <p:cNvSpPr/>
            <p:nvPr/>
          </p:nvSpPr>
          <p:spPr>
            <a:xfrm>
              <a:off x="6727155" y="2100298"/>
              <a:ext cx="1998276" cy="765151"/>
            </a:xfrm>
            <a:prstGeom prst="round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TextBox 58"/>
            <p:cNvSpPr txBox="1"/>
            <p:nvPr/>
          </p:nvSpPr>
          <p:spPr>
            <a:xfrm>
              <a:off x="7035042" y="2106499"/>
              <a:ext cx="1454261" cy="677106"/>
            </a:xfrm>
            <a:prstGeom prst="rect">
              <a:avLst/>
            </a:prstGeom>
            <a:noFill/>
          </p:spPr>
          <p:txBody>
            <a:bodyPr wrap="none" rtlCol="0">
              <a:spAutoFit/>
            </a:bodyPr>
            <a:lstStyle/>
            <a:p>
              <a:r>
                <a:rPr lang="en-US" dirty="0" smtClean="0">
                  <a:solidFill>
                    <a:srgbClr val="008000"/>
                  </a:solidFill>
                  <a:latin typeface="Consolas"/>
                  <a:cs typeface="Consolas"/>
                </a:rPr>
                <a:t>Model</a:t>
              </a:r>
            </a:p>
            <a:p>
              <a:r>
                <a:rPr lang="en-US" dirty="0" smtClean="0">
                  <a:solidFill>
                    <a:srgbClr val="008000"/>
                  </a:solidFill>
                  <a:latin typeface="Consolas"/>
                  <a:cs typeface="Consolas"/>
                </a:rPr>
                <a:t>(Transformer)</a:t>
              </a:r>
            </a:p>
          </p:txBody>
        </p:sp>
      </p:grpSp>
      <p:grpSp>
        <p:nvGrpSpPr>
          <p:cNvPr id="25" name="Group 24"/>
          <p:cNvGrpSpPr/>
          <p:nvPr/>
        </p:nvGrpSpPr>
        <p:grpSpPr>
          <a:xfrm>
            <a:off x="306554" y="1325277"/>
            <a:ext cx="2504081" cy="920707"/>
            <a:chOff x="229913" y="1867746"/>
            <a:chExt cx="1878061" cy="920706"/>
          </a:xfrm>
        </p:grpSpPr>
        <p:sp>
          <p:nvSpPr>
            <p:cNvPr id="53" name="TextBox 52"/>
            <p:cNvSpPr txBox="1"/>
            <p:nvPr/>
          </p:nvSpPr>
          <p:spPr>
            <a:xfrm>
              <a:off x="229913" y="2045557"/>
              <a:ext cx="1081065" cy="538608"/>
            </a:xfrm>
            <a:prstGeom prst="rect">
              <a:avLst/>
            </a:prstGeom>
            <a:noFill/>
          </p:spPr>
          <p:txBody>
            <a:bodyPr wrap="none" rtlCol="0">
              <a:spAutoFit/>
            </a:bodyPr>
            <a:lstStyle/>
            <a:p>
              <a:r>
                <a:rPr lang="en-US" sz="2900" b="1" dirty="0">
                  <a:latin typeface="Source Sans Pro Light"/>
                  <a:cs typeface="Source Sans Pro Light"/>
                </a:rPr>
                <a:t>Training</a:t>
              </a:r>
            </a:p>
          </p:txBody>
        </p:sp>
        <p:sp>
          <p:nvSpPr>
            <p:cNvPr id="62" name="Left Brace 61"/>
            <p:cNvSpPr/>
            <p:nvPr/>
          </p:nvSpPr>
          <p:spPr>
            <a:xfrm>
              <a:off x="1489637" y="1867746"/>
              <a:ext cx="618337" cy="920706"/>
            </a:xfrm>
            <a:prstGeom prst="leftBrace">
              <a:avLst/>
            </a:prstGeom>
            <a:noFill/>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0" name="TextBox 69"/>
          <p:cNvSpPr txBox="1"/>
          <p:nvPr/>
        </p:nvSpPr>
        <p:spPr>
          <a:xfrm>
            <a:off x="2795276" y="1552508"/>
            <a:ext cx="6107737" cy="415492"/>
          </a:xfrm>
          <a:prstGeom prst="rect">
            <a:avLst/>
          </a:prstGeom>
          <a:noFill/>
        </p:spPr>
        <p:txBody>
          <a:bodyPr wrap="none" lIns="121914" tIns="60957" rIns="121914" bIns="60957" rtlCol="0">
            <a:spAutoFit/>
          </a:bodyPr>
          <a:lstStyle/>
          <a:p>
            <a:r>
              <a:rPr lang="en-US" i="1" dirty="0" smtClean="0">
                <a:solidFill>
                  <a:srgbClr val="0000FF"/>
                </a:solidFill>
                <a:latin typeface="Source Sans Pro Light"/>
                <a:cs typeface="Source Sans Pro Light"/>
              </a:rPr>
              <a:t>Training data</a:t>
            </a:r>
            <a:endParaRPr lang="en-US" i="1" dirty="0">
              <a:solidFill>
                <a:srgbClr val="0000FF"/>
              </a:solidFill>
              <a:latin typeface="Source Sans Pro Light"/>
              <a:cs typeface="Source Sans Pro Light"/>
            </a:endParaRPr>
          </a:p>
        </p:txBody>
      </p:sp>
      <p:grpSp>
        <p:nvGrpSpPr>
          <p:cNvPr id="24" name="Group 23"/>
          <p:cNvGrpSpPr/>
          <p:nvPr/>
        </p:nvGrpSpPr>
        <p:grpSpPr>
          <a:xfrm>
            <a:off x="464885" y="2747236"/>
            <a:ext cx="2372129" cy="815361"/>
            <a:chOff x="348661" y="4072423"/>
            <a:chExt cx="1779097" cy="815361"/>
          </a:xfrm>
        </p:grpSpPr>
        <p:sp>
          <p:nvSpPr>
            <p:cNvPr id="63" name="TextBox 62"/>
            <p:cNvSpPr txBox="1"/>
            <p:nvPr/>
          </p:nvSpPr>
          <p:spPr>
            <a:xfrm>
              <a:off x="348661" y="4215488"/>
              <a:ext cx="975267" cy="538609"/>
            </a:xfrm>
            <a:prstGeom prst="rect">
              <a:avLst/>
            </a:prstGeom>
            <a:noFill/>
          </p:spPr>
          <p:txBody>
            <a:bodyPr wrap="none" rtlCol="0">
              <a:spAutoFit/>
            </a:bodyPr>
            <a:lstStyle/>
            <a:p>
              <a:r>
                <a:rPr lang="en-US" sz="2900" b="1" dirty="0">
                  <a:latin typeface="Source Sans Pro Light"/>
                  <a:cs typeface="Source Sans Pro Light"/>
                </a:rPr>
                <a:t>Testing</a:t>
              </a:r>
            </a:p>
          </p:txBody>
        </p:sp>
        <p:sp>
          <p:nvSpPr>
            <p:cNvPr id="64" name="Left Brace 63"/>
            <p:cNvSpPr/>
            <p:nvPr/>
          </p:nvSpPr>
          <p:spPr>
            <a:xfrm>
              <a:off x="1509421" y="4072423"/>
              <a:ext cx="618337" cy="815361"/>
            </a:xfrm>
            <a:prstGeom prst="leftBrace">
              <a:avLst/>
            </a:prstGeom>
            <a:noFill/>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94" name="TextBox 93"/>
          <p:cNvSpPr txBox="1"/>
          <p:nvPr/>
        </p:nvSpPr>
        <p:spPr>
          <a:xfrm>
            <a:off x="2870512" y="2978736"/>
            <a:ext cx="5701805" cy="415492"/>
          </a:xfrm>
          <a:prstGeom prst="rect">
            <a:avLst/>
          </a:prstGeom>
          <a:noFill/>
        </p:spPr>
        <p:txBody>
          <a:bodyPr wrap="none" lIns="121914" tIns="60957" rIns="121914" bIns="60957" rtlCol="0">
            <a:spAutoFit/>
          </a:bodyPr>
          <a:lstStyle/>
          <a:p>
            <a:r>
              <a:rPr lang="en-US" i="1" dirty="0" smtClean="0">
                <a:solidFill>
                  <a:srgbClr val="0000FF"/>
                </a:solidFill>
                <a:latin typeface="Source Sans Pro Light"/>
                <a:cs typeface="Source Sans Pro Light"/>
              </a:rPr>
              <a:t>Test data</a:t>
            </a:r>
            <a:endParaRPr lang="en-US" i="1" dirty="0">
              <a:solidFill>
                <a:srgbClr val="0000FF"/>
              </a:solidFill>
              <a:latin typeface="Source Sans Pro Light"/>
              <a:cs typeface="Source Sans Pro Light"/>
            </a:endParaRPr>
          </a:p>
        </p:txBody>
      </p:sp>
      <p:sp>
        <p:nvSpPr>
          <p:cNvPr id="97" name="TextBox 96"/>
          <p:cNvSpPr txBox="1"/>
          <p:nvPr/>
        </p:nvSpPr>
        <p:spPr>
          <a:xfrm>
            <a:off x="7240946" y="3001941"/>
            <a:ext cx="6612836" cy="415492"/>
          </a:xfrm>
          <a:prstGeom prst="rect">
            <a:avLst/>
          </a:prstGeom>
          <a:noFill/>
        </p:spPr>
        <p:txBody>
          <a:bodyPr wrap="none" lIns="121914" tIns="60957" rIns="121914" bIns="60957" rtlCol="0">
            <a:spAutoFit/>
          </a:bodyPr>
          <a:lstStyle/>
          <a:p>
            <a:r>
              <a:rPr lang="en-US" i="1" dirty="0" smtClean="0">
                <a:solidFill>
                  <a:srgbClr val="0000FF"/>
                </a:solidFill>
                <a:latin typeface="Source Sans Pro Light"/>
                <a:cs typeface="Source Sans Pro Light"/>
              </a:rPr>
              <a:t>Predicted priorities</a:t>
            </a:r>
            <a:endParaRPr lang="en-US" i="1" dirty="0">
              <a:solidFill>
                <a:srgbClr val="0000FF"/>
              </a:solidFill>
              <a:latin typeface="Source Sans Pro Light"/>
              <a:cs typeface="Source Sans Pro Light"/>
            </a:endParaRPr>
          </a:p>
        </p:txBody>
      </p:sp>
      <p:grpSp>
        <p:nvGrpSpPr>
          <p:cNvPr id="3" name="Group 2"/>
          <p:cNvGrpSpPr/>
          <p:nvPr/>
        </p:nvGrpSpPr>
        <p:grpSpPr>
          <a:xfrm>
            <a:off x="169610" y="3968520"/>
            <a:ext cx="2964913" cy="1301040"/>
            <a:chOff x="127205" y="3968520"/>
            <a:chExt cx="2223685" cy="1301040"/>
          </a:xfrm>
        </p:grpSpPr>
        <p:sp>
          <p:nvSpPr>
            <p:cNvPr id="72" name="TextBox 71"/>
            <p:cNvSpPr txBox="1"/>
            <p:nvPr/>
          </p:nvSpPr>
          <p:spPr>
            <a:xfrm>
              <a:off x="127205" y="4341644"/>
              <a:ext cx="1343723" cy="538609"/>
            </a:xfrm>
            <a:prstGeom prst="rect">
              <a:avLst/>
            </a:prstGeom>
            <a:noFill/>
          </p:spPr>
          <p:txBody>
            <a:bodyPr wrap="none" rtlCol="0">
              <a:spAutoFit/>
            </a:bodyPr>
            <a:lstStyle/>
            <a:p>
              <a:r>
                <a:rPr lang="en-US" sz="2900" b="1" dirty="0">
                  <a:latin typeface="Source Sans Pro Light"/>
                  <a:cs typeface="Source Sans Pro Light"/>
                </a:rPr>
                <a:t>Evaluation</a:t>
              </a:r>
            </a:p>
          </p:txBody>
        </p:sp>
        <p:sp>
          <p:nvSpPr>
            <p:cNvPr id="74" name="Left Brace 73"/>
            <p:cNvSpPr/>
            <p:nvPr/>
          </p:nvSpPr>
          <p:spPr>
            <a:xfrm>
              <a:off x="1732553" y="3968520"/>
              <a:ext cx="618337" cy="1301040"/>
            </a:xfrm>
            <a:prstGeom prst="leftBrace">
              <a:avLst/>
            </a:prstGeom>
            <a:noFill/>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 name="Group 3"/>
          <p:cNvGrpSpPr/>
          <p:nvPr/>
        </p:nvGrpSpPr>
        <p:grpSpPr>
          <a:xfrm>
            <a:off x="2773354" y="4029088"/>
            <a:ext cx="7221492" cy="1074489"/>
            <a:chOff x="2080014" y="4029084"/>
            <a:chExt cx="5416116" cy="1074489"/>
          </a:xfrm>
        </p:grpSpPr>
        <p:sp>
          <p:nvSpPr>
            <p:cNvPr id="75" name="TextBox 74"/>
            <p:cNvSpPr txBox="1"/>
            <p:nvPr/>
          </p:nvSpPr>
          <p:spPr>
            <a:xfrm>
              <a:off x="2187210" y="4029084"/>
              <a:ext cx="5308920" cy="677108"/>
            </a:xfrm>
            <a:prstGeom prst="rect">
              <a:avLst/>
            </a:prstGeom>
            <a:noFill/>
          </p:spPr>
          <p:txBody>
            <a:bodyPr wrap="none" rtlCol="0">
              <a:spAutoFit/>
            </a:bodyPr>
            <a:lstStyle/>
            <a:p>
              <a:r>
                <a:rPr lang="en-US" i="1" dirty="0" smtClean="0">
                  <a:solidFill>
                    <a:srgbClr val="0000FF"/>
                  </a:solidFill>
                  <a:latin typeface="Source Sans Pro Light"/>
                  <a:cs typeface="Source Sans Pro Light"/>
                </a:rPr>
                <a:t>Predicted labels +</a:t>
              </a:r>
            </a:p>
            <a:p>
              <a:r>
                <a:rPr lang="en-US" i="1" dirty="0">
                  <a:solidFill>
                    <a:srgbClr val="0000FF"/>
                  </a:solidFill>
                  <a:latin typeface="Source Sans Pro Light"/>
                  <a:cs typeface="Source Sans Pro Light"/>
                </a:rPr>
                <a:t>t</a:t>
              </a:r>
              <a:r>
                <a:rPr lang="en-US" i="1" dirty="0" smtClean="0">
                  <a:solidFill>
                    <a:srgbClr val="0000FF"/>
                  </a:solidFill>
                  <a:latin typeface="Source Sans Pro Light"/>
                  <a:cs typeface="Source Sans Pro Light"/>
                </a:rPr>
                <a:t>rue labels (on test data)</a:t>
              </a:r>
            </a:p>
          </p:txBody>
        </p:sp>
        <p:sp>
          <p:nvSpPr>
            <p:cNvPr id="76" name="TextBox 75"/>
            <p:cNvSpPr txBox="1"/>
            <p:nvPr/>
          </p:nvSpPr>
          <p:spPr>
            <a:xfrm>
              <a:off x="2080014" y="4657297"/>
              <a:ext cx="2692617" cy="446276"/>
            </a:xfrm>
            <a:prstGeom prst="rect">
              <a:avLst/>
            </a:prstGeom>
            <a:noFill/>
            <a:ln>
              <a:noFill/>
              <a:prstDash val="dot"/>
            </a:ln>
          </p:spPr>
          <p:txBody>
            <a:bodyPr wrap="none" rtlCol="0">
              <a:spAutoFit/>
            </a:bodyPr>
            <a:lstStyle/>
            <a:p>
              <a:r>
                <a:rPr lang="en-US" sz="2300" dirty="0">
                  <a:solidFill>
                    <a:srgbClr val="008000"/>
                  </a:solidFill>
                  <a:latin typeface="Consolas"/>
                  <a:cs typeface="Consolas"/>
                </a:rPr>
                <a:t>RDD[(Double, Double)]</a:t>
              </a:r>
            </a:p>
          </p:txBody>
        </p:sp>
      </p:grpSp>
      <p:grpSp>
        <p:nvGrpSpPr>
          <p:cNvPr id="5" name="Group 4"/>
          <p:cNvGrpSpPr/>
          <p:nvPr/>
        </p:nvGrpSpPr>
        <p:grpSpPr>
          <a:xfrm>
            <a:off x="6724599" y="4456111"/>
            <a:ext cx="2946972" cy="744475"/>
            <a:chOff x="5043448" y="4456113"/>
            <a:chExt cx="2210229" cy="744475"/>
          </a:xfrm>
        </p:grpSpPr>
        <p:sp>
          <p:nvSpPr>
            <p:cNvPr id="90" name="Right Arrow 89"/>
            <p:cNvSpPr/>
            <p:nvPr/>
          </p:nvSpPr>
          <p:spPr>
            <a:xfrm>
              <a:off x="5043448" y="4456113"/>
              <a:ext cx="2210229" cy="145661"/>
            </a:xfrm>
            <a:prstGeom prst="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TextBox 90"/>
            <p:cNvSpPr txBox="1"/>
            <p:nvPr/>
          </p:nvSpPr>
          <p:spPr>
            <a:xfrm>
              <a:off x="5254209" y="4523480"/>
              <a:ext cx="1747083" cy="677108"/>
            </a:xfrm>
            <a:prstGeom prst="rect">
              <a:avLst/>
            </a:prstGeom>
            <a:noFill/>
          </p:spPr>
          <p:txBody>
            <a:bodyPr wrap="square" rtlCol="0">
              <a:spAutoFit/>
            </a:bodyPr>
            <a:lstStyle/>
            <a:p>
              <a:r>
                <a:rPr lang="en-US" dirty="0" smtClean="0">
                  <a:solidFill>
                    <a:srgbClr val="008000"/>
                  </a:solidFill>
                  <a:latin typeface="Consolas"/>
                  <a:cs typeface="Consolas"/>
                </a:rPr>
                <a:t>Regression</a:t>
              </a:r>
            </a:p>
            <a:p>
              <a:r>
                <a:rPr lang="en-US" dirty="0" smtClean="0">
                  <a:solidFill>
                    <a:srgbClr val="008000"/>
                  </a:solidFill>
                  <a:latin typeface="Consolas"/>
                  <a:cs typeface="Consolas"/>
                </a:rPr>
                <a:t>Metrics</a:t>
              </a:r>
            </a:p>
          </p:txBody>
        </p:sp>
      </p:grpSp>
      <p:grpSp>
        <p:nvGrpSpPr>
          <p:cNvPr id="6" name="Group 5"/>
          <p:cNvGrpSpPr/>
          <p:nvPr/>
        </p:nvGrpSpPr>
        <p:grpSpPr>
          <a:xfrm>
            <a:off x="9790551" y="4151450"/>
            <a:ext cx="5905360" cy="853417"/>
            <a:chOff x="7342911" y="4151446"/>
            <a:chExt cx="4429016" cy="853417"/>
          </a:xfrm>
        </p:grpSpPr>
        <p:sp>
          <p:nvSpPr>
            <p:cNvPr id="93" name="TextBox 92"/>
            <p:cNvSpPr txBox="1"/>
            <p:nvPr/>
          </p:nvSpPr>
          <p:spPr>
            <a:xfrm>
              <a:off x="7342911" y="4151446"/>
              <a:ext cx="4429016" cy="384721"/>
            </a:xfrm>
            <a:prstGeom prst="rect">
              <a:avLst/>
            </a:prstGeom>
            <a:noFill/>
          </p:spPr>
          <p:txBody>
            <a:bodyPr wrap="none" rtlCol="0">
              <a:spAutoFit/>
            </a:bodyPr>
            <a:lstStyle/>
            <a:p>
              <a:r>
                <a:rPr lang="en-US" i="1" dirty="0" smtClean="0">
                  <a:solidFill>
                    <a:srgbClr val="0000FF"/>
                  </a:solidFill>
                  <a:latin typeface="Source Sans Pro Light"/>
                  <a:cs typeface="Source Sans Pro Light"/>
                </a:rPr>
                <a:t>Metric (MSE)</a:t>
              </a:r>
            </a:p>
          </p:txBody>
        </p:sp>
        <p:sp>
          <p:nvSpPr>
            <p:cNvPr id="96" name="TextBox 95"/>
            <p:cNvSpPr txBox="1"/>
            <p:nvPr/>
          </p:nvSpPr>
          <p:spPr>
            <a:xfrm>
              <a:off x="7631356" y="4558587"/>
              <a:ext cx="868247" cy="446276"/>
            </a:xfrm>
            <a:prstGeom prst="rect">
              <a:avLst/>
            </a:prstGeom>
            <a:noFill/>
            <a:ln>
              <a:noFill/>
              <a:prstDash val="dot"/>
            </a:ln>
          </p:spPr>
          <p:txBody>
            <a:bodyPr wrap="none" rtlCol="0">
              <a:spAutoFit/>
            </a:bodyPr>
            <a:lstStyle/>
            <a:p>
              <a:r>
                <a:rPr lang="en-US" sz="2300" dirty="0">
                  <a:solidFill>
                    <a:srgbClr val="008000"/>
                  </a:solidFill>
                  <a:latin typeface="Consolas"/>
                  <a:cs typeface="Consolas"/>
                </a:rPr>
                <a:t>Double</a:t>
              </a:r>
            </a:p>
          </p:txBody>
        </p:sp>
      </p:grpSp>
      <p:grpSp>
        <p:nvGrpSpPr>
          <p:cNvPr id="32" name="Group 31"/>
          <p:cNvGrpSpPr/>
          <p:nvPr/>
        </p:nvGrpSpPr>
        <p:grpSpPr>
          <a:xfrm>
            <a:off x="4963068" y="1377689"/>
            <a:ext cx="2277877" cy="456919"/>
            <a:chOff x="3970108" y="1486118"/>
            <a:chExt cx="1708408" cy="456917"/>
          </a:xfrm>
        </p:grpSpPr>
        <p:sp>
          <p:nvSpPr>
            <p:cNvPr id="102" name="TextBox 101"/>
            <p:cNvSpPr txBox="1"/>
            <p:nvPr/>
          </p:nvSpPr>
          <p:spPr>
            <a:xfrm>
              <a:off x="4092191" y="1486118"/>
              <a:ext cx="1042753" cy="384719"/>
            </a:xfrm>
            <a:prstGeom prst="rect">
              <a:avLst/>
            </a:prstGeom>
            <a:noFill/>
            <a:ln>
              <a:solidFill>
                <a:srgbClr val="008000"/>
              </a:solidFill>
              <a:prstDash val="dot"/>
            </a:ln>
          </p:spPr>
          <p:txBody>
            <a:bodyPr wrap="none" rtlCol="0">
              <a:spAutoFit/>
            </a:bodyPr>
            <a:lstStyle/>
            <a:p>
              <a:r>
                <a:rPr lang="en-US" dirty="0" smtClean="0">
                  <a:solidFill>
                    <a:srgbClr val="008000"/>
                  </a:solidFill>
                  <a:latin typeface="Consolas"/>
                  <a:cs typeface="Consolas"/>
                </a:rPr>
                <a:t>Estimator</a:t>
              </a:r>
              <a:endParaRPr lang="en-US" dirty="0">
                <a:solidFill>
                  <a:srgbClr val="008000"/>
                </a:solidFill>
                <a:latin typeface="Consolas"/>
                <a:cs typeface="Consolas"/>
              </a:endParaRPr>
            </a:p>
          </p:txBody>
        </p:sp>
        <p:cxnSp>
          <p:nvCxnSpPr>
            <p:cNvPr id="30" name="Straight Arrow Connector 29"/>
            <p:cNvCxnSpPr/>
            <p:nvPr/>
          </p:nvCxnSpPr>
          <p:spPr>
            <a:xfrm>
              <a:off x="3970108" y="1943035"/>
              <a:ext cx="1708408" cy="0"/>
            </a:xfrm>
            <a:prstGeom prst="straightConnector1">
              <a:avLst/>
            </a:prstGeom>
            <a:ln>
              <a:solidFill>
                <a:srgbClr val="000000"/>
              </a:solidFill>
              <a:tailEnd type="arrow" w="lg" len="lg"/>
            </a:ln>
            <a:effectLst/>
          </p:spPr>
          <p:style>
            <a:lnRef idx="2">
              <a:schemeClr val="accent1"/>
            </a:lnRef>
            <a:fillRef idx="0">
              <a:schemeClr val="accent1"/>
            </a:fillRef>
            <a:effectRef idx="1">
              <a:schemeClr val="accent1"/>
            </a:effectRef>
            <a:fontRef idx="minor">
              <a:schemeClr val="tx1"/>
            </a:fontRef>
          </p:style>
        </p:cxnSp>
      </p:grpSp>
      <p:grpSp>
        <p:nvGrpSpPr>
          <p:cNvPr id="33" name="Group 32"/>
          <p:cNvGrpSpPr/>
          <p:nvPr/>
        </p:nvGrpSpPr>
        <p:grpSpPr>
          <a:xfrm>
            <a:off x="4432665" y="2845533"/>
            <a:ext cx="2696851" cy="461579"/>
            <a:chOff x="3815147" y="2871109"/>
            <a:chExt cx="2022638" cy="461579"/>
          </a:xfrm>
        </p:grpSpPr>
        <p:sp>
          <p:nvSpPr>
            <p:cNvPr id="103" name="TextBox 102"/>
            <p:cNvSpPr txBox="1"/>
            <p:nvPr/>
          </p:nvSpPr>
          <p:spPr>
            <a:xfrm>
              <a:off x="3918616" y="2871109"/>
              <a:ext cx="1243698" cy="384721"/>
            </a:xfrm>
            <a:prstGeom prst="rect">
              <a:avLst/>
            </a:prstGeom>
            <a:noFill/>
            <a:ln>
              <a:solidFill>
                <a:srgbClr val="008000"/>
              </a:solidFill>
              <a:prstDash val="dot"/>
            </a:ln>
          </p:spPr>
          <p:txBody>
            <a:bodyPr wrap="none" rtlCol="0">
              <a:spAutoFit/>
            </a:bodyPr>
            <a:lstStyle/>
            <a:p>
              <a:r>
                <a:rPr lang="en-US" dirty="0" smtClean="0">
                  <a:solidFill>
                    <a:srgbClr val="008000"/>
                  </a:solidFill>
                  <a:latin typeface="Consolas"/>
                  <a:cs typeface="Consolas"/>
                </a:rPr>
                <a:t>Transformer</a:t>
              </a:r>
              <a:endParaRPr lang="en-US" dirty="0">
                <a:solidFill>
                  <a:srgbClr val="008000"/>
                </a:solidFill>
                <a:latin typeface="Consolas"/>
                <a:cs typeface="Consolas"/>
              </a:endParaRPr>
            </a:p>
          </p:txBody>
        </p:sp>
        <p:cxnSp>
          <p:nvCxnSpPr>
            <p:cNvPr id="98" name="Straight Arrow Connector 97"/>
            <p:cNvCxnSpPr/>
            <p:nvPr/>
          </p:nvCxnSpPr>
          <p:spPr>
            <a:xfrm>
              <a:off x="3815147" y="3332688"/>
              <a:ext cx="2022638" cy="0"/>
            </a:xfrm>
            <a:prstGeom prst="straightConnector1">
              <a:avLst/>
            </a:prstGeom>
            <a:ln>
              <a:solidFill>
                <a:srgbClr val="000000"/>
              </a:solidFill>
              <a:tailEnd type="arrow" w="lg" len="lg"/>
            </a:ln>
            <a:effectLst/>
          </p:spPr>
          <p:style>
            <a:lnRef idx="2">
              <a:schemeClr val="accent1"/>
            </a:lnRef>
            <a:fillRef idx="0">
              <a:schemeClr val="accent1"/>
            </a:fillRef>
            <a:effectRef idx="1">
              <a:schemeClr val="accent1"/>
            </a:effectRef>
            <a:fontRef idx="minor">
              <a:schemeClr val="tx1"/>
            </a:fontRef>
          </p:style>
        </p:cxnSp>
      </p:grpSp>
      <p:sp>
        <p:nvSpPr>
          <p:cNvPr id="34" name="Oval Callout 33"/>
          <p:cNvSpPr/>
          <p:nvPr/>
        </p:nvSpPr>
        <p:spPr>
          <a:xfrm>
            <a:off x="8252367" y="5195227"/>
            <a:ext cx="3076364" cy="902095"/>
          </a:xfrm>
          <a:prstGeom prst="wedgeEllipseCallout">
            <a:avLst>
              <a:gd name="adj1" fmla="val 36227"/>
              <a:gd name="adj2" fmla="val -78300"/>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lIns="121914" tIns="60957" rIns="121914" bIns="60957" rtlCol="0" anchor="ctr"/>
          <a:lstStyle/>
          <a:p>
            <a:pPr algn="ctr"/>
            <a:r>
              <a:rPr lang="en-US" i="1" dirty="0" smtClean="0">
                <a:solidFill>
                  <a:srgbClr val="000000"/>
                </a:solidFill>
                <a:latin typeface="Source Sans Pro Light"/>
                <a:cs typeface="Source Sans Pro Light"/>
              </a:rPr>
              <a:t>How good is the model?</a:t>
            </a:r>
            <a:endParaRPr lang="en-US" i="1" dirty="0">
              <a:solidFill>
                <a:srgbClr val="000000"/>
              </a:solidFill>
              <a:latin typeface="Source Sans Pro Light"/>
              <a:cs typeface="Source Sans Pro Light"/>
            </a:endParaRPr>
          </a:p>
        </p:txBody>
      </p:sp>
      <p:sp>
        <p:nvSpPr>
          <p:cNvPr id="35" name="TextBox 34"/>
          <p:cNvSpPr txBox="1"/>
          <p:nvPr/>
        </p:nvSpPr>
        <p:spPr>
          <a:xfrm>
            <a:off x="1837965" y="5560749"/>
            <a:ext cx="3452215" cy="1000268"/>
          </a:xfrm>
          <a:prstGeom prst="rect">
            <a:avLst/>
          </a:prstGeom>
          <a:noFill/>
          <a:ln>
            <a:solidFill>
              <a:srgbClr val="000000"/>
            </a:solidFill>
          </a:ln>
        </p:spPr>
        <p:txBody>
          <a:bodyPr wrap="none" lIns="121914" tIns="60957" rIns="121914" bIns="60957" rtlCol="0">
            <a:spAutoFit/>
          </a:bodyPr>
          <a:lstStyle/>
          <a:p>
            <a:r>
              <a:rPr lang="en-US" u="sng" dirty="0" smtClean="0">
                <a:latin typeface="Source Sans Pro Light"/>
                <a:cs typeface="Source Sans Pro Light"/>
              </a:rPr>
              <a:t>Model selection</a:t>
            </a:r>
          </a:p>
          <a:p>
            <a:r>
              <a:rPr lang="en-US" dirty="0">
                <a:latin typeface="Source Sans Pro Light"/>
                <a:cs typeface="Source Sans Pro Light"/>
              </a:rPr>
              <a:t> </a:t>
            </a:r>
            <a:r>
              <a:rPr lang="en-US" dirty="0" smtClean="0">
                <a:latin typeface="Source Sans Pro Light"/>
                <a:cs typeface="Source Sans Pro Light"/>
              </a:rPr>
              <a:t>Choose among different models</a:t>
            </a:r>
          </a:p>
          <a:p>
            <a:r>
              <a:rPr lang="en-US" dirty="0">
                <a:latin typeface="Source Sans Pro Light"/>
                <a:cs typeface="Source Sans Pro Light"/>
              </a:rPr>
              <a:t> </a:t>
            </a:r>
            <a:r>
              <a:rPr lang="en-US" dirty="0" smtClean="0">
                <a:latin typeface="Source Sans Pro Light"/>
                <a:cs typeface="Source Sans Pro Light"/>
              </a:rPr>
              <a:t> or model </a:t>
            </a:r>
            <a:r>
              <a:rPr lang="en-US" dirty="0" err="1" smtClean="0">
                <a:latin typeface="Source Sans Pro Light"/>
                <a:cs typeface="Source Sans Pro Light"/>
              </a:rPr>
              <a:t>hyperparameters</a:t>
            </a:r>
            <a:endParaRPr lang="en-US" dirty="0" smtClean="0">
              <a:latin typeface="Source Sans Pro Light"/>
              <a:cs typeface="Source Sans Pro Light"/>
            </a:endParaRPr>
          </a:p>
        </p:txBody>
      </p:sp>
      <p:sp>
        <p:nvSpPr>
          <p:cNvPr id="37" name="TextBox 36"/>
          <p:cNvSpPr txBox="1"/>
          <p:nvPr/>
        </p:nvSpPr>
        <p:spPr>
          <a:xfrm>
            <a:off x="9796703" y="389795"/>
            <a:ext cx="5963491" cy="707880"/>
          </a:xfrm>
          <a:prstGeom prst="rect">
            <a:avLst/>
          </a:prstGeom>
          <a:noFill/>
          <a:ln>
            <a:solidFill>
              <a:srgbClr val="88BDE6"/>
            </a:solidFill>
          </a:ln>
        </p:spPr>
        <p:txBody>
          <a:bodyPr wrap="none" lIns="121914" tIns="60957" rIns="121914" bIns="60957" rtlCol="0">
            <a:spAutoFit/>
          </a:bodyPr>
          <a:lstStyle/>
          <a:p>
            <a:r>
              <a:rPr lang="en-US" i="1" dirty="0" smtClean="0">
                <a:solidFill>
                  <a:srgbClr val="0000FF"/>
                </a:solidFill>
                <a:latin typeface="Source Sans Pro Light"/>
                <a:cs typeface="Source Sans Pro Light"/>
              </a:rPr>
              <a:t>New API</a:t>
            </a:r>
          </a:p>
          <a:p>
            <a:r>
              <a:rPr lang="en-US" i="1" dirty="0" smtClean="0">
                <a:solidFill>
                  <a:srgbClr val="0000FF"/>
                </a:solidFill>
                <a:latin typeface="Source Sans Pro Light"/>
                <a:cs typeface="Source Sans Pro Light"/>
              </a:rPr>
              <a:t>(“Pipelines”)</a:t>
            </a:r>
            <a:endParaRPr lang="en-US" i="1" dirty="0">
              <a:solidFill>
                <a:srgbClr val="0000FF"/>
              </a:solidFill>
              <a:latin typeface="Source Sans Pro Light"/>
              <a:cs typeface="Source Sans Pro Light"/>
            </a:endParaRPr>
          </a:p>
        </p:txBody>
      </p:sp>
      <p:sp>
        <p:nvSpPr>
          <p:cNvPr id="38" name="TextBox 37"/>
          <p:cNvSpPr txBox="1"/>
          <p:nvPr/>
        </p:nvSpPr>
        <p:spPr>
          <a:xfrm>
            <a:off x="7145556" y="3996997"/>
            <a:ext cx="1451880" cy="415492"/>
          </a:xfrm>
          <a:prstGeom prst="rect">
            <a:avLst/>
          </a:prstGeom>
          <a:noFill/>
          <a:ln>
            <a:solidFill>
              <a:srgbClr val="008000"/>
            </a:solidFill>
            <a:prstDash val="dot"/>
          </a:ln>
        </p:spPr>
        <p:txBody>
          <a:bodyPr wrap="none" lIns="121914" tIns="60957" rIns="121914" bIns="60957" rtlCol="0">
            <a:spAutoFit/>
          </a:bodyPr>
          <a:lstStyle/>
          <a:p>
            <a:r>
              <a:rPr lang="en-US" dirty="0" smtClean="0">
                <a:solidFill>
                  <a:srgbClr val="008000"/>
                </a:solidFill>
                <a:latin typeface="Consolas"/>
                <a:cs typeface="Consolas"/>
              </a:rPr>
              <a:t>Evaluator</a:t>
            </a:r>
            <a:endParaRPr lang="en-US" dirty="0">
              <a:solidFill>
                <a:srgbClr val="008000"/>
              </a:solidFill>
              <a:latin typeface="Consolas"/>
              <a:cs typeface="Consolas"/>
            </a:endParaRPr>
          </a:p>
        </p:txBody>
      </p:sp>
    </p:spTree>
    <p:extLst>
      <p:ext uri="{BB962C8B-B14F-4D97-AF65-F5344CB8AC3E}">
        <p14:creationId xmlns:p14="http://schemas.microsoft.com/office/powerpoint/2010/main" val="16620249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ML Overview</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a:t>Components</a:t>
            </a:r>
          </a:p>
          <a:p>
            <a:r>
              <a:rPr lang="en-US" dirty="0"/>
              <a:t>Dataset </a:t>
            </a:r>
            <a:endParaRPr lang="en-US" dirty="0" smtClean="0"/>
          </a:p>
          <a:p>
            <a:r>
              <a:rPr lang="en-US" dirty="0" smtClean="0"/>
              <a:t>Model</a:t>
            </a:r>
            <a:endParaRPr lang="en-US" dirty="0"/>
          </a:p>
          <a:p>
            <a:r>
              <a:rPr lang="en-US" dirty="0"/>
              <a:t>Algorithm</a:t>
            </a:r>
          </a:p>
          <a:p>
            <a:endParaRPr lang="en-US" dirty="0"/>
          </a:p>
          <a:p>
            <a:pPr marL="0" indent="0">
              <a:buNone/>
            </a:pPr>
            <a:r>
              <a:rPr lang="en-US" dirty="0"/>
              <a:t>Processes</a:t>
            </a:r>
          </a:p>
          <a:p>
            <a:r>
              <a:rPr lang="en-US" dirty="0"/>
              <a:t>Training – Test – Evaluation</a:t>
            </a:r>
          </a:p>
          <a:p>
            <a:r>
              <a:rPr lang="en-US" dirty="0"/>
              <a:t>Model selection</a:t>
            </a:r>
          </a:p>
          <a:p>
            <a:endParaRPr lang="en-US" dirty="0"/>
          </a:p>
        </p:txBody>
      </p:sp>
    </p:spTree>
    <p:extLst>
      <p:ext uri="{BB962C8B-B14F-4D97-AF65-F5344CB8AC3E}">
        <p14:creationId xmlns:p14="http://schemas.microsoft.com/office/powerpoint/2010/main" val="239578328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About Spark MLlib</a:t>
            </a:r>
            <a:endParaRPr lang="en-US" dirty="0"/>
          </a:p>
        </p:txBody>
      </p:sp>
      <p:sp>
        <p:nvSpPr>
          <p:cNvPr id="5" name="Content Placeholder 4"/>
          <p:cNvSpPr>
            <a:spLocks noGrp="1"/>
          </p:cNvSpPr>
          <p:nvPr>
            <p:ph idx="1"/>
          </p:nvPr>
        </p:nvSpPr>
        <p:spPr>
          <a:xfrm>
            <a:off x="373987" y="2173366"/>
            <a:ext cx="9748764" cy="3746529"/>
          </a:xfrm>
        </p:spPr>
        <p:txBody>
          <a:bodyPr>
            <a:noAutofit/>
          </a:bodyPr>
          <a:lstStyle/>
          <a:p>
            <a:pPr marL="80429" indent="0">
              <a:buNone/>
            </a:pPr>
            <a:r>
              <a:rPr lang="en-US" sz="2900" dirty="0"/>
              <a:t>Started at Berkeley AMPLab</a:t>
            </a:r>
          </a:p>
          <a:p>
            <a:pPr marL="80429" indent="0">
              <a:buNone/>
            </a:pPr>
            <a:r>
              <a:rPr lang="en-US" sz="2900" dirty="0"/>
              <a:t>   (Spark 0.8)</a:t>
            </a:r>
          </a:p>
          <a:p>
            <a:pPr marL="609570" indent="-304784">
              <a:buFontTx/>
              <a:buChar char="•"/>
            </a:pPr>
            <a:endParaRPr lang="en-US" sz="2900" dirty="0"/>
          </a:p>
          <a:p>
            <a:pPr marL="80429" indent="0">
              <a:buNone/>
            </a:pPr>
            <a:r>
              <a:rPr lang="en-US" sz="2900" dirty="0"/>
              <a:t>Now (Spark </a:t>
            </a:r>
            <a:r>
              <a:rPr lang="en-US" sz="2900" dirty="0" smtClean="0"/>
              <a:t>1.6)</a:t>
            </a:r>
            <a:endParaRPr lang="en-US" sz="2900" dirty="0"/>
          </a:p>
          <a:p>
            <a:pPr marL="609570" indent="-304784">
              <a:buFontTx/>
              <a:buChar char="•"/>
            </a:pPr>
            <a:r>
              <a:rPr lang="en-US" sz="2900" dirty="0"/>
              <a:t>Contributions from 75+ orgs, ~250 individuals</a:t>
            </a:r>
          </a:p>
          <a:p>
            <a:pPr marL="609570" indent="-304784">
              <a:buFontTx/>
              <a:buChar char="•"/>
            </a:pPr>
            <a:r>
              <a:rPr lang="en-US" sz="2900" dirty="0"/>
              <a:t>Development driven by Databricks: roadmap + 50% of PRs</a:t>
            </a:r>
          </a:p>
          <a:p>
            <a:pPr marL="609570" indent="-304784">
              <a:buFontTx/>
              <a:buChar char="•"/>
            </a:pPr>
            <a:r>
              <a:rPr lang="en-US" sz="2900" dirty="0"/>
              <a:t>Growing coverage of </a:t>
            </a:r>
            <a:r>
              <a:rPr lang="en-US" sz="2900" i="1" dirty="0"/>
              <a:t>distributed</a:t>
            </a:r>
            <a:r>
              <a:rPr lang="en-US" sz="2900" dirty="0"/>
              <a:t> algorithms</a:t>
            </a:r>
          </a:p>
        </p:txBody>
      </p:sp>
      <p:grpSp>
        <p:nvGrpSpPr>
          <p:cNvPr id="13" name="Group 12"/>
          <p:cNvGrpSpPr/>
          <p:nvPr/>
        </p:nvGrpSpPr>
        <p:grpSpPr>
          <a:xfrm>
            <a:off x="5192886" y="1710664"/>
            <a:ext cx="6634407" cy="2089253"/>
            <a:chOff x="1296231" y="2671183"/>
            <a:chExt cx="6013458" cy="2291456"/>
          </a:xfrm>
        </p:grpSpPr>
        <p:sp>
          <p:nvSpPr>
            <p:cNvPr id="14" name="Rectangle 13"/>
            <p:cNvSpPr/>
            <p:nvPr/>
          </p:nvSpPr>
          <p:spPr>
            <a:xfrm>
              <a:off x="1296231" y="4307937"/>
              <a:ext cx="6013458" cy="654702"/>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900" b="1" dirty="0"/>
                <a:t>Spark</a:t>
              </a:r>
            </a:p>
          </p:txBody>
        </p:sp>
        <p:sp>
          <p:nvSpPr>
            <p:cNvPr id="15" name="Rectangle 14"/>
            <p:cNvSpPr/>
            <p:nvPr/>
          </p:nvSpPr>
          <p:spPr>
            <a:xfrm>
              <a:off x="1296231" y="2671183"/>
              <a:ext cx="1387885" cy="146653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SparkSQL</a:t>
              </a:r>
              <a:endParaRPr lang="en-US" dirty="0"/>
            </a:p>
          </p:txBody>
        </p:sp>
        <p:sp>
          <p:nvSpPr>
            <p:cNvPr id="16" name="Rectangle 15"/>
            <p:cNvSpPr/>
            <p:nvPr/>
          </p:nvSpPr>
          <p:spPr>
            <a:xfrm>
              <a:off x="2836516" y="2671183"/>
              <a:ext cx="1387885" cy="146653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Streaming</a:t>
              </a:r>
              <a:endParaRPr lang="en-US" dirty="0"/>
            </a:p>
          </p:txBody>
        </p:sp>
        <p:sp>
          <p:nvSpPr>
            <p:cNvPr id="17" name="Rectangle 16"/>
            <p:cNvSpPr/>
            <p:nvPr/>
          </p:nvSpPr>
          <p:spPr>
            <a:xfrm>
              <a:off x="4376801" y="2671183"/>
              <a:ext cx="1387885" cy="1466532"/>
            </a:xfrm>
            <a:prstGeom prst="rect">
              <a:avLst/>
            </a:prstGeom>
            <a:solidFill>
              <a:schemeClr val="accent1"/>
            </a:solidFill>
            <a:ln w="762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MLlib</a:t>
              </a:r>
              <a:endParaRPr lang="en-US" b="1" dirty="0"/>
            </a:p>
          </p:txBody>
        </p:sp>
        <p:sp>
          <p:nvSpPr>
            <p:cNvPr id="18" name="Rectangle 17"/>
            <p:cNvSpPr/>
            <p:nvPr/>
          </p:nvSpPr>
          <p:spPr>
            <a:xfrm>
              <a:off x="5921804" y="2671183"/>
              <a:ext cx="1387885" cy="1466532"/>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GraphX</a:t>
              </a:r>
              <a:endParaRPr lang="en-US" dirty="0"/>
            </a:p>
          </p:txBody>
        </p:sp>
      </p:grpSp>
    </p:spTree>
    <p:extLst>
      <p:ext uri="{BB962C8B-B14F-4D97-AF65-F5344CB8AC3E}">
        <p14:creationId xmlns:p14="http://schemas.microsoft.com/office/powerpoint/2010/main" val="23103887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131189"/>
            <a:ext cx="12192000" cy="1665112"/>
          </a:xfrm>
        </p:spPr>
        <p:txBody>
          <a:bodyPr/>
          <a:lstStyle/>
          <a:p>
            <a:pPr algn="ctr"/>
            <a:r>
              <a:rPr lang="en-US" dirty="0">
                <a:cs typeface="Newslab Thin"/>
              </a:rPr>
              <a:t>End of </a:t>
            </a:r>
            <a:r>
              <a:rPr lang="en-US" dirty="0" smtClean="0">
                <a:cs typeface="Newslab Thin"/>
              </a:rPr>
              <a:t>Spark Overview</a:t>
            </a:r>
            <a:endParaRPr lang="en-US" dirty="0"/>
          </a:p>
        </p:txBody>
      </p:sp>
    </p:spTree>
    <p:extLst>
      <p:ext uri="{BB962C8B-B14F-4D97-AF65-F5344CB8AC3E}">
        <p14:creationId xmlns:p14="http://schemas.microsoft.com/office/powerpoint/2010/main" val="191152997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 name="Shape 778"/>
          <p:cNvSpPr>
            <a:spLocks noGrp="1"/>
          </p:cNvSpPr>
          <p:nvPr>
            <p:ph type="title"/>
          </p:nvPr>
        </p:nvSpPr>
        <p:spPr>
          <a:prstGeom prst="rect">
            <a:avLst/>
          </a:prstGeom>
        </p:spPr>
        <p:txBody>
          <a:bodyPr>
            <a:normAutofit/>
          </a:bodyPr>
          <a:lstStyle/>
          <a:p>
            <a:pPr lvl="0">
              <a:defRPr sz="1800">
                <a:solidFill>
                  <a:srgbClr val="000000"/>
                </a:solidFill>
              </a:defRPr>
            </a:pPr>
            <a:r>
              <a:rPr lang="en-US" sz="4500" dirty="0">
                <a:solidFill>
                  <a:srgbClr val="404040"/>
                </a:solidFill>
              </a:rPr>
              <a:t>Scalability: Recommendation using ALS</a:t>
            </a:r>
            <a:endParaRPr sz="4500" dirty="0">
              <a:solidFill>
                <a:srgbClr val="404040"/>
              </a:solidFill>
            </a:endParaRPr>
          </a:p>
        </p:txBody>
      </p:sp>
      <p:sp>
        <p:nvSpPr>
          <p:cNvPr id="779" name="Shape 779"/>
          <p:cNvSpPr>
            <a:spLocks noGrp="1"/>
          </p:cNvSpPr>
          <p:nvPr>
            <p:ph type="body" idx="1"/>
          </p:nvPr>
        </p:nvSpPr>
        <p:spPr>
          <a:xfrm>
            <a:off x="787064" y="1418169"/>
            <a:ext cx="11066561" cy="4857751"/>
          </a:xfrm>
          <a:prstGeom prst="rect">
            <a:avLst/>
          </a:prstGeom>
        </p:spPr>
        <p:txBody>
          <a:bodyPr>
            <a:normAutofit/>
          </a:bodyPr>
          <a:lstStyle/>
          <a:p>
            <a:pPr marL="0" indent="0">
              <a:buSzPct val="100000"/>
              <a:buNone/>
              <a:defRPr sz="1800">
                <a:solidFill>
                  <a:srgbClr val="000000"/>
                </a:solidFill>
              </a:defRPr>
            </a:pPr>
            <a:r>
              <a:rPr sz="2400" dirty="0">
                <a:solidFill>
                  <a:srgbClr val="404040"/>
                </a:solidFill>
              </a:rPr>
              <a:t>Amazon Reviews: ~6.6 million users, ~2.2 million items, and ~30 million ratings</a:t>
            </a:r>
          </a:p>
          <a:p>
            <a:pPr marL="0" indent="0">
              <a:buSzPct val="100000"/>
              <a:buNone/>
              <a:defRPr sz="1800">
                <a:solidFill>
                  <a:srgbClr val="000000"/>
                </a:solidFill>
              </a:defRPr>
            </a:pPr>
            <a:endParaRPr lang="en-US" sz="1300" dirty="0">
              <a:solidFill>
                <a:srgbClr val="404040"/>
              </a:solidFill>
            </a:endParaRPr>
          </a:p>
          <a:p>
            <a:pPr marL="0" indent="0">
              <a:buSzPct val="100000"/>
              <a:buNone/>
              <a:defRPr sz="1800">
                <a:solidFill>
                  <a:srgbClr val="000000"/>
                </a:solidFill>
              </a:defRPr>
            </a:pPr>
            <a:r>
              <a:rPr sz="2400" dirty="0">
                <a:solidFill>
                  <a:srgbClr val="404040"/>
                </a:solidFill>
              </a:rPr>
              <a:t>Tested ALS on stacked copies on a 16-node m3.2xlarge cluster</a:t>
            </a:r>
            <a:r>
              <a:rPr lang="en-US" sz="2400" dirty="0">
                <a:solidFill>
                  <a:srgbClr val="404040"/>
                </a:solidFill>
              </a:rPr>
              <a:t> </a:t>
            </a:r>
            <a:r>
              <a:rPr sz="2400" dirty="0">
                <a:solidFill>
                  <a:srgbClr val="404040"/>
                </a:solidFill>
              </a:rPr>
              <a:t>with rank=10, iter=10</a:t>
            </a:r>
          </a:p>
        </p:txBody>
      </p:sp>
      <p:pic>
        <p:nvPicPr>
          <p:cNvPr id="781" name="pasted-image.png"/>
          <p:cNvPicPr/>
          <p:nvPr/>
        </p:nvPicPr>
        <p:blipFill>
          <a:blip r:embed="rId3">
            <a:extLst/>
          </a:blip>
          <a:stretch>
            <a:fillRect/>
          </a:stretch>
        </p:blipFill>
        <p:spPr>
          <a:xfrm>
            <a:off x="2635466" y="2539891"/>
            <a:ext cx="6153388" cy="4006584"/>
          </a:xfrm>
          <a:prstGeom prst="rect">
            <a:avLst/>
          </a:prstGeom>
          <a:ln w="12700">
            <a:miter lim="400000"/>
          </a:ln>
        </p:spPr>
      </p:pic>
    </p:spTree>
    <p:extLst>
      <p:ext uri="{BB962C8B-B14F-4D97-AF65-F5344CB8AC3E}">
        <p14:creationId xmlns:p14="http://schemas.microsoft.com/office/powerpoint/2010/main" val="2336041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Recommendation with Spotify Dataset</a:t>
            </a:r>
            <a:endParaRPr lang="en-US" dirty="0"/>
          </a:p>
        </p:txBody>
      </p:sp>
      <p:sp>
        <p:nvSpPr>
          <p:cNvPr id="3" name="Content Placeholder 2"/>
          <p:cNvSpPr>
            <a:spLocks noGrp="1"/>
          </p:cNvSpPr>
          <p:nvPr>
            <p:ph idx="1"/>
          </p:nvPr>
        </p:nvSpPr>
        <p:spPr>
          <a:xfrm>
            <a:off x="1261535" y="1623166"/>
            <a:ext cx="9563100" cy="4525433"/>
          </a:xfrm>
        </p:spPr>
        <p:txBody>
          <a:bodyPr>
            <a:normAutofit/>
          </a:bodyPr>
          <a:lstStyle/>
          <a:p>
            <a:pPr marL="0" indent="0">
              <a:buNone/>
            </a:pPr>
            <a:r>
              <a:rPr lang="en-US" dirty="0" smtClean="0"/>
              <a:t>50 million users, 5 million songs, and 50 billion ratings</a:t>
            </a:r>
          </a:p>
          <a:p>
            <a:pPr marL="0" indent="0">
              <a:buNone/>
            </a:pPr>
            <a:endParaRPr lang="en-US" dirty="0" smtClean="0"/>
          </a:p>
          <a:p>
            <a:pPr marL="0" indent="0">
              <a:buNone/>
            </a:pPr>
            <a:r>
              <a:rPr lang="en-US" dirty="0" smtClean="0"/>
              <a:t>Time: ~1 hour  (10 </a:t>
            </a:r>
            <a:r>
              <a:rPr lang="en-US" dirty="0"/>
              <a:t>iterations with rank </a:t>
            </a:r>
            <a:r>
              <a:rPr lang="en-US" dirty="0" smtClean="0"/>
              <a:t>10)</a:t>
            </a:r>
          </a:p>
          <a:p>
            <a:pPr marL="0" indent="0">
              <a:buNone/>
            </a:pPr>
            <a:endParaRPr lang="en-US" dirty="0"/>
          </a:p>
          <a:p>
            <a:pPr marL="0" indent="0">
              <a:buNone/>
            </a:pPr>
            <a:r>
              <a:rPr lang="en-US" dirty="0" smtClean="0"/>
              <a:t>Total cost: $10  (32 nodes with spot instances for 1 hour)</a:t>
            </a:r>
            <a:endParaRPr lang="en-US" dirty="0"/>
          </a:p>
          <a:p>
            <a:pPr marL="0" lvl="1" indent="0">
              <a:buNone/>
            </a:pPr>
            <a:endParaRPr lang="en-US" dirty="0"/>
          </a:p>
          <a:p>
            <a:pPr marL="0" lvl="1" indent="0">
              <a:buNone/>
            </a:pPr>
            <a:r>
              <a:rPr lang="en-US" sz="2100" i="1" dirty="0"/>
              <a:t>Thanks to Chris Johnson and Anders </a:t>
            </a:r>
            <a:r>
              <a:rPr lang="en-US" sz="2100" i="1" dirty="0" err="1"/>
              <a:t>Arpteg</a:t>
            </a:r>
            <a:r>
              <a:rPr lang="en-US" sz="2100" i="1" dirty="0"/>
              <a:t> @ Spotify for data.</a:t>
            </a:r>
          </a:p>
        </p:txBody>
      </p:sp>
    </p:spTree>
    <p:extLst>
      <p:ext uri="{BB962C8B-B14F-4D97-AF65-F5344CB8AC3E}">
        <p14:creationId xmlns:p14="http://schemas.microsoft.com/office/powerpoint/2010/main" val="42808799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 Coverage</a:t>
            </a:r>
            <a:endParaRPr lang="en-US" dirty="0"/>
          </a:p>
        </p:txBody>
      </p:sp>
      <p:sp>
        <p:nvSpPr>
          <p:cNvPr id="3" name="Content Placeholder 2"/>
          <p:cNvSpPr>
            <a:spLocks noGrp="1"/>
          </p:cNvSpPr>
          <p:nvPr>
            <p:ph idx="1"/>
          </p:nvPr>
        </p:nvSpPr>
        <p:spPr>
          <a:xfrm>
            <a:off x="1111356" y="1652343"/>
            <a:ext cx="3083603" cy="3634468"/>
          </a:xfrm>
        </p:spPr>
        <p:txBody>
          <a:bodyPr>
            <a:noAutofit/>
          </a:bodyPr>
          <a:lstStyle/>
          <a:p>
            <a:r>
              <a:rPr lang="en-US" sz="2700" b="1" dirty="0"/>
              <a:t>Classification</a:t>
            </a:r>
          </a:p>
          <a:p>
            <a:r>
              <a:rPr lang="en-US" sz="2700" b="1" dirty="0"/>
              <a:t>Regression</a:t>
            </a:r>
          </a:p>
          <a:p>
            <a:r>
              <a:rPr lang="en-US" sz="2700" b="1" dirty="0"/>
              <a:t>Recommendation</a:t>
            </a:r>
          </a:p>
          <a:p>
            <a:r>
              <a:rPr lang="en-US" sz="2700" b="1" dirty="0"/>
              <a:t>Clustering</a:t>
            </a:r>
          </a:p>
          <a:p>
            <a:r>
              <a:rPr lang="en-US" sz="2700" b="1" dirty="0"/>
              <a:t>Frequent </a:t>
            </a:r>
            <a:r>
              <a:rPr lang="en-US" sz="2700" b="1" dirty="0" err="1"/>
              <a:t>itemsets</a:t>
            </a:r>
            <a:endParaRPr lang="en-US" sz="2700" b="1" dirty="0"/>
          </a:p>
        </p:txBody>
      </p:sp>
      <p:sp>
        <p:nvSpPr>
          <p:cNvPr id="9" name="Content Placeholder 2"/>
          <p:cNvSpPr txBox="1">
            <a:spLocks/>
          </p:cNvSpPr>
          <p:nvPr/>
        </p:nvSpPr>
        <p:spPr>
          <a:xfrm>
            <a:off x="8151370" y="1649479"/>
            <a:ext cx="2945953" cy="3634468"/>
          </a:xfrm>
          <a:prstGeom prst="rect">
            <a:avLst/>
          </a:prstGeom>
        </p:spPr>
        <p:txBody>
          <a:bodyPr vert="horz" lIns="121914" tIns="60957" rIns="121914" bIns="60957" rtlCol="0">
            <a:noAutofit/>
          </a:bodyPr>
          <a:lstStyle>
            <a:lvl1pPr marL="168275" indent="-168275" algn="l" defTabSz="457200" rtl="0" eaLnBrk="1" fontAlgn="base" hangingPunct="1">
              <a:lnSpc>
                <a:spcPct val="100000"/>
              </a:lnSpc>
              <a:spcBef>
                <a:spcPct val="20000"/>
              </a:spcBef>
              <a:spcAft>
                <a:spcPct val="0"/>
              </a:spcAft>
              <a:buSzPct val="90000"/>
              <a:buFont typeface="Arial"/>
              <a:buChar char="•"/>
              <a:defRPr sz="2400" kern="1200" spc="0">
                <a:solidFill>
                  <a:schemeClr val="tx1">
                    <a:lumMod val="75000"/>
                    <a:lumOff val="25000"/>
                  </a:schemeClr>
                </a:solidFill>
                <a:latin typeface="Source Sans Pro Light"/>
                <a:ea typeface="ＭＳ Ｐゴシック" charset="0"/>
                <a:cs typeface="Source Sans Pro"/>
              </a:defRPr>
            </a:lvl1pPr>
            <a:lvl2pPr marL="401638" indent="-174625" algn="l" defTabSz="457200" rtl="0" eaLnBrk="1" fontAlgn="base" hangingPunct="1">
              <a:lnSpc>
                <a:spcPct val="100000"/>
              </a:lnSpc>
              <a:spcBef>
                <a:spcPct val="20000"/>
              </a:spcBef>
              <a:spcAft>
                <a:spcPct val="0"/>
              </a:spcAft>
              <a:buSzPct val="90000"/>
              <a:buFont typeface="Arial"/>
              <a:buChar char="•"/>
              <a:defRPr sz="2000" kern="1200" spc="0">
                <a:solidFill>
                  <a:schemeClr val="tx1">
                    <a:lumMod val="75000"/>
                    <a:lumOff val="25000"/>
                  </a:schemeClr>
                </a:solidFill>
                <a:latin typeface="Source Sans Pro Light"/>
                <a:ea typeface="ＭＳ Ｐゴシック" charset="0"/>
                <a:cs typeface="Source Sans Pro"/>
              </a:defRPr>
            </a:lvl2pPr>
            <a:lvl3pPr marL="744538" indent="-174625" algn="l" defTabSz="457200" rtl="0" eaLnBrk="1" fontAlgn="base" hangingPunct="1">
              <a:lnSpc>
                <a:spcPct val="100000"/>
              </a:lnSpc>
              <a:spcBef>
                <a:spcPct val="20000"/>
              </a:spcBef>
              <a:spcAft>
                <a:spcPct val="0"/>
              </a:spcAft>
              <a:buSzPct val="80000"/>
              <a:buFont typeface="Lucida Grande"/>
              <a:buChar char="–"/>
              <a:tabLst/>
              <a:defRPr sz="1800" kern="1200" spc="0">
                <a:solidFill>
                  <a:schemeClr val="tx1">
                    <a:lumMod val="75000"/>
                    <a:lumOff val="25000"/>
                  </a:schemeClr>
                </a:solidFill>
                <a:latin typeface="Source Sans Pro Light"/>
                <a:ea typeface="ＭＳ Ｐゴシック" charset="0"/>
                <a:cs typeface="Source Sans Pro"/>
              </a:defRPr>
            </a:lvl3pPr>
            <a:lvl4pPr marL="971550" indent="-174625" algn="l" defTabSz="457200" rtl="0" eaLnBrk="1" fontAlgn="base" hangingPunct="1">
              <a:lnSpc>
                <a:spcPct val="100000"/>
              </a:lnSpc>
              <a:spcBef>
                <a:spcPct val="20000"/>
              </a:spcBef>
              <a:spcAft>
                <a:spcPct val="0"/>
              </a:spcAft>
              <a:buSzPct val="90000"/>
              <a:buFont typeface="Arial"/>
              <a:buChar char="•"/>
              <a:defRPr sz="1800" kern="1200" spc="0">
                <a:solidFill>
                  <a:schemeClr val="tx1">
                    <a:lumMod val="75000"/>
                    <a:lumOff val="25000"/>
                  </a:schemeClr>
                </a:solidFill>
                <a:latin typeface="Source Sans Pro Light"/>
                <a:ea typeface="ＭＳ Ｐゴシック" charset="0"/>
                <a:cs typeface="Source Sans Pro"/>
              </a:defRPr>
            </a:lvl4pPr>
            <a:lvl5pPr marL="1139825" indent="-168275" algn="l" defTabSz="457200" rtl="0" eaLnBrk="1" fontAlgn="base" hangingPunct="1">
              <a:lnSpc>
                <a:spcPct val="100000"/>
              </a:lnSpc>
              <a:spcBef>
                <a:spcPct val="20000"/>
              </a:spcBef>
              <a:spcAft>
                <a:spcPct val="0"/>
              </a:spcAft>
              <a:buSzPct val="80000"/>
              <a:buFont typeface="Lucida Grande"/>
              <a:buChar char="–"/>
              <a:defRPr sz="1600" kern="1200" spc="0">
                <a:solidFill>
                  <a:schemeClr val="tx1">
                    <a:lumMod val="75000"/>
                    <a:lumOff val="25000"/>
                  </a:schemeClr>
                </a:solidFill>
                <a:latin typeface="Source Sans Pro Light"/>
                <a:ea typeface="ＭＳ Ｐゴシック" charset="0"/>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700" b="1" dirty="0"/>
              <a:t>Model import/export</a:t>
            </a:r>
          </a:p>
          <a:p>
            <a:r>
              <a:rPr lang="en-US" sz="2700" b="1" dirty="0"/>
              <a:t>Pipelines</a:t>
            </a:r>
          </a:p>
          <a:p>
            <a:r>
              <a:rPr lang="en-US" sz="2700" b="1" dirty="0"/>
              <a:t>DataFrames</a:t>
            </a:r>
          </a:p>
          <a:p>
            <a:r>
              <a:rPr lang="en-US" sz="2700" b="1" dirty="0"/>
              <a:t>Cross validation</a:t>
            </a:r>
          </a:p>
        </p:txBody>
      </p:sp>
      <p:sp>
        <p:nvSpPr>
          <p:cNvPr id="10" name="Content Placeholder 2"/>
          <p:cNvSpPr txBox="1">
            <a:spLocks/>
          </p:cNvSpPr>
          <p:nvPr/>
        </p:nvSpPr>
        <p:spPr>
          <a:xfrm>
            <a:off x="4612016" y="1649479"/>
            <a:ext cx="2945953" cy="3634468"/>
          </a:xfrm>
          <a:prstGeom prst="rect">
            <a:avLst/>
          </a:prstGeom>
        </p:spPr>
        <p:txBody>
          <a:bodyPr vert="horz" lIns="121914" tIns="60957" rIns="121914" bIns="60957" rtlCol="0">
            <a:noAutofit/>
          </a:bodyPr>
          <a:lstStyle>
            <a:lvl1pPr marL="168275" indent="-168275" algn="l" defTabSz="457200" rtl="0" eaLnBrk="1" fontAlgn="base" hangingPunct="1">
              <a:lnSpc>
                <a:spcPct val="100000"/>
              </a:lnSpc>
              <a:spcBef>
                <a:spcPct val="20000"/>
              </a:spcBef>
              <a:spcAft>
                <a:spcPct val="0"/>
              </a:spcAft>
              <a:buSzPct val="90000"/>
              <a:buFont typeface="Arial"/>
              <a:buChar char="•"/>
              <a:defRPr sz="2400" kern="1200" spc="0">
                <a:solidFill>
                  <a:schemeClr val="tx1">
                    <a:lumMod val="75000"/>
                    <a:lumOff val="25000"/>
                  </a:schemeClr>
                </a:solidFill>
                <a:latin typeface="Source Sans Pro Light"/>
                <a:ea typeface="ＭＳ Ｐゴシック" charset="0"/>
                <a:cs typeface="Source Sans Pro"/>
              </a:defRPr>
            </a:lvl1pPr>
            <a:lvl2pPr marL="401638" indent="-174625" algn="l" defTabSz="457200" rtl="0" eaLnBrk="1" fontAlgn="base" hangingPunct="1">
              <a:lnSpc>
                <a:spcPct val="100000"/>
              </a:lnSpc>
              <a:spcBef>
                <a:spcPct val="20000"/>
              </a:spcBef>
              <a:spcAft>
                <a:spcPct val="0"/>
              </a:spcAft>
              <a:buSzPct val="90000"/>
              <a:buFont typeface="Arial"/>
              <a:buChar char="•"/>
              <a:defRPr sz="2000" kern="1200" spc="0">
                <a:solidFill>
                  <a:schemeClr val="tx1">
                    <a:lumMod val="75000"/>
                    <a:lumOff val="25000"/>
                  </a:schemeClr>
                </a:solidFill>
                <a:latin typeface="Source Sans Pro Light"/>
                <a:ea typeface="ＭＳ Ｐゴシック" charset="0"/>
                <a:cs typeface="Source Sans Pro"/>
              </a:defRPr>
            </a:lvl2pPr>
            <a:lvl3pPr marL="744538" indent="-174625" algn="l" defTabSz="457200" rtl="0" eaLnBrk="1" fontAlgn="base" hangingPunct="1">
              <a:lnSpc>
                <a:spcPct val="100000"/>
              </a:lnSpc>
              <a:spcBef>
                <a:spcPct val="20000"/>
              </a:spcBef>
              <a:spcAft>
                <a:spcPct val="0"/>
              </a:spcAft>
              <a:buSzPct val="80000"/>
              <a:buFont typeface="Lucida Grande"/>
              <a:buChar char="–"/>
              <a:tabLst/>
              <a:defRPr sz="1800" kern="1200" spc="0">
                <a:solidFill>
                  <a:schemeClr val="tx1">
                    <a:lumMod val="75000"/>
                    <a:lumOff val="25000"/>
                  </a:schemeClr>
                </a:solidFill>
                <a:latin typeface="Source Sans Pro Light"/>
                <a:ea typeface="ＭＳ Ｐゴシック" charset="0"/>
                <a:cs typeface="Source Sans Pro"/>
              </a:defRPr>
            </a:lvl3pPr>
            <a:lvl4pPr marL="971550" indent="-174625" algn="l" defTabSz="457200" rtl="0" eaLnBrk="1" fontAlgn="base" hangingPunct="1">
              <a:lnSpc>
                <a:spcPct val="100000"/>
              </a:lnSpc>
              <a:spcBef>
                <a:spcPct val="20000"/>
              </a:spcBef>
              <a:spcAft>
                <a:spcPct val="0"/>
              </a:spcAft>
              <a:buSzPct val="90000"/>
              <a:buFont typeface="Arial"/>
              <a:buChar char="•"/>
              <a:defRPr sz="1800" kern="1200" spc="0">
                <a:solidFill>
                  <a:schemeClr val="tx1">
                    <a:lumMod val="75000"/>
                    <a:lumOff val="25000"/>
                  </a:schemeClr>
                </a:solidFill>
                <a:latin typeface="Source Sans Pro Light"/>
                <a:ea typeface="ＭＳ Ｐゴシック" charset="0"/>
                <a:cs typeface="Source Sans Pro"/>
              </a:defRPr>
            </a:lvl4pPr>
            <a:lvl5pPr marL="1139825" indent="-168275" algn="l" defTabSz="457200" rtl="0" eaLnBrk="1" fontAlgn="base" hangingPunct="1">
              <a:lnSpc>
                <a:spcPct val="100000"/>
              </a:lnSpc>
              <a:spcBef>
                <a:spcPct val="20000"/>
              </a:spcBef>
              <a:spcAft>
                <a:spcPct val="0"/>
              </a:spcAft>
              <a:buSzPct val="80000"/>
              <a:buFont typeface="Lucida Grande"/>
              <a:buChar char="–"/>
              <a:defRPr sz="1600" kern="1200" spc="0">
                <a:solidFill>
                  <a:schemeClr val="tx1">
                    <a:lumMod val="75000"/>
                    <a:lumOff val="25000"/>
                  </a:schemeClr>
                </a:solidFill>
                <a:latin typeface="Source Sans Pro Light"/>
                <a:ea typeface="ＭＳ Ｐゴシック" charset="0"/>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700" b="1" dirty="0"/>
              <a:t>Feature extraction &amp; selection</a:t>
            </a:r>
          </a:p>
          <a:p>
            <a:r>
              <a:rPr lang="en-US" sz="2700" b="1" dirty="0"/>
              <a:t>Statistics</a:t>
            </a:r>
          </a:p>
          <a:p>
            <a:r>
              <a:rPr lang="en-US" sz="2700" b="1" dirty="0"/>
              <a:t>Linear algebra</a:t>
            </a:r>
          </a:p>
        </p:txBody>
      </p:sp>
    </p:spTree>
    <p:extLst>
      <p:ext uri="{BB962C8B-B14F-4D97-AF65-F5344CB8AC3E}">
        <p14:creationId xmlns:p14="http://schemas.microsoft.com/office/powerpoint/2010/main" val="36398255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3892" y="855077"/>
            <a:ext cx="5016209" cy="4683123"/>
          </a:xfrm>
        </p:spPr>
        <p:txBody>
          <a:bodyPr>
            <a:noAutofit/>
          </a:bodyPr>
          <a:lstStyle/>
          <a:p>
            <a:pPr marL="0" indent="0">
              <a:buNone/>
            </a:pPr>
            <a:r>
              <a:rPr lang="en-US" sz="2700" b="1" dirty="0"/>
              <a:t>Classification</a:t>
            </a:r>
          </a:p>
          <a:p>
            <a:pPr marL="457178" indent="-457178">
              <a:buFontTx/>
              <a:buChar char="•"/>
            </a:pPr>
            <a:r>
              <a:rPr lang="en-US" sz="2100" dirty="0"/>
              <a:t>Logistic regression &amp; linear SVMs</a:t>
            </a:r>
          </a:p>
          <a:p>
            <a:pPr marL="768311" lvl="1" indent="-457178">
              <a:buFontTx/>
              <a:buChar char="•"/>
            </a:pPr>
            <a:r>
              <a:rPr lang="en-US" sz="2100" dirty="0"/>
              <a:t>L1, L2, or elastic net regularization</a:t>
            </a:r>
          </a:p>
          <a:p>
            <a:pPr marL="457178" indent="-457178">
              <a:buFontTx/>
              <a:buChar char="•"/>
            </a:pPr>
            <a:r>
              <a:rPr lang="en-US" sz="2100" dirty="0"/>
              <a:t>Decision trees</a:t>
            </a:r>
          </a:p>
          <a:p>
            <a:pPr marL="457178" indent="-457178">
              <a:buFontTx/>
              <a:buChar char="•"/>
            </a:pPr>
            <a:r>
              <a:rPr lang="en-US" sz="2100" dirty="0"/>
              <a:t>Random forests</a:t>
            </a:r>
          </a:p>
          <a:p>
            <a:pPr marL="457178" indent="-457178">
              <a:buFontTx/>
              <a:buChar char="•"/>
            </a:pPr>
            <a:r>
              <a:rPr lang="en-US" sz="2100" dirty="0"/>
              <a:t>Gradient-boosted trees</a:t>
            </a:r>
          </a:p>
          <a:p>
            <a:pPr marL="457178" indent="-457178">
              <a:buFontTx/>
              <a:buChar char="•"/>
            </a:pPr>
            <a:r>
              <a:rPr lang="en-US" sz="2100" dirty="0"/>
              <a:t>Naive Bayes</a:t>
            </a:r>
          </a:p>
          <a:p>
            <a:pPr marL="457178" indent="-457178">
              <a:buFontTx/>
              <a:buChar char="•"/>
            </a:pPr>
            <a:r>
              <a:rPr lang="en-US" sz="2100" dirty="0"/>
              <a:t>Multilayer perceptron</a:t>
            </a:r>
          </a:p>
          <a:p>
            <a:pPr marL="457178" indent="-457178">
              <a:buFontTx/>
              <a:buChar char="•"/>
            </a:pPr>
            <a:r>
              <a:rPr lang="en-US" sz="2100" dirty="0"/>
              <a:t>One-vs-rest</a:t>
            </a:r>
          </a:p>
          <a:p>
            <a:pPr marL="457178" indent="-457178">
              <a:buFontTx/>
              <a:buChar char="•"/>
            </a:pPr>
            <a:r>
              <a:rPr lang="en-US" sz="2100" dirty="0"/>
              <a:t>Streaming logistic regression</a:t>
            </a:r>
          </a:p>
        </p:txBody>
      </p:sp>
      <p:sp>
        <p:nvSpPr>
          <p:cNvPr id="7" name="TextBox 6"/>
          <p:cNvSpPr txBox="1"/>
          <p:nvPr/>
        </p:nvSpPr>
        <p:spPr>
          <a:xfrm>
            <a:off x="9278049" y="6176566"/>
            <a:ext cx="6613323" cy="415492"/>
          </a:xfrm>
          <a:prstGeom prst="rect">
            <a:avLst/>
          </a:prstGeom>
          <a:noFill/>
        </p:spPr>
        <p:txBody>
          <a:bodyPr wrap="none" lIns="121914" tIns="60957" rIns="121914" bIns="60957" rtlCol="0">
            <a:spAutoFit/>
          </a:bodyPr>
          <a:lstStyle/>
          <a:p>
            <a:r>
              <a:rPr lang="en-US" i="1" dirty="0">
                <a:latin typeface="Source Sans Pro Light"/>
                <a:cs typeface="Source Sans Pro Light"/>
              </a:rPr>
              <a:t>based on Spark 1.5</a:t>
            </a:r>
          </a:p>
        </p:txBody>
      </p:sp>
      <p:sp>
        <p:nvSpPr>
          <p:cNvPr id="9" name="Content Placeholder 2"/>
          <p:cNvSpPr txBox="1">
            <a:spLocks/>
          </p:cNvSpPr>
          <p:nvPr/>
        </p:nvSpPr>
        <p:spPr>
          <a:xfrm>
            <a:off x="6187006" y="855077"/>
            <a:ext cx="5016209" cy="4683123"/>
          </a:xfrm>
          <a:prstGeom prst="rect">
            <a:avLst/>
          </a:prstGeom>
        </p:spPr>
        <p:txBody>
          <a:bodyPr vert="horz" lIns="121914" tIns="60957" rIns="121914" bIns="60957" rtlCol="0">
            <a:noAutofit/>
          </a:bodyPr>
          <a:lstStyle>
            <a:lvl1pPr marL="168275" indent="-168275" algn="l" defTabSz="457200" rtl="0" eaLnBrk="1" fontAlgn="base" hangingPunct="1">
              <a:lnSpc>
                <a:spcPct val="100000"/>
              </a:lnSpc>
              <a:spcBef>
                <a:spcPct val="20000"/>
              </a:spcBef>
              <a:spcAft>
                <a:spcPct val="0"/>
              </a:spcAft>
              <a:buSzPct val="90000"/>
              <a:buFont typeface="Arial"/>
              <a:buChar char="•"/>
              <a:defRPr sz="2400" kern="1200" spc="0">
                <a:solidFill>
                  <a:schemeClr val="tx1">
                    <a:lumMod val="75000"/>
                    <a:lumOff val="25000"/>
                  </a:schemeClr>
                </a:solidFill>
                <a:latin typeface="Source Sans Pro Light"/>
                <a:ea typeface="ＭＳ Ｐゴシック" charset="0"/>
                <a:cs typeface="Source Sans Pro"/>
              </a:defRPr>
            </a:lvl1pPr>
            <a:lvl2pPr marL="401638" indent="-174625" algn="l" defTabSz="457200" rtl="0" eaLnBrk="1" fontAlgn="base" hangingPunct="1">
              <a:lnSpc>
                <a:spcPct val="100000"/>
              </a:lnSpc>
              <a:spcBef>
                <a:spcPct val="20000"/>
              </a:spcBef>
              <a:spcAft>
                <a:spcPct val="0"/>
              </a:spcAft>
              <a:buSzPct val="90000"/>
              <a:buFont typeface="Arial"/>
              <a:buChar char="•"/>
              <a:defRPr sz="2000" kern="1200" spc="0">
                <a:solidFill>
                  <a:schemeClr val="tx1">
                    <a:lumMod val="75000"/>
                    <a:lumOff val="25000"/>
                  </a:schemeClr>
                </a:solidFill>
                <a:latin typeface="Source Sans Pro Light"/>
                <a:ea typeface="ＭＳ Ｐゴシック" charset="0"/>
                <a:cs typeface="Source Sans Pro"/>
              </a:defRPr>
            </a:lvl2pPr>
            <a:lvl3pPr marL="744538" indent="-174625" algn="l" defTabSz="457200" rtl="0" eaLnBrk="1" fontAlgn="base" hangingPunct="1">
              <a:lnSpc>
                <a:spcPct val="100000"/>
              </a:lnSpc>
              <a:spcBef>
                <a:spcPct val="20000"/>
              </a:spcBef>
              <a:spcAft>
                <a:spcPct val="0"/>
              </a:spcAft>
              <a:buSzPct val="80000"/>
              <a:buFont typeface="Lucida Grande"/>
              <a:buChar char="–"/>
              <a:tabLst/>
              <a:defRPr sz="1800" kern="1200" spc="0">
                <a:solidFill>
                  <a:schemeClr val="tx1">
                    <a:lumMod val="75000"/>
                    <a:lumOff val="25000"/>
                  </a:schemeClr>
                </a:solidFill>
                <a:latin typeface="Source Sans Pro Light"/>
                <a:ea typeface="ＭＳ Ｐゴシック" charset="0"/>
                <a:cs typeface="Source Sans Pro"/>
              </a:defRPr>
            </a:lvl3pPr>
            <a:lvl4pPr marL="971550" indent="-174625" algn="l" defTabSz="457200" rtl="0" eaLnBrk="1" fontAlgn="base" hangingPunct="1">
              <a:lnSpc>
                <a:spcPct val="100000"/>
              </a:lnSpc>
              <a:spcBef>
                <a:spcPct val="20000"/>
              </a:spcBef>
              <a:spcAft>
                <a:spcPct val="0"/>
              </a:spcAft>
              <a:buSzPct val="90000"/>
              <a:buFont typeface="Arial"/>
              <a:buChar char="•"/>
              <a:defRPr sz="1800" kern="1200" spc="0">
                <a:solidFill>
                  <a:schemeClr val="tx1">
                    <a:lumMod val="75000"/>
                    <a:lumOff val="25000"/>
                  </a:schemeClr>
                </a:solidFill>
                <a:latin typeface="Source Sans Pro Light"/>
                <a:ea typeface="ＭＳ Ｐゴシック" charset="0"/>
                <a:cs typeface="Source Sans Pro"/>
              </a:defRPr>
            </a:lvl4pPr>
            <a:lvl5pPr marL="1139825" indent="-168275" algn="l" defTabSz="457200" rtl="0" eaLnBrk="1" fontAlgn="base" hangingPunct="1">
              <a:lnSpc>
                <a:spcPct val="100000"/>
              </a:lnSpc>
              <a:spcBef>
                <a:spcPct val="20000"/>
              </a:spcBef>
              <a:spcAft>
                <a:spcPct val="0"/>
              </a:spcAft>
              <a:buSzPct val="80000"/>
              <a:buFont typeface="Lucida Grande"/>
              <a:buChar char="–"/>
              <a:defRPr sz="1600" kern="1200" spc="0">
                <a:solidFill>
                  <a:schemeClr val="tx1">
                    <a:lumMod val="75000"/>
                    <a:lumOff val="25000"/>
                  </a:schemeClr>
                </a:solidFill>
                <a:latin typeface="Source Sans Pro Light"/>
                <a:ea typeface="ＭＳ Ｐゴシック" charset="0"/>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700" b="1" dirty="0"/>
              <a:t>Regression</a:t>
            </a:r>
          </a:p>
          <a:p>
            <a:pPr marL="457178" indent="-457178">
              <a:buFontTx/>
              <a:buChar char="•"/>
            </a:pPr>
            <a:r>
              <a:rPr lang="en-US" sz="2100" dirty="0"/>
              <a:t>Least squares</a:t>
            </a:r>
          </a:p>
          <a:p>
            <a:pPr marL="768311" lvl="1" indent="-457178">
              <a:buFontTx/>
              <a:buChar char="•"/>
            </a:pPr>
            <a:r>
              <a:rPr lang="en-US" sz="2100" dirty="0"/>
              <a:t>L1, L2, or elastic net regularization</a:t>
            </a:r>
          </a:p>
          <a:p>
            <a:pPr marL="457178" indent="-457178">
              <a:buFontTx/>
              <a:buChar char="•"/>
            </a:pPr>
            <a:r>
              <a:rPr lang="en-US" sz="2100" dirty="0"/>
              <a:t>Decision trees</a:t>
            </a:r>
          </a:p>
          <a:p>
            <a:pPr marL="457178" indent="-457178">
              <a:buFontTx/>
              <a:buChar char="•"/>
            </a:pPr>
            <a:r>
              <a:rPr lang="en-US" sz="2100" dirty="0"/>
              <a:t>Random forests</a:t>
            </a:r>
          </a:p>
          <a:p>
            <a:pPr marL="457178" indent="-457178">
              <a:buFontTx/>
              <a:buChar char="•"/>
            </a:pPr>
            <a:r>
              <a:rPr lang="en-US" sz="2100" dirty="0"/>
              <a:t>Gradient-boosted trees</a:t>
            </a:r>
          </a:p>
          <a:p>
            <a:pPr marL="457178" indent="-457178">
              <a:buFontTx/>
              <a:buChar char="•"/>
            </a:pPr>
            <a:r>
              <a:rPr lang="en-US" sz="2100" dirty="0"/>
              <a:t>Isotonic regression</a:t>
            </a:r>
          </a:p>
          <a:p>
            <a:pPr marL="457178" indent="-457178">
              <a:buFontTx/>
              <a:buChar char="•"/>
            </a:pPr>
            <a:r>
              <a:rPr lang="en-US" sz="2100" dirty="0"/>
              <a:t>Streaming least squares</a:t>
            </a:r>
          </a:p>
        </p:txBody>
      </p:sp>
    </p:spTree>
    <p:extLst>
      <p:ext uri="{BB962C8B-B14F-4D97-AF65-F5344CB8AC3E}">
        <p14:creationId xmlns:p14="http://schemas.microsoft.com/office/powerpoint/2010/main" val="14850587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0179" y="807930"/>
            <a:ext cx="7269693" cy="4940983"/>
          </a:xfrm>
        </p:spPr>
        <p:txBody>
          <a:bodyPr>
            <a:noAutofit/>
          </a:bodyPr>
          <a:lstStyle/>
          <a:p>
            <a:pPr marL="0" indent="0">
              <a:buNone/>
            </a:pPr>
            <a:r>
              <a:rPr lang="en-US" sz="2700" b="1" dirty="0"/>
              <a:t>Feature extraction, transformation &amp; selection</a:t>
            </a:r>
          </a:p>
          <a:p>
            <a:pPr marL="457178" indent="-457178">
              <a:buFontTx/>
              <a:buChar char="•"/>
            </a:pPr>
            <a:r>
              <a:rPr lang="en-US" sz="2100" dirty="0" err="1"/>
              <a:t>Binarizer</a:t>
            </a:r>
            <a:endParaRPr lang="en-US" sz="2100" dirty="0"/>
          </a:p>
          <a:p>
            <a:pPr marL="457178" indent="-457178">
              <a:buFontTx/>
              <a:buChar char="•"/>
            </a:pPr>
            <a:r>
              <a:rPr lang="en-US" sz="2100" dirty="0" err="1"/>
              <a:t>Bucketizer</a:t>
            </a:r>
            <a:endParaRPr lang="en-US" sz="2100" dirty="0"/>
          </a:p>
          <a:p>
            <a:pPr marL="457178" indent="-457178">
              <a:buFontTx/>
              <a:buChar char="•"/>
            </a:pPr>
            <a:r>
              <a:rPr lang="en-US" sz="2100" dirty="0"/>
              <a:t>Chi-Squared selection</a:t>
            </a:r>
          </a:p>
          <a:p>
            <a:pPr marL="457178" indent="-457178">
              <a:buFontTx/>
              <a:buChar char="•"/>
            </a:pPr>
            <a:r>
              <a:rPr lang="en-US" sz="2100" dirty="0" err="1"/>
              <a:t>CountVectorizer</a:t>
            </a:r>
            <a:endParaRPr lang="en-US" sz="2100" dirty="0"/>
          </a:p>
          <a:p>
            <a:pPr marL="457178" indent="-457178">
              <a:buFontTx/>
              <a:buChar char="•"/>
            </a:pPr>
            <a:r>
              <a:rPr lang="en-US" sz="2100" dirty="0"/>
              <a:t>Discrete cosine transform</a:t>
            </a:r>
          </a:p>
          <a:p>
            <a:pPr marL="457178" indent="-457178">
              <a:buFontTx/>
              <a:buChar char="•"/>
            </a:pPr>
            <a:r>
              <a:rPr lang="en-US" sz="2100" dirty="0" err="1"/>
              <a:t>ElementwiseProduct</a:t>
            </a:r>
            <a:endParaRPr lang="en-US" sz="2100" dirty="0"/>
          </a:p>
          <a:p>
            <a:pPr marL="457178" indent="-457178">
              <a:buFontTx/>
              <a:buChar char="•"/>
            </a:pPr>
            <a:r>
              <a:rPr lang="en-US" sz="2100" dirty="0"/>
              <a:t>Hashing term frequency</a:t>
            </a:r>
          </a:p>
          <a:p>
            <a:pPr marL="457178" indent="-457178">
              <a:buFontTx/>
              <a:buChar char="•"/>
            </a:pPr>
            <a:r>
              <a:rPr lang="en-US" sz="2100" dirty="0"/>
              <a:t>Inverse document frequency</a:t>
            </a:r>
          </a:p>
          <a:p>
            <a:pPr marL="457178" indent="-457178">
              <a:buFontTx/>
              <a:buChar char="•"/>
            </a:pPr>
            <a:r>
              <a:rPr lang="en-US" sz="2100" dirty="0" err="1"/>
              <a:t>MinMaxScaler</a:t>
            </a:r>
            <a:endParaRPr lang="en-US" sz="2100" dirty="0"/>
          </a:p>
          <a:p>
            <a:pPr marL="457178" indent="-457178">
              <a:buFontTx/>
              <a:buChar char="•"/>
            </a:pPr>
            <a:r>
              <a:rPr lang="en-US" sz="2100" dirty="0" err="1"/>
              <a:t>Ngram</a:t>
            </a:r>
            <a:endParaRPr lang="en-US" sz="2100" dirty="0"/>
          </a:p>
          <a:p>
            <a:pPr marL="457178" indent="-457178">
              <a:buFontTx/>
              <a:buChar char="•"/>
            </a:pPr>
            <a:r>
              <a:rPr lang="en-US" sz="2100" dirty="0"/>
              <a:t>Normalizer</a:t>
            </a:r>
          </a:p>
        </p:txBody>
      </p:sp>
      <p:sp>
        <p:nvSpPr>
          <p:cNvPr id="10" name="Content Placeholder 2"/>
          <p:cNvSpPr txBox="1">
            <a:spLocks/>
          </p:cNvSpPr>
          <p:nvPr/>
        </p:nvSpPr>
        <p:spPr>
          <a:xfrm>
            <a:off x="4748348" y="809933"/>
            <a:ext cx="3845413" cy="4683123"/>
          </a:xfrm>
          <a:prstGeom prst="rect">
            <a:avLst/>
          </a:prstGeom>
        </p:spPr>
        <p:txBody>
          <a:bodyPr vert="horz" lIns="121914" tIns="60957" rIns="121914" bIns="60957" rtlCol="0">
            <a:noAutofit/>
          </a:bodyPr>
          <a:lstStyle>
            <a:lvl1pPr marL="168275" indent="-168275" algn="l" defTabSz="457200" rtl="0" eaLnBrk="1" fontAlgn="base" hangingPunct="1">
              <a:lnSpc>
                <a:spcPct val="100000"/>
              </a:lnSpc>
              <a:spcBef>
                <a:spcPct val="20000"/>
              </a:spcBef>
              <a:spcAft>
                <a:spcPct val="0"/>
              </a:spcAft>
              <a:buSzPct val="90000"/>
              <a:buFont typeface="Arial"/>
              <a:buChar char="•"/>
              <a:defRPr sz="2400" kern="1200" spc="0">
                <a:solidFill>
                  <a:schemeClr val="tx1">
                    <a:lumMod val="75000"/>
                    <a:lumOff val="25000"/>
                  </a:schemeClr>
                </a:solidFill>
                <a:latin typeface="Source Sans Pro Light"/>
                <a:ea typeface="ＭＳ Ｐゴシック" charset="0"/>
                <a:cs typeface="Source Sans Pro"/>
              </a:defRPr>
            </a:lvl1pPr>
            <a:lvl2pPr marL="401638" indent="-174625" algn="l" defTabSz="457200" rtl="0" eaLnBrk="1" fontAlgn="base" hangingPunct="1">
              <a:lnSpc>
                <a:spcPct val="100000"/>
              </a:lnSpc>
              <a:spcBef>
                <a:spcPct val="20000"/>
              </a:spcBef>
              <a:spcAft>
                <a:spcPct val="0"/>
              </a:spcAft>
              <a:buSzPct val="90000"/>
              <a:buFont typeface="Arial"/>
              <a:buChar char="•"/>
              <a:defRPr sz="2000" kern="1200" spc="0">
                <a:solidFill>
                  <a:schemeClr val="tx1">
                    <a:lumMod val="75000"/>
                    <a:lumOff val="25000"/>
                  </a:schemeClr>
                </a:solidFill>
                <a:latin typeface="Source Sans Pro Light"/>
                <a:ea typeface="ＭＳ Ｐゴシック" charset="0"/>
                <a:cs typeface="Source Sans Pro"/>
              </a:defRPr>
            </a:lvl2pPr>
            <a:lvl3pPr marL="744538" indent="-174625" algn="l" defTabSz="457200" rtl="0" eaLnBrk="1" fontAlgn="base" hangingPunct="1">
              <a:lnSpc>
                <a:spcPct val="100000"/>
              </a:lnSpc>
              <a:spcBef>
                <a:spcPct val="20000"/>
              </a:spcBef>
              <a:spcAft>
                <a:spcPct val="0"/>
              </a:spcAft>
              <a:buSzPct val="80000"/>
              <a:buFont typeface="Lucida Grande"/>
              <a:buChar char="–"/>
              <a:tabLst/>
              <a:defRPr sz="1800" kern="1200" spc="0">
                <a:solidFill>
                  <a:schemeClr val="tx1">
                    <a:lumMod val="75000"/>
                    <a:lumOff val="25000"/>
                  </a:schemeClr>
                </a:solidFill>
                <a:latin typeface="Source Sans Pro Light"/>
                <a:ea typeface="ＭＳ Ｐゴシック" charset="0"/>
                <a:cs typeface="Source Sans Pro"/>
              </a:defRPr>
            </a:lvl3pPr>
            <a:lvl4pPr marL="971550" indent="-174625" algn="l" defTabSz="457200" rtl="0" eaLnBrk="1" fontAlgn="base" hangingPunct="1">
              <a:lnSpc>
                <a:spcPct val="100000"/>
              </a:lnSpc>
              <a:spcBef>
                <a:spcPct val="20000"/>
              </a:spcBef>
              <a:spcAft>
                <a:spcPct val="0"/>
              </a:spcAft>
              <a:buSzPct val="90000"/>
              <a:buFont typeface="Arial"/>
              <a:buChar char="•"/>
              <a:defRPr sz="1800" kern="1200" spc="0">
                <a:solidFill>
                  <a:schemeClr val="tx1">
                    <a:lumMod val="75000"/>
                    <a:lumOff val="25000"/>
                  </a:schemeClr>
                </a:solidFill>
                <a:latin typeface="Source Sans Pro Light"/>
                <a:ea typeface="ＭＳ Ｐゴシック" charset="0"/>
                <a:cs typeface="Source Sans Pro"/>
              </a:defRPr>
            </a:lvl4pPr>
            <a:lvl5pPr marL="1139825" indent="-168275" algn="l" defTabSz="457200" rtl="0" eaLnBrk="1" fontAlgn="base" hangingPunct="1">
              <a:lnSpc>
                <a:spcPct val="100000"/>
              </a:lnSpc>
              <a:spcBef>
                <a:spcPct val="20000"/>
              </a:spcBef>
              <a:spcAft>
                <a:spcPct val="0"/>
              </a:spcAft>
              <a:buSzPct val="80000"/>
              <a:buFont typeface="Lucida Grande"/>
              <a:buChar char="–"/>
              <a:defRPr sz="1600" kern="1200" spc="0">
                <a:solidFill>
                  <a:schemeClr val="tx1">
                    <a:lumMod val="75000"/>
                    <a:lumOff val="25000"/>
                  </a:schemeClr>
                </a:solidFill>
                <a:latin typeface="Source Sans Pro Light"/>
                <a:ea typeface="ＭＳ Ｐゴシック" charset="0"/>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700" b="1" dirty="0"/>
          </a:p>
          <a:p>
            <a:pPr marL="457178" indent="-457178">
              <a:buFontTx/>
              <a:buChar char="•"/>
            </a:pPr>
            <a:r>
              <a:rPr lang="en-US" sz="2100" dirty="0"/>
              <a:t>Normalizer</a:t>
            </a:r>
          </a:p>
          <a:p>
            <a:pPr marL="457178" indent="-457178">
              <a:buFontTx/>
              <a:buChar char="•"/>
            </a:pPr>
            <a:r>
              <a:rPr lang="en-US" sz="2100" dirty="0"/>
              <a:t>One-Hot Encoder</a:t>
            </a:r>
          </a:p>
          <a:p>
            <a:pPr marL="457178" indent="-457178">
              <a:buFontTx/>
              <a:buChar char="•"/>
            </a:pPr>
            <a:r>
              <a:rPr lang="en-US" sz="2100" dirty="0"/>
              <a:t>PCA</a:t>
            </a:r>
          </a:p>
          <a:p>
            <a:pPr marL="457178" indent="-457178">
              <a:buFontTx/>
              <a:buChar char="•"/>
            </a:pPr>
            <a:r>
              <a:rPr lang="en-US" sz="2100" dirty="0" err="1"/>
              <a:t>PolynomialExpansion</a:t>
            </a:r>
            <a:endParaRPr lang="en-US" sz="2100" dirty="0"/>
          </a:p>
          <a:p>
            <a:pPr marL="457178" indent="-457178">
              <a:buFontTx/>
              <a:buChar char="•"/>
            </a:pPr>
            <a:r>
              <a:rPr lang="en-US" sz="2100" dirty="0" err="1"/>
              <a:t>RFormula</a:t>
            </a:r>
            <a:endParaRPr lang="en-US" sz="2100" dirty="0"/>
          </a:p>
          <a:p>
            <a:pPr marL="457178" indent="-457178">
              <a:buFontTx/>
              <a:buChar char="•"/>
            </a:pPr>
            <a:r>
              <a:rPr lang="en-US" sz="2100" dirty="0" err="1"/>
              <a:t>SQLTransformer</a:t>
            </a:r>
            <a:endParaRPr lang="en-US" sz="2100" dirty="0"/>
          </a:p>
          <a:p>
            <a:pPr marL="457178" indent="-457178">
              <a:buFontTx/>
              <a:buChar char="•"/>
            </a:pPr>
            <a:r>
              <a:rPr lang="en-US" sz="2100" dirty="0"/>
              <a:t>Standard </a:t>
            </a:r>
            <a:r>
              <a:rPr lang="en-US" sz="2100" dirty="0" err="1"/>
              <a:t>scaler</a:t>
            </a:r>
            <a:endParaRPr lang="en-US" sz="2100" dirty="0"/>
          </a:p>
          <a:p>
            <a:pPr marL="457178" indent="-457178">
              <a:buFontTx/>
              <a:buChar char="•"/>
            </a:pPr>
            <a:r>
              <a:rPr lang="en-US" sz="2100" dirty="0" err="1"/>
              <a:t>StopWordsRemover</a:t>
            </a:r>
            <a:endParaRPr lang="en-US" sz="2100" dirty="0"/>
          </a:p>
          <a:p>
            <a:pPr marL="457178" indent="-457178">
              <a:buFontTx/>
              <a:buChar char="•"/>
            </a:pPr>
            <a:r>
              <a:rPr lang="en-US" sz="2100" dirty="0" err="1"/>
              <a:t>StringIndexer</a:t>
            </a:r>
            <a:endParaRPr lang="en-US" sz="2100" dirty="0"/>
          </a:p>
          <a:p>
            <a:pPr marL="457178" indent="-457178">
              <a:buFontTx/>
              <a:buChar char="•"/>
            </a:pPr>
            <a:r>
              <a:rPr lang="en-US" sz="2100" dirty="0" err="1"/>
              <a:t>Tokenizer</a:t>
            </a:r>
            <a:endParaRPr lang="en-US" sz="2100" dirty="0"/>
          </a:p>
          <a:p>
            <a:pPr marL="457178" indent="-457178">
              <a:buFontTx/>
              <a:buChar char="•"/>
            </a:pPr>
            <a:r>
              <a:rPr lang="en-US" sz="2100" dirty="0" err="1"/>
              <a:t>StringIndexer</a:t>
            </a:r>
            <a:endParaRPr lang="en-US" sz="2100" dirty="0"/>
          </a:p>
        </p:txBody>
      </p:sp>
      <p:sp>
        <p:nvSpPr>
          <p:cNvPr id="11" name="Content Placeholder 2"/>
          <p:cNvSpPr txBox="1">
            <a:spLocks/>
          </p:cNvSpPr>
          <p:nvPr/>
        </p:nvSpPr>
        <p:spPr>
          <a:xfrm>
            <a:off x="8249021" y="800693"/>
            <a:ext cx="3604003" cy="4683123"/>
          </a:xfrm>
          <a:prstGeom prst="rect">
            <a:avLst/>
          </a:prstGeom>
        </p:spPr>
        <p:txBody>
          <a:bodyPr vert="horz" lIns="121914" tIns="60957" rIns="121914" bIns="60957" rtlCol="0">
            <a:noAutofit/>
          </a:bodyPr>
          <a:lstStyle>
            <a:lvl1pPr marL="168275" indent="-168275" algn="l" defTabSz="457200" rtl="0" eaLnBrk="1" fontAlgn="base" hangingPunct="1">
              <a:lnSpc>
                <a:spcPct val="100000"/>
              </a:lnSpc>
              <a:spcBef>
                <a:spcPct val="20000"/>
              </a:spcBef>
              <a:spcAft>
                <a:spcPct val="0"/>
              </a:spcAft>
              <a:buSzPct val="90000"/>
              <a:buFont typeface="Arial"/>
              <a:buChar char="•"/>
              <a:defRPr sz="2400" kern="1200" spc="0">
                <a:solidFill>
                  <a:schemeClr val="tx1">
                    <a:lumMod val="75000"/>
                    <a:lumOff val="25000"/>
                  </a:schemeClr>
                </a:solidFill>
                <a:latin typeface="Source Sans Pro Light"/>
                <a:ea typeface="ＭＳ Ｐゴシック" charset="0"/>
                <a:cs typeface="Source Sans Pro"/>
              </a:defRPr>
            </a:lvl1pPr>
            <a:lvl2pPr marL="401638" indent="-174625" algn="l" defTabSz="457200" rtl="0" eaLnBrk="1" fontAlgn="base" hangingPunct="1">
              <a:lnSpc>
                <a:spcPct val="100000"/>
              </a:lnSpc>
              <a:spcBef>
                <a:spcPct val="20000"/>
              </a:spcBef>
              <a:spcAft>
                <a:spcPct val="0"/>
              </a:spcAft>
              <a:buSzPct val="90000"/>
              <a:buFont typeface="Arial"/>
              <a:buChar char="•"/>
              <a:defRPr sz="2000" kern="1200" spc="0">
                <a:solidFill>
                  <a:schemeClr val="tx1">
                    <a:lumMod val="75000"/>
                    <a:lumOff val="25000"/>
                  </a:schemeClr>
                </a:solidFill>
                <a:latin typeface="Source Sans Pro Light"/>
                <a:ea typeface="ＭＳ Ｐゴシック" charset="0"/>
                <a:cs typeface="Source Sans Pro"/>
              </a:defRPr>
            </a:lvl2pPr>
            <a:lvl3pPr marL="744538" indent="-174625" algn="l" defTabSz="457200" rtl="0" eaLnBrk="1" fontAlgn="base" hangingPunct="1">
              <a:lnSpc>
                <a:spcPct val="100000"/>
              </a:lnSpc>
              <a:spcBef>
                <a:spcPct val="20000"/>
              </a:spcBef>
              <a:spcAft>
                <a:spcPct val="0"/>
              </a:spcAft>
              <a:buSzPct val="80000"/>
              <a:buFont typeface="Lucida Grande"/>
              <a:buChar char="–"/>
              <a:tabLst/>
              <a:defRPr sz="1800" kern="1200" spc="0">
                <a:solidFill>
                  <a:schemeClr val="tx1">
                    <a:lumMod val="75000"/>
                    <a:lumOff val="25000"/>
                  </a:schemeClr>
                </a:solidFill>
                <a:latin typeface="Source Sans Pro Light"/>
                <a:ea typeface="ＭＳ Ｐゴシック" charset="0"/>
                <a:cs typeface="Source Sans Pro"/>
              </a:defRPr>
            </a:lvl3pPr>
            <a:lvl4pPr marL="971550" indent="-174625" algn="l" defTabSz="457200" rtl="0" eaLnBrk="1" fontAlgn="base" hangingPunct="1">
              <a:lnSpc>
                <a:spcPct val="100000"/>
              </a:lnSpc>
              <a:spcBef>
                <a:spcPct val="20000"/>
              </a:spcBef>
              <a:spcAft>
                <a:spcPct val="0"/>
              </a:spcAft>
              <a:buSzPct val="90000"/>
              <a:buFont typeface="Arial"/>
              <a:buChar char="•"/>
              <a:defRPr sz="1800" kern="1200" spc="0">
                <a:solidFill>
                  <a:schemeClr val="tx1">
                    <a:lumMod val="75000"/>
                    <a:lumOff val="25000"/>
                  </a:schemeClr>
                </a:solidFill>
                <a:latin typeface="Source Sans Pro Light"/>
                <a:ea typeface="ＭＳ Ｐゴシック" charset="0"/>
                <a:cs typeface="Source Sans Pro"/>
              </a:defRPr>
            </a:lvl4pPr>
            <a:lvl5pPr marL="1139825" indent="-168275" algn="l" defTabSz="457200" rtl="0" eaLnBrk="1" fontAlgn="base" hangingPunct="1">
              <a:lnSpc>
                <a:spcPct val="100000"/>
              </a:lnSpc>
              <a:spcBef>
                <a:spcPct val="20000"/>
              </a:spcBef>
              <a:spcAft>
                <a:spcPct val="0"/>
              </a:spcAft>
              <a:buSzPct val="80000"/>
              <a:buFont typeface="Lucida Grande"/>
              <a:buChar char="–"/>
              <a:defRPr sz="1600" kern="1200" spc="0">
                <a:solidFill>
                  <a:schemeClr val="tx1">
                    <a:lumMod val="75000"/>
                    <a:lumOff val="25000"/>
                  </a:schemeClr>
                </a:solidFill>
                <a:latin typeface="Source Sans Pro Light"/>
                <a:ea typeface="ＭＳ Ｐゴシック" charset="0"/>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700" b="1"/>
          </a:p>
          <a:p>
            <a:pPr marL="457178" indent="-457178">
              <a:buFontTx/>
              <a:buChar char="•"/>
            </a:pPr>
            <a:r>
              <a:rPr lang="en-US" sz="2100"/>
              <a:t>VectorAssembler</a:t>
            </a:r>
            <a:endParaRPr lang="en-US" sz="2100" dirty="0"/>
          </a:p>
          <a:p>
            <a:pPr marL="457178" indent="-457178">
              <a:buFontTx/>
              <a:buChar char="•"/>
            </a:pPr>
            <a:r>
              <a:rPr lang="en-US" sz="2100" dirty="0" err="1"/>
              <a:t>VectorIndexer</a:t>
            </a:r>
            <a:endParaRPr lang="en-US" sz="2100" dirty="0"/>
          </a:p>
          <a:p>
            <a:pPr marL="457178" indent="-457178">
              <a:buFontTx/>
              <a:buChar char="•"/>
            </a:pPr>
            <a:r>
              <a:rPr lang="en-US" sz="2100" dirty="0" err="1"/>
              <a:t>VectorSlicer</a:t>
            </a:r>
            <a:endParaRPr lang="en-US" sz="2100" dirty="0"/>
          </a:p>
          <a:p>
            <a:pPr marL="457178" indent="-457178">
              <a:buFontTx/>
              <a:buChar char="•"/>
            </a:pPr>
            <a:r>
              <a:rPr lang="en-US" sz="2100" dirty="0"/>
              <a:t>Word2Vec</a:t>
            </a:r>
          </a:p>
          <a:p>
            <a:pPr marL="457178" indent="-457178">
              <a:buFontTx/>
              <a:buChar char="•"/>
            </a:pPr>
            <a:endParaRPr lang="en-US" sz="2100" dirty="0"/>
          </a:p>
        </p:txBody>
      </p:sp>
      <p:sp>
        <p:nvSpPr>
          <p:cNvPr id="4" name="TextBox 3"/>
          <p:cNvSpPr txBox="1"/>
          <p:nvPr/>
        </p:nvSpPr>
        <p:spPr>
          <a:xfrm>
            <a:off x="8455860" y="3473010"/>
            <a:ext cx="3397165" cy="1415766"/>
          </a:xfrm>
          <a:prstGeom prst="rect">
            <a:avLst/>
          </a:prstGeom>
          <a:noFill/>
          <a:ln>
            <a:solidFill>
              <a:schemeClr val="tx1"/>
            </a:solidFill>
          </a:ln>
          <a:effectLst/>
        </p:spPr>
        <p:txBody>
          <a:bodyPr wrap="square" lIns="121914" tIns="60957" rIns="121914" bIns="60957" rtlCol="0">
            <a:spAutoFit/>
          </a:bodyPr>
          <a:lstStyle/>
          <a:p>
            <a:r>
              <a:rPr lang="en-US" sz="2700" dirty="0">
                <a:latin typeface="Source Sans Pro Light"/>
                <a:cs typeface="Source Sans Pro Light"/>
              </a:rPr>
              <a:t>DataFrames</a:t>
            </a:r>
          </a:p>
          <a:p>
            <a:pPr marL="304784" indent="-304784">
              <a:buFontTx/>
              <a:buChar char="•"/>
            </a:pPr>
            <a:r>
              <a:rPr lang="en-US" dirty="0" smtClean="0">
                <a:latin typeface="Source Sans Pro Light"/>
                <a:cs typeface="Source Sans Pro Light"/>
              </a:rPr>
              <a:t>Similar to R &amp; pandas</a:t>
            </a:r>
          </a:p>
          <a:p>
            <a:pPr marL="304784" indent="-304784">
              <a:buFontTx/>
              <a:buChar char="•"/>
            </a:pPr>
            <a:r>
              <a:rPr lang="en-US" dirty="0" smtClean="0">
                <a:latin typeface="Source Sans Pro Light"/>
                <a:cs typeface="Source Sans Pro Light"/>
              </a:rPr>
              <a:t>Many built-in functions: math, stats, NaN support</a:t>
            </a:r>
            <a:endParaRPr lang="en-US" dirty="0">
              <a:latin typeface="Source Sans Pro Light"/>
              <a:cs typeface="Source Sans Pro Light"/>
            </a:endParaRPr>
          </a:p>
        </p:txBody>
      </p:sp>
      <p:sp>
        <p:nvSpPr>
          <p:cNvPr id="13" name="TextBox 12"/>
          <p:cNvSpPr txBox="1"/>
          <p:nvPr/>
        </p:nvSpPr>
        <p:spPr>
          <a:xfrm>
            <a:off x="9278049" y="6176566"/>
            <a:ext cx="6613323" cy="415492"/>
          </a:xfrm>
          <a:prstGeom prst="rect">
            <a:avLst/>
          </a:prstGeom>
          <a:noFill/>
        </p:spPr>
        <p:txBody>
          <a:bodyPr wrap="none" lIns="121914" tIns="60957" rIns="121914" bIns="60957" rtlCol="0">
            <a:spAutoFit/>
          </a:bodyPr>
          <a:lstStyle/>
          <a:p>
            <a:r>
              <a:rPr lang="en-US" i="1" dirty="0">
                <a:latin typeface="Source Sans Pro Light"/>
                <a:cs typeface="Source Sans Pro Light"/>
              </a:rPr>
              <a:t>based on Spark 1.5</a:t>
            </a:r>
          </a:p>
        </p:txBody>
      </p:sp>
    </p:spTree>
    <p:extLst>
      <p:ext uri="{BB962C8B-B14F-4D97-AF65-F5344CB8AC3E}">
        <p14:creationId xmlns:p14="http://schemas.microsoft.com/office/powerpoint/2010/main" val="4405781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3892" y="855079"/>
            <a:ext cx="5016209" cy="2773663"/>
          </a:xfrm>
        </p:spPr>
        <p:txBody>
          <a:bodyPr>
            <a:noAutofit/>
          </a:bodyPr>
          <a:lstStyle/>
          <a:p>
            <a:pPr marL="0" indent="0">
              <a:buNone/>
            </a:pPr>
            <a:r>
              <a:rPr lang="en-US" sz="2700" b="1" dirty="0"/>
              <a:t>Clustering</a:t>
            </a:r>
          </a:p>
          <a:p>
            <a:pPr marL="457178" indent="-457178">
              <a:buFontTx/>
              <a:buChar char="•"/>
            </a:pPr>
            <a:r>
              <a:rPr lang="en-US" sz="2100" dirty="0"/>
              <a:t>Gaussian mixture models</a:t>
            </a:r>
          </a:p>
          <a:p>
            <a:pPr marL="457178" indent="-457178">
              <a:buFontTx/>
              <a:buChar char="•"/>
            </a:pPr>
            <a:r>
              <a:rPr lang="en-US" sz="2100" dirty="0"/>
              <a:t>K-Means</a:t>
            </a:r>
          </a:p>
          <a:p>
            <a:pPr marL="457178" indent="-457178">
              <a:buFontTx/>
              <a:buChar char="•"/>
            </a:pPr>
            <a:r>
              <a:rPr lang="en-US" sz="2100" dirty="0"/>
              <a:t>Streaming K-Means</a:t>
            </a:r>
          </a:p>
          <a:p>
            <a:pPr marL="457178" indent="-457178">
              <a:buFontTx/>
              <a:buChar char="•"/>
            </a:pPr>
            <a:r>
              <a:rPr lang="en-US" sz="2100" dirty="0"/>
              <a:t>Latent </a:t>
            </a:r>
            <a:r>
              <a:rPr lang="en-US" sz="2100" dirty="0" err="1"/>
              <a:t>Dirichlet</a:t>
            </a:r>
            <a:r>
              <a:rPr lang="en-US" sz="2100" dirty="0"/>
              <a:t> Allocation</a:t>
            </a:r>
          </a:p>
          <a:p>
            <a:pPr marL="457178" indent="-457178">
              <a:buFontTx/>
              <a:buChar char="•"/>
            </a:pPr>
            <a:r>
              <a:rPr lang="en-US" sz="2100" dirty="0"/>
              <a:t>Power Iteration Clustering</a:t>
            </a:r>
          </a:p>
        </p:txBody>
      </p:sp>
      <p:sp>
        <p:nvSpPr>
          <p:cNvPr id="7" name="TextBox 6"/>
          <p:cNvSpPr txBox="1"/>
          <p:nvPr/>
        </p:nvSpPr>
        <p:spPr>
          <a:xfrm>
            <a:off x="9278049" y="6176566"/>
            <a:ext cx="6613323" cy="415492"/>
          </a:xfrm>
          <a:prstGeom prst="rect">
            <a:avLst/>
          </a:prstGeom>
          <a:noFill/>
        </p:spPr>
        <p:txBody>
          <a:bodyPr wrap="none" lIns="121914" tIns="60957" rIns="121914" bIns="60957" rtlCol="0">
            <a:spAutoFit/>
          </a:bodyPr>
          <a:lstStyle/>
          <a:p>
            <a:r>
              <a:rPr lang="en-US" i="1" dirty="0">
                <a:latin typeface="Source Sans Pro Light"/>
                <a:cs typeface="Source Sans Pro Light"/>
              </a:rPr>
              <a:t>based on Spark 1.5</a:t>
            </a:r>
          </a:p>
        </p:txBody>
      </p:sp>
      <p:sp>
        <p:nvSpPr>
          <p:cNvPr id="9" name="Content Placeholder 2"/>
          <p:cNvSpPr txBox="1">
            <a:spLocks/>
          </p:cNvSpPr>
          <p:nvPr/>
        </p:nvSpPr>
        <p:spPr>
          <a:xfrm>
            <a:off x="6187006" y="855077"/>
            <a:ext cx="5016209" cy="1373096"/>
          </a:xfrm>
          <a:prstGeom prst="rect">
            <a:avLst/>
          </a:prstGeom>
        </p:spPr>
        <p:txBody>
          <a:bodyPr vert="horz" lIns="121914" tIns="60957" rIns="121914" bIns="60957" rtlCol="0">
            <a:noAutofit/>
          </a:bodyPr>
          <a:lstStyle>
            <a:lvl1pPr marL="168275" indent="-168275" algn="l" defTabSz="457200" rtl="0" eaLnBrk="1" fontAlgn="base" hangingPunct="1">
              <a:lnSpc>
                <a:spcPct val="100000"/>
              </a:lnSpc>
              <a:spcBef>
                <a:spcPct val="20000"/>
              </a:spcBef>
              <a:spcAft>
                <a:spcPct val="0"/>
              </a:spcAft>
              <a:buSzPct val="90000"/>
              <a:buFont typeface="Arial"/>
              <a:buChar char="•"/>
              <a:defRPr sz="2400" kern="1200" spc="0">
                <a:solidFill>
                  <a:schemeClr val="tx1">
                    <a:lumMod val="75000"/>
                    <a:lumOff val="25000"/>
                  </a:schemeClr>
                </a:solidFill>
                <a:latin typeface="Source Sans Pro Light"/>
                <a:ea typeface="ＭＳ Ｐゴシック" charset="0"/>
                <a:cs typeface="Source Sans Pro"/>
              </a:defRPr>
            </a:lvl1pPr>
            <a:lvl2pPr marL="401638" indent="-174625" algn="l" defTabSz="457200" rtl="0" eaLnBrk="1" fontAlgn="base" hangingPunct="1">
              <a:lnSpc>
                <a:spcPct val="100000"/>
              </a:lnSpc>
              <a:spcBef>
                <a:spcPct val="20000"/>
              </a:spcBef>
              <a:spcAft>
                <a:spcPct val="0"/>
              </a:spcAft>
              <a:buSzPct val="90000"/>
              <a:buFont typeface="Arial"/>
              <a:buChar char="•"/>
              <a:defRPr sz="2000" kern="1200" spc="0">
                <a:solidFill>
                  <a:schemeClr val="tx1">
                    <a:lumMod val="75000"/>
                    <a:lumOff val="25000"/>
                  </a:schemeClr>
                </a:solidFill>
                <a:latin typeface="Source Sans Pro Light"/>
                <a:ea typeface="ＭＳ Ｐゴシック" charset="0"/>
                <a:cs typeface="Source Sans Pro"/>
              </a:defRPr>
            </a:lvl2pPr>
            <a:lvl3pPr marL="744538" indent="-174625" algn="l" defTabSz="457200" rtl="0" eaLnBrk="1" fontAlgn="base" hangingPunct="1">
              <a:lnSpc>
                <a:spcPct val="100000"/>
              </a:lnSpc>
              <a:spcBef>
                <a:spcPct val="20000"/>
              </a:spcBef>
              <a:spcAft>
                <a:spcPct val="0"/>
              </a:spcAft>
              <a:buSzPct val="80000"/>
              <a:buFont typeface="Lucida Grande"/>
              <a:buChar char="–"/>
              <a:tabLst/>
              <a:defRPr sz="1800" kern="1200" spc="0">
                <a:solidFill>
                  <a:schemeClr val="tx1">
                    <a:lumMod val="75000"/>
                    <a:lumOff val="25000"/>
                  </a:schemeClr>
                </a:solidFill>
                <a:latin typeface="Source Sans Pro Light"/>
                <a:ea typeface="ＭＳ Ｐゴシック" charset="0"/>
                <a:cs typeface="Source Sans Pro"/>
              </a:defRPr>
            </a:lvl3pPr>
            <a:lvl4pPr marL="971550" indent="-174625" algn="l" defTabSz="457200" rtl="0" eaLnBrk="1" fontAlgn="base" hangingPunct="1">
              <a:lnSpc>
                <a:spcPct val="100000"/>
              </a:lnSpc>
              <a:spcBef>
                <a:spcPct val="20000"/>
              </a:spcBef>
              <a:spcAft>
                <a:spcPct val="0"/>
              </a:spcAft>
              <a:buSzPct val="90000"/>
              <a:buFont typeface="Arial"/>
              <a:buChar char="•"/>
              <a:defRPr sz="1800" kern="1200" spc="0">
                <a:solidFill>
                  <a:schemeClr val="tx1">
                    <a:lumMod val="75000"/>
                    <a:lumOff val="25000"/>
                  </a:schemeClr>
                </a:solidFill>
                <a:latin typeface="Source Sans Pro Light"/>
                <a:ea typeface="ＭＳ Ｐゴシック" charset="0"/>
                <a:cs typeface="Source Sans Pro"/>
              </a:defRPr>
            </a:lvl4pPr>
            <a:lvl5pPr marL="1139825" indent="-168275" algn="l" defTabSz="457200" rtl="0" eaLnBrk="1" fontAlgn="base" hangingPunct="1">
              <a:lnSpc>
                <a:spcPct val="100000"/>
              </a:lnSpc>
              <a:spcBef>
                <a:spcPct val="20000"/>
              </a:spcBef>
              <a:spcAft>
                <a:spcPct val="0"/>
              </a:spcAft>
              <a:buSzPct val="80000"/>
              <a:buFont typeface="Lucida Grande"/>
              <a:buChar char="–"/>
              <a:defRPr sz="1600" kern="1200" spc="0">
                <a:solidFill>
                  <a:schemeClr val="tx1">
                    <a:lumMod val="75000"/>
                    <a:lumOff val="25000"/>
                  </a:schemeClr>
                </a:solidFill>
                <a:latin typeface="Source Sans Pro Light"/>
                <a:ea typeface="ＭＳ Ｐゴシック" charset="0"/>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700" b="1" dirty="0"/>
              <a:t>Recommendation</a:t>
            </a:r>
          </a:p>
          <a:p>
            <a:pPr marL="457178" indent="-457178">
              <a:buFontTx/>
              <a:buChar char="•"/>
            </a:pPr>
            <a:r>
              <a:rPr lang="en-US" sz="2100" dirty="0"/>
              <a:t>Alternating Least Squares (ALS)</a:t>
            </a:r>
          </a:p>
        </p:txBody>
      </p:sp>
      <p:sp>
        <p:nvSpPr>
          <p:cNvPr id="10" name="Content Placeholder 2"/>
          <p:cNvSpPr txBox="1">
            <a:spLocks/>
          </p:cNvSpPr>
          <p:nvPr/>
        </p:nvSpPr>
        <p:spPr>
          <a:xfrm>
            <a:off x="6187006" y="2227655"/>
            <a:ext cx="5016209" cy="1373096"/>
          </a:xfrm>
          <a:prstGeom prst="rect">
            <a:avLst/>
          </a:prstGeom>
        </p:spPr>
        <p:txBody>
          <a:bodyPr vert="horz" lIns="121914" tIns="60957" rIns="121914" bIns="60957" rtlCol="0">
            <a:noAutofit/>
          </a:bodyPr>
          <a:lstStyle>
            <a:lvl1pPr marL="168275" indent="-168275" algn="l" defTabSz="457200" rtl="0" eaLnBrk="1" fontAlgn="base" hangingPunct="1">
              <a:lnSpc>
                <a:spcPct val="100000"/>
              </a:lnSpc>
              <a:spcBef>
                <a:spcPct val="20000"/>
              </a:spcBef>
              <a:spcAft>
                <a:spcPct val="0"/>
              </a:spcAft>
              <a:buSzPct val="90000"/>
              <a:buFont typeface="Arial"/>
              <a:buChar char="•"/>
              <a:defRPr sz="2400" kern="1200" spc="0">
                <a:solidFill>
                  <a:schemeClr val="tx1">
                    <a:lumMod val="75000"/>
                    <a:lumOff val="25000"/>
                  </a:schemeClr>
                </a:solidFill>
                <a:latin typeface="Source Sans Pro Light"/>
                <a:ea typeface="ＭＳ Ｐゴシック" charset="0"/>
                <a:cs typeface="Source Sans Pro"/>
              </a:defRPr>
            </a:lvl1pPr>
            <a:lvl2pPr marL="401638" indent="-174625" algn="l" defTabSz="457200" rtl="0" eaLnBrk="1" fontAlgn="base" hangingPunct="1">
              <a:lnSpc>
                <a:spcPct val="100000"/>
              </a:lnSpc>
              <a:spcBef>
                <a:spcPct val="20000"/>
              </a:spcBef>
              <a:spcAft>
                <a:spcPct val="0"/>
              </a:spcAft>
              <a:buSzPct val="90000"/>
              <a:buFont typeface="Arial"/>
              <a:buChar char="•"/>
              <a:defRPr sz="2000" kern="1200" spc="0">
                <a:solidFill>
                  <a:schemeClr val="tx1">
                    <a:lumMod val="75000"/>
                    <a:lumOff val="25000"/>
                  </a:schemeClr>
                </a:solidFill>
                <a:latin typeface="Source Sans Pro Light"/>
                <a:ea typeface="ＭＳ Ｐゴシック" charset="0"/>
                <a:cs typeface="Source Sans Pro"/>
              </a:defRPr>
            </a:lvl2pPr>
            <a:lvl3pPr marL="744538" indent="-174625" algn="l" defTabSz="457200" rtl="0" eaLnBrk="1" fontAlgn="base" hangingPunct="1">
              <a:lnSpc>
                <a:spcPct val="100000"/>
              </a:lnSpc>
              <a:spcBef>
                <a:spcPct val="20000"/>
              </a:spcBef>
              <a:spcAft>
                <a:spcPct val="0"/>
              </a:spcAft>
              <a:buSzPct val="80000"/>
              <a:buFont typeface="Lucida Grande"/>
              <a:buChar char="–"/>
              <a:tabLst/>
              <a:defRPr sz="1800" kern="1200" spc="0">
                <a:solidFill>
                  <a:schemeClr val="tx1">
                    <a:lumMod val="75000"/>
                    <a:lumOff val="25000"/>
                  </a:schemeClr>
                </a:solidFill>
                <a:latin typeface="Source Sans Pro Light"/>
                <a:ea typeface="ＭＳ Ｐゴシック" charset="0"/>
                <a:cs typeface="Source Sans Pro"/>
              </a:defRPr>
            </a:lvl3pPr>
            <a:lvl4pPr marL="971550" indent="-174625" algn="l" defTabSz="457200" rtl="0" eaLnBrk="1" fontAlgn="base" hangingPunct="1">
              <a:lnSpc>
                <a:spcPct val="100000"/>
              </a:lnSpc>
              <a:spcBef>
                <a:spcPct val="20000"/>
              </a:spcBef>
              <a:spcAft>
                <a:spcPct val="0"/>
              </a:spcAft>
              <a:buSzPct val="90000"/>
              <a:buFont typeface="Arial"/>
              <a:buChar char="•"/>
              <a:defRPr sz="1800" kern="1200" spc="0">
                <a:solidFill>
                  <a:schemeClr val="tx1">
                    <a:lumMod val="75000"/>
                    <a:lumOff val="25000"/>
                  </a:schemeClr>
                </a:solidFill>
                <a:latin typeface="Source Sans Pro Light"/>
                <a:ea typeface="ＭＳ Ｐゴシック" charset="0"/>
                <a:cs typeface="Source Sans Pro"/>
              </a:defRPr>
            </a:lvl4pPr>
            <a:lvl5pPr marL="1139825" indent="-168275" algn="l" defTabSz="457200" rtl="0" eaLnBrk="1" fontAlgn="base" hangingPunct="1">
              <a:lnSpc>
                <a:spcPct val="100000"/>
              </a:lnSpc>
              <a:spcBef>
                <a:spcPct val="20000"/>
              </a:spcBef>
              <a:spcAft>
                <a:spcPct val="0"/>
              </a:spcAft>
              <a:buSzPct val="80000"/>
              <a:buFont typeface="Lucida Grande"/>
              <a:buChar char="–"/>
              <a:defRPr sz="1600" kern="1200" spc="0">
                <a:solidFill>
                  <a:schemeClr val="tx1">
                    <a:lumMod val="75000"/>
                    <a:lumOff val="25000"/>
                  </a:schemeClr>
                </a:solidFill>
                <a:latin typeface="Source Sans Pro Light"/>
                <a:ea typeface="ＭＳ Ｐゴシック" charset="0"/>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700" b="1" dirty="0"/>
              <a:t>Frequent </a:t>
            </a:r>
            <a:r>
              <a:rPr lang="en-US" sz="2700" b="1" dirty="0" err="1"/>
              <a:t>itemsets</a:t>
            </a:r>
            <a:endParaRPr lang="en-US" sz="2700" b="1" dirty="0"/>
          </a:p>
          <a:p>
            <a:pPr marL="457178" indent="-457178">
              <a:buFontTx/>
              <a:buChar char="•"/>
            </a:pPr>
            <a:r>
              <a:rPr lang="en-US" sz="2100" dirty="0"/>
              <a:t>FP-growth</a:t>
            </a:r>
          </a:p>
          <a:p>
            <a:pPr marL="457178" indent="-457178">
              <a:buFontTx/>
              <a:buChar char="•"/>
            </a:pPr>
            <a:r>
              <a:rPr lang="en-US" sz="2100" dirty="0"/>
              <a:t>Prefix span</a:t>
            </a:r>
          </a:p>
        </p:txBody>
      </p:sp>
      <p:sp>
        <p:nvSpPr>
          <p:cNvPr id="11" name="Content Placeholder 2"/>
          <p:cNvSpPr txBox="1">
            <a:spLocks/>
          </p:cNvSpPr>
          <p:nvPr/>
        </p:nvSpPr>
        <p:spPr>
          <a:xfrm>
            <a:off x="763892" y="3546778"/>
            <a:ext cx="5016209" cy="2629788"/>
          </a:xfrm>
          <a:prstGeom prst="rect">
            <a:avLst/>
          </a:prstGeom>
        </p:spPr>
        <p:txBody>
          <a:bodyPr vert="horz" lIns="121914" tIns="60957" rIns="121914" bIns="60957" rtlCol="0">
            <a:noAutofit/>
          </a:bodyPr>
          <a:lstStyle>
            <a:lvl1pPr marL="168275" indent="-168275" algn="l" defTabSz="457200" rtl="0" eaLnBrk="1" fontAlgn="base" hangingPunct="1">
              <a:lnSpc>
                <a:spcPct val="100000"/>
              </a:lnSpc>
              <a:spcBef>
                <a:spcPct val="20000"/>
              </a:spcBef>
              <a:spcAft>
                <a:spcPct val="0"/>
              </a:spcAft>
              <a:buSzPct val="90000"/>
              <a:buFont typeface="Arial"/>
              <a:buChar char="•"/>
              <a:defRPr sz="2400" kern="1200" spc="0">
                <a:solidFill>
                  <a:schemeClr val="tx1">
                    <a:lumMod val="75000"/>
                    <a:lumOff val="25000"/>
                  </a:schemeClr>
                </a:solidFill>
                <a:latin typeface="Source Sans Pro Light"/>
                <a:ea typeface="ＭＳ Ｐゴシック" charset="0"/>
                <a:cs typeface="Source Sans Pro"/>
              </a:defRPr>
            </a:lvl1pPr>
            <a:lvl2pPr marL="401638" indent="-174625" algn="l" defTabSz="457200" rtl="0" eaLnBrk="1" fontAlgn="base" hangingPunct="1">
              <a:lnSpc>
                <a:spcPct val="100000"/>
              </a:lnSpc>
              <a:spcBef>
                <a:spcPct val="20000"/>
              </a:spcBef>
              <a:spcAft>
                <a:spcPct val="0"/>
              </a:spcAft>
              <a:buSzPct val="90000"/>
              <a:buFont typeface="Arial"/>
              <a:buChar char="•"/>
              <a:defRPr sz="2000" kern="1200" spc="0">
                <a:solidFill>
                  <a:schemeClr val="tx1">
                    <a:lumMod val="75000"/>
                    <a:lumOff val="25000"/>
                  </a:schemeClr>
                </a:solidFill>
                <a:latin typeface="Source Sans Pro Light"/>
                <a:ea typeface="ＭＳ Ｐゴシック" charset="0"/>
                <a:cs typeface="Source Sans Pro"/>
              </a:defRPr>
            </a:lvl2pPr>
            <a:lvl3pPr marL="744538" indent="-174625" algn="l" defTabSz="457200" rtl="0" eaLnBrk="1" fontAlgn="base" hangingPunct="1">
              <a:lnSpc>
                <a:spcPct val="100000"/>
              </a:lnSpc>
              <a:spcBef>
                <a:spcPct val="20000"/>
              </a:spcBef>
              <a:spcAft>
                <a:spcPct val="0"/>
              </a:spcAft>
              <a:buSzPct val="80000"/>
              <a:buFont typeface="Lucida Grande"/>
              <a:buChar char="–"/>
              <a:tabLst/>
              <a:defRPr sz="1800" kern="1200" spc="0">
                <a:solidFill>
                  <a:schemeClr val="tx1">
                    <a:lumMod val="75000"/>
                    <a:lumOff val="25000"/>
                  </a:schemeClr>
                </a:solidFill>
                <a:latin typeface="Source Sans Pro Light"/>
                <a:ea typeface="ＭＳ Ｐゴシック" charset="0"/>
                <a:cs typeface="Source Sans Pro"/>
              </a:defRPr>
            </a:lvl3pPr>
            <a:lvl4pPr marL="971550" indent="-174625" algn="l" defTabSz="457200" rtl="0" eaLnBrk="1" fontAlgn="base" hangingPunct="1">
              <a:lnSpc>
                <a:spcPct val="100000"/>
              </a:lnSpc>
              <a:spcBef>
                <a:spcPct val="20000"/>
              </a:spcBef>
              <a:spcAft>
                <a:spcPct val="0"/>
              </a:spcAft>
              <a:buSzPct val="90000"/>
              <a:buFont typeface="Arial"/>
              <a:buChar char="•"/>
              <a:defRPr sz="1800" kern="1200" spc="0">
                <a:solidFill>
                  <a:schemeClr val="tx1">
                    <a:lumMod val="75000"/>
                    <a:lumOff val="25000"/>
                  </a:schemeClr>
                </a:solidFill>
                <a:latin typeface="Source Sans Pro Light"/>
                <a:ea typeface="ＭＳ Ｐゴシック" charset="0"/>
                <a:cs typeface="Source Sans Pro"/>
              </a:defRPr>
            </a:lvl4pPr>
            <a:lvl5pPr marL="1139825" indent="-168275" algn="l" defTabSz="457200" rtl="0" eaLnBrk="1" fontAlgn="base" hangingPunct="1">
              <a:lnSpc>
                <a:spcPct val="100000"/>
              </a:lnSpc>
              <a:spcBef>
                <a:spcPct val="20000"/>
              </a:spcBef>
              <a:spcAft>
                <a:spcPct val="0"/>
              </a:spcAft>
              <a:buSzPct val="80000"/>
              <a:buFont typeface="Lucida Grande"/>
              <a:buChar char="–"/>
              <a:defRPr sz="1600" kern="1200" spc="0">
                <a:solidFill>
                  <a:schemeClr val="tx1">
                    <a:lumMod val="75000"/>
                    <a:lumOff val="25000"/>
                  </a:schemeClr>
                </a:solidFill>
                <a:latin typeface="Source Sans Pro Light"/>
                <a:ea typeface="ＭＳ Ｐゴシック" charset="0"/>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700" b="1" dirty="0"/>
              <a:t>Statistics</a:t>
            </a:r>
          </a:p>
          <a:p>
            <a:pPr marL="457178" indent="-457178">
              <a:buFontTx/>
              <a:buChar char="•"/>
            </a:pPr>
            <a:r>
              <a:rPr lang="en-US" sz="2100" dirty="0"/>
              <a:t>Pearson correlation</a:t>
            </a:r>
          </a:p>
          <a:p>
            <a:pPr marL="457178" indent="-457178">
              <a:buFontTx/>
              <a:buChar char="•"/>
            </a:pPr>
            <a:r>
              <a:rPr lang="en-US" sz="2100" dirty="0"/>
              <a:t>Spearman correlation</a:t>
            </a:r>
          </a:p>
          <a:p>
            <a:pPr marL="457178" indent="-457178">
              <a:buFontTx/>
              <a:buChar char="•"/>
            </a:pPr>
            <a:r>
              <a:rPr lang="en-US" sz="2100" dirty="0"/>
              <a:t>Online summarization</a:t>
            </a:r>
          </a:p>
          <a:p>
            <a:pPr marL="457178" indent="-457178">
              <a:buFontTx/>
              <a:buChar char="•"/>
            </a:pPr>
            <a:r>
              <a:rPr lang="en-US" sz="2100" dirty="0"/>
              <a:t>Chi-squared test</a:t>
            </a:r>
          </a:p>
          <a:p>
            <a:pPr marL="457178" indent="-457178">
              <a:buFontTx/>
              <a:buChar char="•"/>
            </a:pPr>
            <a:r>
              <a:rPr lang="en-US" sz="2100" dirty="0"/>
              <a:t>Kernel density estimation</a:t>
            </a:r>
          </a:p>
        </p:txBody>
      </p:sp>
      <p:sp>
        <p:nvSpPr>
          <p:cNvPr id="12" name="Content Placeholder 2"/>
          <p:cNvSpPr txBox="1">
            <a:spLocks/>
          </p:cNvSpPr>
          <p:nvPr/>
        </p:nvSpPr>
        <p:spPr>
          <a:xfrm>
            <a:off x="6187006" y="3751963"/>
            <a:ext cx="5016209" cy="2629788"/>
          </a:xfrm>
          <a:prstGeom prst="rect">
            <a:avLst/>
          </a:prstGeom>
        </p:spPr>
        <p:txBody>
          <a:bodyPr vert="horz" lIns="121914" tIns="60957" rIns="121914" bIns="60957" rtlCol="0">
            <a:noAutofit/>
          </a:bodyPr>
          <a:lstStyle>
            <a:lvl1pPr marL="168275" indent="-168275" algn="l" defTabSz="457200" rtl="0" eaLnBrk="1" fontAlgn="base" hangingPunct="1">
              <a:lnSpc>
                <a:spcPct val="100000"/>
              </a:lnSpc>
              <a:spcBef>
                <a:spcPct val="20000"/>
              </a:spcBef>
              <a:spcAft>
                <a:spcPct val="0"/>
              </a:spcAft>
              <a:buSzPct val="90000"/>
              <a:buFont typeface="Arial"/>
              <a:buChar char="•"/>
              <a:defRPr sz="2400" kern="1200" spc="0">
                <a:solidFill>
                  <a:schemeClr val="tx1">
                    <a:lumMod val="75000"/>
                    <a:lumOff val="25000"/>
                  </a:schemeClr>
                </a:solidFill>
                <a:latin typeface="Source Sans Pro Light"/>
                <a:ea typeface="ＭＳ Ｐゴシック" charset="0"/>
                <a:cs typeface="Source Sans Pro"/>
              </a:defRPr>
            </a:lvl1pPr>
            <a:lvl2pPr marL="401638" indent="-174625" algn="l" defTabSz="457200" rtl="0" eaLnBrk="1" fontAlgn="base" hangingPunct="1">
              <a:lnSpc>
                <a:spcPct val="100000"/>
              </a:lnSpc>
              <a:spcBef>
                <a:spcPct val="20000"/>
              </a:spcBef>
              <a:spcAft>
                <a:spcPct val="0"/>
              </a:spcAft>
              <a:buSzPct val="90000"/>
              <a:buFont typeface="Arial"/>
              <a:buChar char="•"/>
              <a:defRPr sz="2000" kern="1200" spc="0">
                <a:solidFill>
                  <a:schemeClr val="tx1">
                    <a:lumMod val="75000"/>
                    <a:lumOff val="25000"/>
                  </a:schemeClr>
                </a:solidFill>
                <a:latin typeface="Source Sans Pro Light"/>
                <a:ea typeface="ＭＳ Ｐゴシック" charset="0"/>
                <a:cs typeface="Source Sans Pro"/>
              </a:defRPr>
            </a:lvl2pPr>
            <a:lvl3pPr marL="744538" indent="-174625" algn="l" defTabSz="457200" rtl="0" eaLnBrk="1" fontAlgn="base" hangingPunct="1">
              <a:lnSpc>
                <a:spcPct val="100000"/>
              </a:lnSpc>
              <a:spcBef>
                <a:spcPct val="20000"/>
              </a:spcBef>
              <a:spcAft>
                <a:spcPct val="0"/>
              </a:spcAft>
              <a:buSzPct val="80000"/>
              <a:buFont typeface="Lucida Grande"/>
              <a:buChar char="–"/>
              <a:tabLst/>
              <a:defRPr sz="1800" kern="1200" spc="0">
                <a:solidFill>
                  <a:schemeClr val="tx1">
                    <a:lumMod val="75000"/>
                    <a:lumOff val="25000"/>
                  </a:schemeClr>
                </a:solidFill>
                <a:latin typeface="Source Sans Pro Light"/>
                <a:ea typeface="ＭＳ Ｐゴシック" charset="0"/>
                <a:cs typeface="Source Sans Pro"/>
              </a:defRPr>
            </a:lvl3pPr>
            <a:lvl4pPr marL="971550" indent="-174625" algn="l" defTabSz="457200" rtl="0" eaLnBrk="1" fontAlgn="base" hangingPunct="1">
              <a:lnSpc>
                <a:spcPct val="100000"/>
              </a:lnSpc>
              <a:spcBef>
                <a:spcPct val="20000"/>
              </a:spcBef>
              <a:spcAft>
                <a:spcPct val="0"/>
              </a:spcAft>
              <a:buSzPct val="90000"/>
              <a:buFont typeface="Arial"/>
              <a:buChar char="•"/>
              <a:defRPr sz="1800" kern="1200" spc="0">
                <a:solidFill>
                  <a:schemeClr val="tx1">
                    <a:lumMod val="75000"/>
                    <a:lumOff val="25000"/>
                  </a:schemeClr>
                </a:solidFill>
                <a:latin typeface="Source Sans Pro Light"/>
                <a:ea typeface="ＭＳ Ｐゴシック" charset="0"/>
                <a:cs typeface="Source Sans Pro"/>
              </a:defRPr>
            </a:lvl4pPr>
            <a:lvl5pPr marL="1139825" indent="-168275" algn="l" defTabSz="457200" rtl="0" eaLnBrk="1" fontAlgn="base" hangingPunct="1">
              <a:lnSpc>
                <a:spcPct val="100000"/>
              </a:lnSpc>
              <a:spcBef>
                <a:spcPct val="20000"/>
              </a:spcBef>
              <a:spcAft>
                <a:spcPct val="0"/>
              </a:spcAft>
              <a:buSzPct val="80000"/>
              <a:buFont typeface="Lucida Grande"/>
              <a:buChar char="–"/>
              <a:defRPr sz="1600" kern="1200" spc="0">
                <a:solidFill>
                  <a:schemeClr val="tx1">
                    <a:lumMod val="75000"/>
                    <a:lumOff val="25000"/>
                  </a:schemeClr>
                </a:solidFill>
                <a:latin typeface="Source Sans Pro Light"/>
                <a:ea typeface="ＭＳ Ｐゴシック" charset="0"/>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700" b="1" dirty="0"/>
              <a:t>Linear Algebra</a:t>
            </a:r>
          </a:p>
          <a:p>
            <a:pPr marL="457178" indent="-457178">
              <a:buFontTx/>
              <a:buChar char="•"/>
            </a:pPr>
            <a:r>
              <a:rPr lang="en-US" sz="2100" dirty="0"/>
              <a:t>Local &amp; distributed dense &amp; sparse matrices</a:t>
            </a:r>
          </a:p>
          <a:p>
            <a:pPr marL="457178" indent="-457178">
              <a:buFontTx/>
              <a:buChar char="•"/>
            </a:pPr>
            <a:r>
              <a:rPr lang="en-US" sz="2100" dirty="0"/>
              <a:t>Matrix decompositions (PCA, SVD, QR)</a:t>
            </a:r>
          </a:p>
        </p:txBody>
      </p:sp>
    </p:spTree>
    <p:extLst>
      <p:ext uri="{BB962C8B-B14F-4D97-AF65-F5344CB8AC3E}">
        <p14:creationId xmlns:p14="http://schemas.microsoft.com/office/powerpoint/2010/main" val="1904301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Ongoing Efforts</a:t>
            </a:r>
            <a:endParaRPr lang="en-US" dirty="0"/>
          </a:p>
        </p:txBody>
      </p:sp>
      <p:sp>
        <p:nvSpPr>
          <p:cNvPr id="3" name="Content Placeholder 2"/>
          <p:cNvSpPr>
            <a:spLocks noGrp="1"/>
          </p:cNvSpPr>
          <p:nvPr>
            <p:ph idx="1"/>
          </p:nvPr>
        </p:nvSpPr>
        <p:spPr/>
        <p:txBody>
          <a:bodyPr/>
          <a:lstStyle/>
          <a:p>
            <a:pPr marL="0" indent="0">
              <a:buNone/>
            </a:pPr>
            <a:r>
              <a:rPr lang="en-US" dirty="0" smtClean="0"/>
              <a:t>ML Pipelines</a:t>
            </a:r>
          </a:p>
          <a:p>
            <a:pPr marL="0" indent="0">
              <a:buNone/>
            </a:pPr>
            <a:endParaRPr lang="en-US" dirty="0" smtClean="0"/>
          </a:p>
          <a:p>
            <a:pPr marL="0" indent="0">
              <a:buNone/>
            </a:pPr>
            <a:r>
              <a:rPr lang="en-US" dirty="0" smtClean="0"/>
              <a:t>DataFrames</a:t>
            </a:r>
          </a:p>
          <a:p>
            <a:pPr marL="0" indent="0">
              <a:buNone/>
            </a:pPr>
            <a:endParaRPr lang="en-US" dirty="0" smtClean="0"/>
          </a:p>
          <a:p>
            <a:pPr marL="0" indent="0">
              <a:buNone/>
            </a:pPr>
            <a:r>
              <a:rPr lang="en-US" dirty="0" smtClean="0"/>
              <a:t>Spark R</a:t>
            </a:r>
          </a:p>
          <a:p>
            <a:endParaRPr lang="en-US" dirty="0"/>
          </a:p>
        </p:txBody>
      </p:sp>
    </p:spTree>
    <p:extLst>
      <p:ext uri="{BB962C8B-B14F-4D97-AF65-F5344CB8AC3E}">
        <p14:creationId xmlns:p14="http://schemas.microsoft.com/office/powerpoint/2010/main" val="325032132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ML Pipelines</a:t>
            </a:r>
            <a:endParaRPr lang="en-US" dirty="0"/>
          </a:p>
        </p:txBody>
      </p:sp>
      <p:cxnSp>
        <p:nvCxnSpPr>
          <p:cNvPr id="5" name="Straight Arrow Connector 4"/>
          <p:cNvCxnSpPr/>
          <p:nvPr/>
        </p:nvCxnSpPr>
        <p:spPr>
          <a:xfrm>
            <a:off x="2301431" y="3645068"/>
            <a:ext cx="0" cy="352901"/>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 name="Rounded Rectangle 5"/>
          <p:cNvSpPr/>
          <p:nvPr/>
        </p:nvSpPr>
        <p:spPr>
          <a:xfrm>
            <a:off x="955232" y="4072142"/>
            <a:ext cx="2692400" cy="438367"/>
          </a:xfrm>
          <a:prstGeom prst="roundRect">
            <a:avLst/>
          </a:prstGeom>
          <a:noFill/>
          <a:ln w="38100" cmpd="sng">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lIns="121914" tIns="60957" rIns="121914" bIns="60957" rtlCol="0" anchor="ctr"/>
          <a:lstStyle/>
          <a:p>
            <a:pPr algn="ctr"/>
            <a:r>
              <a:rPr lang="en-US" dirty="0" smtClean="0">
                <a:solidFill>
                  <a:schemeClr val="tx1"/>
                </a:solidFill>
              </a:rPr>
              <a:t>Train </a:t>
            </a:r>
            <a:r>
              <a:rPr lang="en-US" dirty="0">
                <a:solidFill>
                  <a:schemeClr val="tx1"/>
                </a:solidFill>
              </a:rPr>
              <a:t>m</a:t>
            </a:r>
            <a:r>
              <a:rPr lang="en-US" dirty="0" smtClean="0">
                <a:solidFill>
                  <a:schemeClr val="tx1"/>
                </a:solidFill>
              </a:rPr>
              <a:t>odel</a:t>
            </a:r>
            <a:endParaRPr lang="en-US" dirty="0">
              <a:solidFill>
                <a:schemeClr val="tx1"/>
              </a:solidFill>
            </a:endParaRPr>
          </a:p>
        </p:txBody>
      </p:sp>
      <p:cxnSp>
        <p:nvCxnSpPr>
          <p:cNvPr id="7" name="Straight Arrow Connector 6"/>
          <p:cNvCxnSpPr/>
          <p:nvPr/>
        </p:nvCxnSpPr>
        <p:spPr>
          <a:xfrm>
            <a:off x="2301431" y="4604704"/>
            <a:ext cx="0" cy="373915"/>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8" name="Rounded Rectangle 7"/>
          <p:cNvSpPr/>
          <p:nvPr/>
        </p:nvSpPr>
        <p:spPr>
          <a:xfrm>
            <a:off x="1446297" y="5047710"/>
            <a:ext cx="1710267" cy="434545"/>
          </a:xfrm>
          <a:prstGeom prst="roundRect">
            <a:avLst/>
          </a:prstGeom>
          <a:noFill/>
          <a:ln w="38100" cmpd="sng">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lIns="121914" tIns="60957" rIns="121914" bIns="60957" rtlCol="0" anchor="ctr"/>
          <a:lstStyle/>
          <a:p>
            <a:pPr algn="ctr"/>
            <a:r>
              <a:rPr lang="en-US" dirty="0" smtClean="0">
                <a:solidFill>
                  <a:schemeClr val="tx1"/>
                </a:solidFill>
              </a:rPr>
              <a:t>Evaluate</a:t>
            </a:r>
            <a:endParaRPr lang="en-US" dirty="0">
              <a:solidFill>
                <a:schemeClr val="tx1"/>
              </a:solidFill>
            </a:endParaRPr>
          </a:p>
        </p:txBody>
      </p:sp>
      <p:sp>
        <p:nvSpPr>
          <p:cNvPr id="9" name="Rounded Rectangle 8"/>
          <p:cNvSpPr/>
          <p:nvPr/>
        </p:nvSpPr>
        <p:spPr>
          <a:xfrm>
            <a:off x="1394780" y="2175349"/>
            <a:ext cx="1813307" cy="438367"/>
          </a:xfrm>
          <a:prstGeom prst="roundRect">
            <a:avLst/>
          </a:prstGeom>
          <a:noFill/>
          <a:ln w="38100" cmpd="sng">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lIns="121914" tIns="60957" rIns="121914" bIns="60957" rtlCol="0" anchor="ctr"/>
          <a:lstStyle/>
          <a:p>
            <a:pPr algn="ctr"/>
            <a:r>
              <a:rPr lang="en-US" dirty="0" smtClean="0">
                <a:solidFill>
                  <a:schemeClr val="tx1"/>
                </a:solidFill>
              </a:rPr>
              <a:t>Load data</a:t>
            </a:r>
            <a:endParaRPr lang="en-US" dirty="0">
              <a:solidFill>
                <a:schemeClr val="tx1"/>
              </a:solidFill>
            </a:endParaRPr>
          </a:p>
        </p:txBody>
      </p:sp>
      <p:cxnSp>
        <p:nvCxnSpPr>
          <p:cNvPr id="10" name="Straight Arrow Connector 9"/>
          <p:cNvCxnSpPr/>
          <p:nvPr/>
        </p:nvCxnSpPr>
        <p:spPr>
          <a:xfrm>
            <a:off x="2301431" y="2695821"/>
            <a:ext cx="0" cy="348515"/>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1" name="Rounded Rectangle 10"/>
          <p:cNvSpPr/>
          <p:nvPr/>
        </p:nvSpPr>
        <p:spPr>
          <a:xfrm>
            <a:off x="955233" y="3112070"/>
            <a:ext cx="2692399" cy="438367"/>
          </a:xfrm>
          <a:prstGeom prst="roundRect">
            <a:avLst/>
          </a:prstGeom>
          <a:noFill/>
          <a:ln w="38100" cmpd="sng">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lIns="121914" tIns="60957" rIns="121914" bIns="60957" rtlCol="0" anchor="ctr"/>
          <a:lstStyle/>
          <a:p>
            <a:pPr algn="ctr"/>
            <a:r>
              <a:rPr lang="en-US" dirty="0" smtClean="0">
                <a:solidFill>
                  <a:schemeClr val="tx1"/>
                </a:solidFill>
              </a:rPr>
              <a:t>Extract features</a:t>
            </a:r>
            <a:endParaRPr lang="en-US" dirty="0">
              <a:solidFill>
                <a:schemeClr val="tx1"/>
              </a:solidFill>
            </a:endParaRPr>
          </a:p>
        </p:txBody>
      </p:sp>
    </p:spTree>
    <p:extLst>
      <p:ext uri="{BB962C8B-B14F-4D97-AF65-F5344CB8AC3E}">
        <p14:creationId xmlns:p14="http://schemas.microsoft.com/office/powerpoint/2010/main" val="14797142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ML Pipelines</a:t>
            </a:r>
            <a:endParaRPr lang="en-US" dirty="0"/>
          </a:p>
        </p:txBody>
      </p:sp>
      <p:grpSp>
        <p:nvGrpSpPr>
          <p:cNvPr id="3" name="Group 2"/>
          <p:cNvGrpSpPr/>
          <p:nvPr/>
        </p:nvGrpSpPr>
        <p:grpSpPr>
          <a:xfrm>
            <a:off x="642823" y="1418168"/>
            <a:ext cx="10835332" cy="4262101"/>
            <a:chOff x="61978" y="1069139"/>
            <a:chExt cx="8126499" cy="3196576"/>
          </a:xfrm>
        </p:grpSpPr>
        <p:sp>
          <p:nvSpPr>
            <p:cNvPr id="12" name="Rounded Rectangle 11"/>
            <p:cNvSpPr/>
            <p:nvPr/>
          </p:nvSpPr>
          <p:spPr>
            <a:xfrm>
              <a:off x="6169177" y="1573225"/>
              <a:ext cx="2019300" cy="328775"/>
            </a:xfrm>
            <a:prstGeom prst="roundRect">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Train model 1</a:t>
              </a:r>
              <a:endParaRPr lang="en-US" dirty="0">
                <a:solidFill>
                  <a:schemeClr val="tx1"/>
                </a:solidFill>
              </a:endParaRPr>
            </a:p>
          </p:txBody>
        </p:sp>
        <p:cxnSp>
          <p:nvCxnSpPr>
            <p:cNvPr id="13" name="Straight Arrow Connector 12"/>
            <p:cNvCxnSpPr/>
            <p:nvPr/>
          </p:nvCxnSpPr>
          <p:spPr>
            <a:xfrm>
              <a:off x="7547127" y="3392779"/>
              <a:ext cx="0" cy="280436"/>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Rounded Rectangle 13"/>
            <p:cNvSpPr/>
            <p:nvPr/>
          </p:nvSpPr>
          <p:spPr>
            <a:xfrm>
              <a:off x="6905777" y="3725033"/>
              <a:ext cx="1282700" cy="325909"/>
            </a:xfrm>
            <a:prstGeom prst="roundRect">
              <a:avLst/>
            </a:prstGeom>
            <a:noFill/>
            <a:ln w="38100" cmpd="sng">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Evaluate</a:t>
              </a:r>
              <a:endParaRPr lang="en-US" dirty="0">
                <a:solidFill>
                  <a:schemeClr val="tx1"/>
                </a:solidFill>
              </a:endParaRPr>
            </a:p>
          </p:txBody>
        </p:sp>
        <p:sp>
          <p:nvSpPr>
            <p:cNvPr id="15" name="Rounded Rectangle 14"/>
            <p:cNvSpPr/>
            <p:nvPr/>
          </p:nvSpPr>
          <p:spPr>
            <a:xfrm>
              <a:off x="181357" y="1225110"/>
              <a:ext cx="1544716" cy="328775"/>
            </a:xfrm>
            <a:prstGeom prst="roundRect">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Datasource</a:t>
              </a:r>
              <a:r>
                <a:rPr lang="en-US" dirty="0" smtClean="0">
                  <a:solidFill>
                    <a:schemeClr val="tx1"/>
                  </a:solidFill>
                </a:rPr>
                <a:t> 1</a:t>
              </a:r>
              <a:endParaRPr lang="en-US" dirty="0">
                <a:solidFill>
                  <a:schemeClr val="tx1"/>
                </a:solidFill>
              </a:endParaRPr>
            </a:p>
          </p:txBody>
        </p:sp>
        <p:cxnSp>
          <p:nvCxnSpPr>
            <p:cNvPr id="16" name="Straight Arrow Connector 15"/>
            <p:cNvCxnSpPr>
              <a:stCxn id="15" idx="2"/>
            </p:cNvCxnSpPr>
            <p:nvPr/>
          </p:nvCxnSpPr>
          <p:spPr>
            <a:xfrm>
              <a:off x="953715" y="1553885"/>
              <a:ext cx="62285" cy="358660"/>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Rounded Rectangle 16"/>
            <p:cNvSpPr/>
            <p:nvPr/>
          </p:nvSpPr>
          <p:spPr>
            <a:xfrm>
              <a:off x="2081277" y="1069139"/>
              <a:ext cx="1544716" cy="328775"/>
            </a:xfrm>
            <a:prstGeom prst="roundRect">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Datasource</a:t>
              </a:r>
              <a:r>
                <a:rPr lang="en-US" dirty="0" smtClean="0">
                  <a:solidFill>
                    <a:schemeClr val="tx1"/>
                  </a:solidFill>
                </a:rPr>
                <a:t> 2</a:t>
              </a:r>
              <a:endParaRPr lang="en-US" dirty="0">
                <a:solidFill>
                  <a:schemeClr val="tx1"/>
                </a:solidFill>
              </a:endParaRPr>
            </a:p>
          </p:txBody>
        </p:sp>
        <p:sp>
          <p:nvSpPr>
            <p:cNvPr id="18" name="Rounded Rectangle 17"/>
            <p:cNvSpPr/>
            <p:nvPr/>
          </p:nvSpPr>
          <p:spPr>
            <a:xfrm>
              <a:off x="3625993" y="1583770"/>
              <a:ext cx="1544716" cy="328775"/>
            </a:xfrm>
            <a:prstGeom prst="roundRect">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Datasource</a:t>
              </a:r>
              <a:r>
                <a:rPr lang="en-US" dirty="0" smtClean="0">
                  <a:solidFill>
                    <a:schemeClr val="tx1"/>
                  </a:solidFill>
                </a:rPr>
                <a:t> 3</a:t>
              </a:r>
              <a:endParaRPr lang="en-US" dirty="0">
                <a:solidFill>
                  <a:schemeClr val="tx1"/>
                </a:solidFill>
              </a:endParaRPr>
            </a:p>
          </p:txBody>
        </p:sp>
        <p:cxnSp>
          <p:nvCxnSpPr>
            <p:cNvPr id="19" name="Straight Arrow Connector 18"/>
            <p:cNvCxnSpPr>
              <a:stCxn id="17" idx="2"/>
              <a:endCxn id="21" idx="0"/>
            </p:cNvCxnSpPr>
            <p:nvPr/>
          </p:nvCxnSpPr>
          <p:spPr>
            <a:xfrm>
              <a:off x="2853635" y="1397914"/>
              <a:ext cx="523437" cy="623926"/>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8" idx="1"/>
              <a:endCxn id="21" idx="0"/>
            </p:cNvCxnSpPr>
            <p:nvPr/>
          </p:nvCxnSpPr>
          <p:spPr>
            <a:xfrm flipH="1">
              <a:off x="3377072" y="1748158"/>
              <a:ext cx="248921" cy="273682"/>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1" name="Rounded Rectangle 20"/>
            <p:cNvSpPr/>
            <p:nvPr/>
          </p:nvSpPr>
          <p:spPr>
            <a:xfrm>
              <a:off x="2367422" y="2021840"/>
              <a:ext cx="2019299" cy="328775"/>
            </a:xfrm>
            <a:prstGeom prst="roundRect">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Extract features</a:t>
              </a:r>
              <a:endParaRPr lang="en-US" dirty="0">
                <a:solidFill>
                  <a:schemeClr val="tx1"/>
                </a:solidFill>
              </a:endParaRPr>
            </a:p>
          </p:txBody>
        </p:sp>
        <p:cxnSp>
          <p:nvCxnSpPr>
            <p:cNvPr id="22" name="Straight Arrow Connector 21"/>
            <p:cNvCxnSpPr>
              <a:stCxn id="23" idx="2"/>
            </p:cNvCxnSpPr>
            <p:nvPr/>
          </p:nvCxnSpPr>
          <p:spPr>
            <a:xfrm>
              <a:off x="1071628" y="2244975"/>
              <a:ext cx="654444" cy="467745"/>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3" name="Rounded Rectangle 22"/>
            <p:cNvSpPr/>
            <p:nvPr/>
          </p:nvSpPr>
          <p:spPr>
            <a:xfrm>
              <a:off x="61978" y="1916200"/>
              <a:ext cx="2019299" cy="328775"/>
            </a:xfrm>
            <a:prstGeom prst="roundRect">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Extract features</a:t>
              </a:r>
              <a:endParaRPr lang="en-US" dirty="0">
                <a:solidFill>
                  <a:schemeClr val="tx1"/>
                </a:solidFill>
              </a:endParaRPr>
            </a:p>
          </p:txBody>
        </p:sp>
        <p:cxnSp>
          <p:nvCxnSpPr>
            <p:cNvPr id="24" name="Straight Arrow Connector 23"/>
            <p:cNvCxnSpPr>
              <a:stCxn id="21" idx="2"/>
            </p:cNvCxnSpPr>
            <p:nvPr/>
          </p:nvCxnSpPr>
          <p:spPr>
            <a:xfrm flipH="1">
              <a:off x="1726073" y="2350615"/>
              <a:ext cx="1650999" cy="362105"/>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716424" y="2726535"/>
              <a:ext cx="2137211" cy="328775"/>
            </a:xfrm>
            <a:prstGeom prst="roundRect">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Feature transform 1</a:t>
              </a:r>
              <a:endParaRPr lang="en-US" dirty="0">
                <a:solidFill>
                  <a:schemeClr val="tx1"/>
                </a:solidFill>
              </a:endParaRPr>
            </a:p>
          </p:txBody>
        </p:sp>
        <p:sp>
          <p:nvSpPr>
            <p:cNvPr id="26" name="Rounded Rectangle 25"/>
            <p:cNvSpPr/>
            <p:nvPr/>
          </p:nvSpPr>
          <p:spPr>
            <a:xfrm>
              <a:off x="868966" y="3337500"/>
              <a:ext cx="2137211" cy="328775"/>
            </a:xfrm>
            <a:prstGeom prst="roundRect">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Feature transform 2</a:t>
              </a:r>
              <a:endParaRPr lang="en-US" dirty="0">
                <a:solidFill>
                  <a:schemeClr val="tx1"/>
                </a:solidFill>
              </a:endParaRPr>
            </a:p>
          </p:txBody>
        </p:sp>
        <p:sp>
          <p:nvSpPr>
            <p:cNvPr id="27" name="Rounded Rectangle 26"/>
            <p:cNvSpPr/>
            <p:nvPr/>
          </p:nvSpPr>
          <p:spPr>
            <a:xfrm>
              <a:off x="1239861" y="3936940"/>
              <a:ext cx="2137211" cy="328775"/>
            </a:xfrm>
            <a:prstGeom prst="roundRect">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Feature transform 3</a:t>
              </a:r>
              <a:endParaRPr lang="en-US" dirty="0">
                <a:solidFill>
                  <a:schemeClr val="tx1"/>
                </a:solidFill>
              </a:endParaRPr>
            </a:p>
          </p:txBody>
        </p:sp>
        <p:cxnSp>
          <p:nvCxnSpPr>
            <p:cNvPr id="28" name="Straight Arrow Connector 27"/>
            <p:cNvCxnSpPr>
              <a:endCxn id="26" idx="0"/>
            </p:cNvCxnSpPr>
            <p:nvPr/>
          </p:nvCxnSpPr>
          <p:spPr>
            <a:xfrm>
              <a:off x="1734908" y="3042265"/>
              <a:ext cx="202664" cy="295235"/>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2037649" y="3666275"/>
              <a:ext cx="202664" cy="295235"/>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0" name="Curved Connector 29"/>
            <p:cNvCxnSpPr>
              <a:stCxn id="27" idx="2"/>
            </p:cNvCxnSpPr>
            <p:nvPr/>
          </p:nvCxnSpPr>
          <p:spPr>
            <a:xfrm rot="5400000" flipH="1" flipV="1">
              <a:off x="2943454" y="1113170"/>
              <a:ext cx="2517557" cy="3787533"/>
            </a:xfrm>
            <a:prstGeom prst="curvedConnector4">
              <a:avLst>
                <a:gd name="adj1" fmla="val -9080"/>
                <a:gd name="adj2" fmla="val 64107"/>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1" name="Rounded Rectangle 30"/>
            <p:cNvSpPr/>
            <p:nvPr/>
          </p:nvSpPr>
          <p:spPr>
            <a:xfrm>
              <a:off x="5709436" y="2186227"/>
              <a:ext cx="2019300" cy="328775"/>
            </a:xfrm>
            <a:prstGeom prst="roundRect">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Train model 2</a:t>
              </a:r>
              <a:endParaRPr lang="en-US" dirty="0">
                <a:solidFill>
                  <a:schemeClr val="tx1"/>
                </a:solidFill>
              </a:endParaRPr>
            </a:p>
          </p:txBody>
        </p:sp>
        <p:cxnSp>
          <p:nvCxnSpPr>
            <p:cNvPr id="32" name="Straight Arrow Connector 31"/>
            <p:cNvCxnSpPr>
              <a:endCxn id="31" idx="1"/>
            </p:cNvCxnSpPr>
            <p:nvPr/>
          </p:nvCxnSpPr>
          <p:spPr>
            <a:xfrm>
              <a:off x="5309386" y="2046009"/>
              <a:ext cx="400050" cy="304606"/>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a:off x="7728736" y="1940369"/>
              <a:ext cx="259716" cy="1114941"/>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31" idx="2"/>
            </p:cNvCxnSpPr>
            <p:nvPr/>
          </p:nvCxnSpPr>
          <p:spPr>
            <a:xfrm>
              <a:off x="6719086" y="2515002"/>
              <a:ext cx="687554" cy="527263"/>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5" name="Rounded Rectangle 34"/>
            <p:cNvSpPr/>
            <p:nvPr/>
          </p:nvSpPr>
          <p:spPr>
            <a:xfrm>
              <a:off x="6982461" y="3042265"/>
              <a:ext cx="1206016" cy="328775"/>
            </a:xfrm>
            <a:prstGeom prst="roundRect">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Ensemble</a:t>
              </a:r>
              <a:endParaRPr lang="en-US" dirty="0">
                <a:solidFill>
                  <a:schemeClr val="tx1"/>
                </a:solidFill>
              </a:endParaRPr>
            </a:p>
          </p:txBody>
        </p:sp>
      </p:grpSp>
    </p:spTree>
    <p:extLst>
      <p:ext uri="{BB962C8B-B14F-4D97-AF65-F5344CB8AC3E}">
        <p14:creationId xmlns:p14="http://schemas.microsoft.com/office/powerpoint/2010/main" val="20019594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ML Pipelines</a:t>
            </a:r>
            <a:endParaRPr lang="en-US" dirty="0"/>
          </a:p>
        </p:txBody>
      </p:sp>
      <p:sp>
        <p:nvSpPr>
          <p:cNvPr id="3" name="Content Placeholder 2"/>
          <p:cNvSpPr>
            <a:spLocks noGrp="1"/>
          </p:cNvSpPr>
          <p:nvPr>
            <p:ph idx="1"/>
          </p:nvPr>
        </p:nvSpPr>
        <p:spPr>
          <a:xfrm>
            <a:off x="726635" y="2693795"/>
            <a:ext cx="5513492" cy="2653452"/>
          </a:xfrm>
        </p:spPr>
        <p:txBody>
          <a:bodyPr>
            <a:normAutofit/>
          </a:bodyPr>
          <a:lstStyle/>
          <a:p>
            <a:pPr marL="0" indent="0">
              <a:buNone/>
            </a:pPr>
            <a:r>
              <a:rPr lang="en-US" b="1" dirty="0" smtClean="0"/>
              <a:t>ML Pipelines provide:</a:t>
            </a:r>
          </a:p>
          <a:p>
            <a:pPr marL="457178" indent="-309019">
              <a:buFontTx/>
              <a:buChar char="•"/>
            </a:pPr>
            <a:r>
              <a:rPr lang="en-US" sz="2700" b="1" dirty="0"/>
              <a:t>Familiar API based on </a:t>
            </a:r>
            <a:r>
              <a:rPr lang="en-US" sz="2700" b="1" dirty="0" err="1"/>
              <a:t>scikit</a:t>
            </a:r>
            <a:r>
              <a:rPr lang="en-US" sz="2700" b="1" dirty="0"/>
              <a:t>-learn</a:t>
            </a:r>
          </a:p>
          <a:p>
            <a:pPr marL="457178" indent="-309019">
              <a:buFontTx/>
              <a:buChar char="•"/>
            </a:pPr>
            <a:r>
              <a:rPr lang="en-US" sz="2700" b="1" dirty="0"/>
              <a:t>Integration with DataFrames</a:t>
            </a:r>
          </a:p>
          <a:p>
            <a:pPr marL="457178" indent="-309019">
              <a:buFontTx/>
              <a:buChar char="•"/>
            </a:pPr>
            <a:r>
              <a:rPr lang="en-US" sz="2700" b="1" dirty="0"/>
              <a:t>Simple parameter tuning</a:t>
            </a:r>
          </a:p>
          <a:p>
            <a:pPr marL="457178" indent="-309019">
              <a:buFontTx/>
              <a:buChar char="•"/>
            </a:pPr>
            <a:r>
              <a:rPr lang="en-US" sz="2700" b="1" dirty="0"/>
              <a:t>User-defined components</a:t>
            </a:r>
          </a:p>
        </p:txBody>
      </p:sp>
      <p:sp>
        <p:nvSpPr>
          <p:cNvPr id="10" name="Content Placeholder 2"/>
          <p:cNvSpPr txBox="1">
            <a:spLocks/>
          </p:cNvSpPr>
          <p:nvPr/>
        </p:nvSpPr>
        <p:spPr>
          <a:xfrm>
            <a:off x="726635" y="1570270"/>
            <a:ext cx="11026984" cy="925287"/>
          </a:xfrm>
          <a:prstGeom prst="rect">
            <a:avLst/>
          </a:prstGeom>
        </p:spPr>
        <p:txBody>
          <a:bodyPr vert="horz" lIns="121914" tIns="60957" rIns="121914" bIns="60957" rtlCol="0">
            <a:normAutofit/>
          </a:bodyPr>
          <a:lstStyle>
            <a:lvl1pPr marL="168275" indent="-168275" algn="l" defTabSz="457200" rtl="0" eaLnBrk="1" fontAlgn="base" hangingPunct="1">
              <a:lnSpc>
                <a:spcPct val="100000"/>
              </a:lnSpc>
              <a:spcBef>
                <a:spcPct val="20000"/>
              </a:spcBef>
              <a:spcAft>
                <a:spcPct val="0"/>
              </a:spcAft>
              <a:buSzPct val="90000"/>
              <a:buFont typeface="Arial"/>
              <a:buChar char="•"/>
              <a:defRPr sz="2400" kern="1200" spc="0">
                <a:solidFill>
                  <a:schemeClr val="tx1">
                    <a:lumMod val="75000"/>
                    <a:lumOff val="25000"/>
                  </a:schemeClr>
                </a:solidFill>
                <a:latin typeface="Source Sans Pro Light"/>
                <a:ea typeface="ＭＳ Ｐゴシック" charset="0"/>
                <a:cs typeface="Source Sans Pro"/>
              </a:defRPr>
            </a:lvl1pPr>
            <a:lvl2pPr marL="401638" indent="-174625" algn="l" defTabSz="457200" rtl="0" eaLnBrk="1" fontAlgn="base" hangingPunct="1">
              <a:lnSpc>
                <a:spcPct val="100000"/>
              </a:lnSpc>
              <a:spcBef>
                <a:spcPct val="20000"/>
              </a:spcBef>
              <a:spcAft>
                <a:spcPct val="0"/>
              </a:spcAft>
              <a:buSzPct val="90000"/>
              <a:buFont typeface="Arial"/>
              <a:buChar char="•"/>
              <a:defRPr sz="2000" kern="1200" spc="0">
                <a:solidFill>
                  <a:schemeClr val="tx1">
                    <a:lumMod val="75000"/>
                    <a:lumOff val="25000"/>
                  </a:schemeClr>
                </a:solidFill>
                <a:latin typeface="Source Sans Pro Light"/>
                <a:ea typeface="ＭＳ Ｐゴシック" charset="0"/>
                <a:cs typeface="Source Sans Pro"/>
              </a:defRPr>
            </a:lvl2pPr>
            <a:lvl3pPr marL="744538" indent="-174625" algn="l" defTabSz="457200" rtl="0" eaLnBrk="1" fontAlgn="base" hangingPunct="1">
              <a:lnSpc>
                <a:spcPct val="100000"/>
              </a:lnSpc>
              <a:spcBef>
                <a:spcPct val="20000"/>
              </a:spcBef>
              <a:spcAft>
                <a:spcPct val="0"/>
              </a:spcAft>
              <a:buSzPct val="80000"/>
              <a:buFont typeface="Lucida Grande"/>
              <a:buChar char="–"/>
              <a:tabLst/>
              <a:defRPr sz="1800" kern="1200" spc="0">
                <a:solidFill>
                  <a:schemeClr val="tx1">
                    <a:lumMod val="75000"/>
                    <a:lumOff val="25000"/>
                  </a:schemeClr>
                </a:solidFill>
                <a:latin typeface="Source Sans Pro Light"/>
                <a:ea typeface="ＭＳ Ｐゴシック" charset="0"/>
                <a:cs typeface="Source Sans Pro"/>
              </a:defRPr>
            </a:lvl3pPr>
            <a:lvl4pPr marL="971550" indent="-174625" algn="l" defTabSz="457200" rtl="0" eaLnBrk="1" fontAlgn="base" hangingPunct="1">
              <a:lnSpc>
                <a:spcPct val="100000"/>
              </a:lnSpc>
              <a:spcBef>
                <a:spcPct val="20000"/>
              </a:spcBef>
              <a:spcAft>
                <a:spcPct val="0"/>
              </a:spcAft>
              <a:buSzPct val="90000"/>
              <a:buFont typeface="Arial"/>
              <a:buChar char="•"/>
              <a:defRPr sz="1800" kern="1200" spc="0">
                <a:solidFill>
                  <a:schemeClr val="tx1">
                    <a:lumMod val="75000"/>
                    <a:lumOff val="25000"/>
                  </a:schemeClr>
                </a:solidFill>
                <a:latin typeface="Source Sans Pro Light"/>
                <a:ea typeface="ＭＳ Ｐゴシック" charset="0"/>
                <a:cs typeface="Source Sans Pro"/>
              </a:defRPr>
            </a:lvl4pPr>
            <a:lvl5pPr marL="1139825" indent="-168275" algn="l" defTabSz="457200" rtl="0" eaLnBrk="1" fontAlgn="base" hangingPunct="1">
              <a:lnSpc>
                <a:spcPct val="100000"/>
              </a:lnSpc>
              <a:spcBef>
                <a:spcPct val="20000"/>
              </a:spcBef>
              <a:spcAft>
                <a:spcPct val="0"/>
              </a:spcAft>
              <a:buSzPct val="80000"/>
              <a:buFont typeface="Lucida Grande"/>
              <a:buChar char="–"/>
              <a:defRPr sz="1600" kern="1200" spc="0">
                <a:solidFill>
                  <a:schemeClr val="tx1">
                    <a:lumMod val="75000"/>
                    <a:lumOff val="25000"/>
                  </a:schemeClr>
                </a:solidFill>
                <a:latin typeface="Source Sans Pro Light"/>
                <a:ea typeface="ＭＳ Ｐゴシック" charset="0"/>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b="1" dirty="0" smtClean="0"/>
              <a:t>Simple construction, tuning, and testing for ML workflows</a:t>
            </a:r>
            <a:endParaRPr lang="en-US" sz="2700" b="1" dirty="0"/>
          </a:p>
        </p:txBody>
      </p:sp>
    </p:spTree>
    <p:extLst>
      <p:ext uri="{BB962C8B-B14F-4D97-AF65-F5344CB8AC3E}">
        <p14:creationId xmlns:p14="http://schemas.microsoft.com/office/powerpoint/2010/main" val="303205145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71663" y="1360177"/>
            <a:ext cx="3031571" cy="415494"/>
          </a:xfrm>
          <a:prstGeom prst="rect">
            <a:avLst/>
          </a:prstGeom>
          <a:noFill/>
        </p:spPr>
        <p:txBody>
          <a:bodyPr wrap="none" lIns="91426" tIns="45718" rIns="91426" bIns="45718" rtlCol="0">
            <a:spAutoFit/>
          </a:bodyPr>
          <a:lstStyle/>
          <a:p>
            <a:r>
              <a:rPr lang="en-US" sz="2100" dirty="0">
                <a:latin typeface="Newslab Thin"/>
                <a:cs typeface="Newslab Thin"/>
              </a:rPr>
              <a:t>making big data simple</a:t>
            </a:r>
          </a:p>
        </p:txBody>
      </p:sp>
      <p:pic>
        <p:nvPicPr>
          <p:cNvPr id="4" name="Picture 4" descr="Notebook"/>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744981" y="1225515"/>
            <a:ext cx="4013584" cy="4043536"/>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Box 4"/>
          <p:cNvSpPr txBox="1"/>
          <p:nvPr/>
        </p:nvSpPr>
        <p:spPr>
          <a:xfrm>
            <a:off x="7850901" y="5535967"/>
            <a:ext cx="3907667" cy="830993"/>
          </a:xfrm>
          <a:prstGeom prst="rect">
            <a:avLst/>
          </a:prstGeom>
          <a:noFill/>
        </p:spPr>
        <p:txBody>
          <a:bodyPr wrap="square" lIns="91426" tIns="45718" rIns="91426" bIns="45718" rtlCol="0">
            <a:spAutoFit/>
          </a:bodyPr>
          <a:lstStyle/>
          <a:p>
            <a:r>
              <a:rPr lang="en-US" sz="1200" dirty="0">
                <a:latin typeface="Source Sans Pro"/>
                <a:cs typeface="Source Sans Pro"/>
              </a:rPr>
              <a:t>Databricks Cloud:</a:t>
            </a:r>
          </a:p>
          <a:p>
            <a:r>
              <a:rPr lang="en-US" sz="1200" dirty="0">
                <a:solidFill>
                  <a:srgbClr val="000000"/>
                </a:solidFill>
                <a:latin typeface="Source Sans Pro Light"/>
                <a:cs typeface="Source Sans Pro Light"/>
              </a:rPr>
              <a:t>“A unified platform for building Big Data pipelines – from ETL to Exploration and Dashboards, to Advanced Analytics and Data Products.”</a:t>
            </a:r>
          </a:p>
        </p:txBody>
      </p:sp>
      <p:sp>
        <p:nvSpPr>
          <p:cNvPr id="6" name="TextBox 5"/>
          <p:cNvSpPr txBox="1"/>
          <p:nvPr/>
        </p:nvSpPr>
        <p:spPr>
          <a:xfrm>
            <a:off x="297667" y="1800961"/>
            <a:ext cx="4390917" cy="4453779"/>
          </a:xfrm>
          <a:prstGeom prst="rect">
            <a:avLst/>
          </a:prstGeom>
          <a:noFill/>
        </p:spPr>
        <p:txBody>
          <a:bodyPr wrap="none" lIns="91426" tIns="45718" rIns="91426" bIns="45718" rtlCol="0">
            <a:spAutoFit/>
          </a:bodyPr>
          <a:lstStyle/>
          <a:p>
            <a:pPr marL="257128" indent="-257128">
              <a:lnSpc>
                <a:spcPct val="150000"/>
              </a:lnSpc>
              <a:buFont typeface="Arial" panose="020B0604020202020204" pitchFamily="34" charset="0"/>
              <a:buChar char="•"/>
            </a:pPr>
            <a:r>
              <a:rPr lang="en-US" dirty="0">
                <a:latin typeface="Source Sans Pro Light"/>
                <a:cs typeface="Source Sans Pro Light"/>
              </a:rPr>
              <a:t>Founded in late 2013</a:t>
            </a:r>
          </a:p>
          <a:p>
            <a:pPr marL="257128" indent="-257128">
              <a:lnSpc>
                <a:spcPct val="150000"/>
              </a:lnSpc>
              <a:buFont typeface="Arial" panose="020B0604020202020204" pitchFamily="34" charset="0"/>
              <a:buChar char="•"/>
            </a:pPr>
            <a:r>
              <a:rPr lang="en-US" dirty="0">
                <a:latin typeface="Source Sans Pro Light"/>
                <a:cs typeface="Source Sans Pro Light"/>
              </a:rPr>
              <a:t>by the creators of Apache Spark</a:t>
            </a:r>
          </a:p>
          <a:p>
            <a:pPr marL="257128" indent="-257128">
              <a:lnSpc>
                <a:spcPct val="150000"/>
              </a:lnSpc>
              <a:buFont typeface="Arial" panose="020B0604020202020204" pitchFamily="34" charset="0"/>
              <a:buChar char="•"/>
            </a:pPr>
            <a:r>
              <a:rPr lang="en-US" dirty="0">
                <a:latin typeface="Source Sans Pro Light"/>
                <a:cs typeface="Source Sans Pro Light"/>
              </a:rPr>
              <a:t>Original team from UC Berkeley AMPLab</a:t>
            </a:r>
          </a:p>
          <a:p>
            <a:pPr marL="257128" indent="-257128">
              <a:lnSpc>
                <a:spcPct val="150000"/>
              </a:lnSpc>
              <a:buFont typeface="Arial" panose="020B0604020202020204" pitchFamily="34" charset="0"/>
              <a:buChar char="•"/>
            </a:pPr>
            <a:r>
              <a:rPr lang="en-US" dirty="0">
                <a:latin typeface="Source Sans Pro Light"/>
                <a:cs typeface="Source Sans Pro Light"/>
              </a:rPr>
              <a:t>Raised $47 Million in 2 rounds</a:t>
            </a:r>
          </a:p>
          <a:p>
            <a:pPr marL="257128" indent="-257128">
              <a:lnSpc>
                <a:spcPct val="150000"/>
              </a:lnSpc>
              <a:buFont typeface="Arial" panose="020B0604020202020204" pitchFamily="34" charset="0"/>
              <a:buChar char="•"/>
            </a:pPr>
            <a:r>
              <a:rPr lang="en-US" dirty="0">
                <a:latin typeface="Source Sans Pro Light"/>
                <a:cs typeface="Source Sans Pro Light"/>
              </a:rPr>
              <a:t>~60 employees</a:t>
            </a:r>
          </a:p>
          <a:p>
            <a:pPr marL="257128" indent="-257128">
              <a:lnSpc>
                <a:spcPct val="150000"/>
              </a:lnSpc>
              <a:buFont typeface="Arial" panose="020B0604020202020204" pitchFamily="34" charset="0"/>
              <a:buChar char="•"/>
            </a:pPr>
            <a:r>
              <a:rPr lang="en-US" dirty="0">
                <a:latin typeface="Source Sans Pro Light"/>
                <a:cs typeface="Source Sans Pro Light"/>
              </a:rPr>
              <a:t>We’re hiring! </a:t>
            </a:r>
          </a:p>
          <a:p>
            <a:pPr marL="257128" indent="-257128">
              <a:lnSpc>
                <a:spcPct val="150000"/>
              </a:lnSpc>
              <a:buFont typeface="Arial" panose="020B0604020202020204" pitchFamily="34" charset="0"/>
              <a:buChar char="•"/>
            </a:pPr>
            <a:r>
              <a:rPr lang="en-US" dirty="0">
                <a:latin typeface="Source Sans Pro Light"/>
                <a:cs typeface="Source Sans Pro Light"/>
              </a:rPr>
              <a:t>Level 2/3 support partnerships with</a:t>
            </a:r>
          </a:p>
          <a:p>
            <a:pPr marL="714249" lvl="1" indent="-257128">
              <a:lnSpc>
                <a:spcPct val="150000"/>
              </a:lnSpc>
              <a:buFont typeface="Arial" panose="020B0604020202020204" pitchFamily="34" charset="0"/>
              <a:buChar char="•"/>
            </a:pPr>
            <a:r>
              <a:rPr lang="en-US" dirty="0">
                <a:latin typeface="Source Sans Pro Light"/>
                <a:cs typeface="Source Sans Pro Light"/>
              </a:rPr>
              <a:t>Hortonworks</a:t>
            </a:r>
          </a:p>
          <a:p>
            <a:pPr marL="714249" lvl="1" indent="-257128">
              <a:lnSpc>
                <a:spcPct val="150000"/>
              </a:lnSpc>
              <a:buFont typeface="Arial" panose="020B0604020202020204" pitchFamily="34" charset="0"/>
              <a:buChar char="•"/>
            </a:pPr>
            <a:r>
              <a:rPr lang="en-US" dirty="0" err="1">
                <a:latin typeface="Source Sans Pro Light"/>
                <a:cs typeface="Source Sans Pro Light"/>
              </a:rPr>
              <a:t>MapR</a:t>
            </a:r>
            <a:endParaRPr lang="en-US" dirty="0">
              <a:latin typeface="Source Sans Pro Light"/>
              <a:cs typeface="Source Sans Pro Light"/>
            </a:endParaRPr>
          </a:p>
          <a:p>
            <a:pPr marL="714249" lvl="1" indent="-257128">
              <a:lnSpc>
                <a:spcPct val="150000"/>
              </a:lnSpc>
              <a:buFont typeface="Arial" panose="020B0604020202020204" pitchFamily="34" charset="0"/>
              <a:buChar char="•"/>
            </a:pPr>
            <a:r>
              <a:rPr lang="en-US" dirty="0" err="1">
                <a:latin typeface="Source Sans Pro Light"/>
                <a:cs typeface="Source Sans Pro Light"/>
              </a:rPr>
              <a:t>DataStax</a:t>
            </a:r>
            <a:endParaRPr lang="en-US" dirty="0">
              <a:latin typeface="Source Sans Pro Light"/>
              <a:cs typeface="Source Sans Pro Light"/>
            </a:endParaRPr>
          </a:p>
        </p:txBody>
      </p:sp>
      <p:sp>
        <p:nvSpPr>
          <p:cNvPr id="7" name="TextBox 6"/>
          <p:cNvSpPr txBox="1"/>
          <p:nvPr/>
        </p:nvSpPr>
        <p:spPr>
          <a:xfrm>
            <a:off x="2049213" y="3979094"/>
            <a:ext cx="2172361" cy="261606"/>
          </a:xfrm>
          <a:prstGeom prst="rect">
            <a:avLst/>
          </a:prstGeom>
          <a:noFill/>
        </p:spPr>
        <p:txBody>
          <a:bodyPr wrap="none" lIns="91426" tIns="45718" rIns="91426" bIns="45718" rtlCol="0">
            <a:spAutoFit/>
          </a:bodyPr>
          <a:lstStyle/>
          <a:p>
            <a:r>
              <a:rPr lang="en-US" sz="1100" dirty="0">
                <a:latin typeface="Source Sans Pro"/>
              </a:rPr>
              <a:t>(</a:t>
            </a:r>
            <a:r>
              <a:rPr lang="en-US" sz="1100" dirty="0">
                <a:latin typeface="Source Sans Pro"/>
                <a:hlinkClick r:id="rId4"/>
              </a:rPr>
              <a:t>http://databricks.workable.com</a:t>
            </a:r>
            <a:r>
              <a:rPr lang="en-US" sz="1100" dirty="0">
                <a:latin typeface="Source Sans Pro"/>
              </a:rPr>
              <a:t>)</a:t>
            </a:r>
          </a:p>
        </p:txBody>
      </p:sp>
      <p:pic>
        <p:nvPicPr>
          <p:cNvPr id="9" name="Picture 6"/>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690134" y="572675"/>
            <a:ext cx="4730751" cy="7069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1353044"/>
      </p:ext>
    </p:extLst>
  </p:cSld>
  <p:clrMapOvr>
    <a:masterClrMapping/>
  </p:clrMapOvr>
  <p:transition>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78367"/>
            <a:ext cx="12192000" cy="2484228"/>
          </a:xfrm>
        </p:spPr>
        <p:txBody>
          <a:bodyPr/>
          <a:lstStyle/>
          <a:p>
            <a:pPr algn="ctr"/>
            <a:r>
              <a:rPr lang="en-US" dirty="0" smtClean="0"/>
              <a:t/>
            </a:r>
            <a:br>
              <a:rPr lang="en-US" dirty="0" smtClean="0"/>
            </a:br>
            <a:r>
              <a:rPr lang="en-US" dirty="0"/>
              <a:t/>
            </a:r>
            <a:br>
              <a:rPr lang="en-US" dirty="0"/>
            </a:br>
            <a:r>
              <a:rPr lang="en-US" dirty="0" smtClean="0"/>
              <a:t>RDD Fundamentals</a:t>
            </a:r>
            <a:endParaRPr lang="en-US" dirty="0"/>
          </a:p>
        </p:txBody>
      </p:sp>
      <p:sp>
        <p:nvSpPr>
          <p:cNvPr id="3" name="Subtitle 2"/>
          <p:cNvSpPr>
            <a:spLocks noGrp="1"/>
          </p:cNvSpPr>
          <p:nvPr>
            <p:ph type="subTitle" idx="1"/>
          </p:nvPr>
        </p:nvSpPr>
        <p:spPr/>
        <p:txBody>
          <a:bodyPr/>
          <a:lstStyle/>
          <a:p>
            <a:endParaRPr lang="en-US" dirty="0"/>
          </a:p>
        </p:txBody>
      </p:sp>
      <p:sp>
        <p:nvSpPr>
          <p:cNvPr id="5" name="Rectangle 4"/>
          <p:cNvSpPr/>
          <p:nvPr/>
        </p:nvSpPr>
        <p:spPr>
          <a:xfrm>
            <a:off x="5043303" y="2524041"/>
            <a:ext cx="1520943" cy="955091"/>
          </a:xfrm>
          <a:prstGeom prst="rect">
            <a:avLst/>
          </a:prstGeom>
          <a:solidFill>
            <a:schemeClr val="accent6">
              <a:lumMod val="75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Light"/>
            </a:endParaRPr>
          </a:p>
        </p:txBody>
      </p:sp>
      <p:cxnSp>
        <p:nvCxnSpPr>
          <p:cNvPr id="6" name="Straight Connector 5"/>
          <p:cNvCxnSpPr/>
          <p:nvPr/>
        </p:nvCxnSpPr>
        <p:spPr>
          <a:xfrm>
            <a:off x="5833969" y="2541085"/>
            <a:ext cx="0" cy="938047"/>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160213" y="2789347"/>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168921" y="2993999"/>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174165" y="3181232"/>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935888" y="2875841"/>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41132" y="3063075"/>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1534537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Hands-on </a:t>
            </a:r>
            <a:r>
              <a:rPr lang="en-US" dirty="0" smtClean="0"/>
              <a:t>with </a:t>
            </a:r>
            <a:r>
              <a:rPr lang="en-US" dirty="0" smtClean="0"/>
              <a:t>Machine Learning</a:t>
            </a:r>
            <a:endParaRPr lang="en-US" dirty="0"/>
          </a:p>
        </p:txBody>
      </p:sp>
      <p:sp>
        <p:nvSpPr>
          <p:cNvPr id="3" name="Content Placeholder 2"/>
          <p:cNvSpPr>
            <a:spLocks noGrp="1"/>
          </p:cNvSpPr>
          <p:nvPr>
            <p:ph idx="1"/>
          </p:nvPr>
        </p:nvSpPr>
        <p:spPr>
          <a:xfrm>
            <a:off x="339680" y="1197736"/>
            <a:ext cx="11413939" cy="5078200"/>
          </a:xfrm>
        </p:spPr>
        <p:txBody>
          <a:bodyPr>
            <a:normAutofit fontScale="92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In the </a:t>
            </a:r>
            <a:r>
              <a:rPr lang="en-US" dirty="0" err="1" smtClean="0"/>
              <a:t>Databricks</a:t>
            </a:r>
            <a:r>
              <a:rPr lang="en-US" dirty="0" smtClean="0"/>
              <a:t> shard, look in</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	</a:t>
            </a:r>
            <a:r>
              <a:rPr lang="en-US" dirty="0" smtClean="0"/>
              <a:t>Essentials &gt; Machine Learning</a:t>
            </a: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lvl="0" indent="0" defTabSz="914400" fontAlgn="auto">
              <a:spcBef>
                <a:spcPts val="0"/>
              </a:spcBef>
              <a:spcAft>
                <a:spcPts val="0"/>
              </a:spcAft>
              <a:buSzTx/>
              <a:buNone/>
              <a:defRPr/>
            </a:pPr>
            <a:r>
              <a:rPr lang="en-US" dirty="0" smtClean="0"/>
              <a:t>In there, you'll find a </a:t>
            </a:r>
            <a:r>
              <a:rPr lang="en-US" b="1" dirty="0"/>
              <a:t>new-python</a:t>
            </a:r>
            <a:r>
              <a:rPr lang="en-US" dirty="0"/>
              <a:t> </a:t>
            </a:r>
            <a:r>
              <a:rPr lang="en-US" dirty="0" smtClean="0"/>
              <a:t>folder. </a:t>
            </a: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defTabSz="914400" fontAlgn="auto">
              <a:spcBef>
                <a:spcPts val="0"/>
              </a:spcBef>
              <a:spcAft>
                <a:spcPts val="0"/>
              </a:spcAft>
              <a:buSzTx/>
            </a:pPr>
            <a:r>
              <a:rPr lang="en-US" dirty="0" smtClean="0"/>
              <a:t>Clone </a:t>
            </a:r>
            <a:r>
              <a:rPr lang="en-US" dirty="0" smtClean="0"/>
              <a:t>the </a:t>
            </a:r>
            <a:r>
              <a:rPr lang="en-US" dirty="0" smtClean="0"/>
              <a:t>Python </a:t>
            </a:r>
            <a:r>
              <a:rPr lang="en-US" dirty="0" smtClean="0"/>
              <a:t>folder </a:t>
            </a:r>
            <a:r>
              <a:rPr lang="en-US" dirty="0" smtClean="0"/>
              <a:t>to your home folder</a:t>
            </a:r>
          </a:p>
          <a:p>
            <a:pPr defTabSz="914400" fontAlgn="auto">
              <a:spcBef>
                <a:spcPts val="0"/>
              </a:spcBef>
              <a:spcAft>
                <a:spcPts val="0"/>
              </a:spcAft>
              <a:buSzTx/>
            </a:pPr>
            <a:r>
              <a:rPr lang="en-US" dirty="0" smtClean="0"/>
              <a:t>Open the lab notebook underneath the cloned folder</a:t>
            </a:r>
          </a:p>
          <a:p>
            <a:pPr defTabSz="914400" fontAlgn="auto">
              <a:spcBef>
                <a:spcPts val="0"/>
              </a:spcBef>
              <a:spcAft>
                <a:spcPts val="0"/>
              </a:spcAft>
              <a:buSzTx/>
            </a:pPr>
            <a:r>
              <a:rPr lang="en-US" dirty="0" smtClean="0"/>
              <a:t>Attach the notebook to your cluster</a:t>
            </a:r>
          </a:p>
          <a:p>
            <a:pPr defTabSz="914400" fontAlgn="auto">
              <a:spcBef>
                <a:spcPts val="0"/>
              </a:spcBef>
              <a:spcAft>
                <a:spcPts val="0"/>
              </a:spcAft>
              <a:buSzTx/>
            </a:pPr>
            <a:r>
              <a:rPr lang="en-US" dirty="0" smtClean="0"/>
              <a:t>Follow the instructions in the notebook</a:t>
            </a:r>
          </a:p>
          <a:p>
            <a:pPr defTabSz="914400" fontAlgn="auto">
              <a:spcBef>
                <a:spcPts val="0"/>
              </a:spcBef>
              <a:spcAft>
                <a:spcPts val="0"/>
              </a:spcAft>
              <a:buSzTx/>
            </a:pPr>
            <a:endParaRPr lang="en-US" dirty="0"/>
          </a:p>
          <a:p>
            <a:pPr marL="0" indent="0" defTabSz="914400" fontAlgn="auto">
              <a:spcBef>
                <a:spcPts val="0"/>
              </a:spcBef>
              <a:spcAft>
                <a:spcPts val="0"/>
              </a:spcAft>
              <a:buSzTx/>
              <a:buNone/>
            </a:pPr>
            <a:r>
              <a:rPr lang="en-US" dirty="0" smtClean="0"/>
              <a:t>If you have problems with any of the exercises, consult the Solutions notebook in the cloned folder.</a:t>
            </a:r>
          </a:p>
        </p:txBody>
      </p:sp>
    </p:spTree>
    <p:extLst>
      <p:ext uri="{BB962C8B-B14F-4D97-AF65-F5344CB8AC3E}">
        <p14:creationId xmlns:p14="http://schemas.microsoft.com/office/powerpoint/2010/main" val="43098134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Hands-on </a:t>
            </a:r>
            <a:r>
              <a:rPr lang="en-US" dirty="0" smtClean="0"/>
              <a:t>with </a:t>
            </a:r>
            <a:r>
              <a:rPr lang="en-US" dirty="0" smtClean="0"/>
              <a:t>Machine Learning</a:t>
            </a:r>
            <a:endParaRPr lang="en-US" dirty="0"/>
          </a:p>
        </p:txBody>
      </p:sp>
      <p:sp>
        <p:nvSpPr>
          <p:cNvPr id="3" name="Content Placeholder 2"/>
          <p:cNvSpPr>
            <a:spLocks noGrp="1"/>
          </p:cNvSpPr>
          <p:nvPr>
            <p:ph idx="1"/>
          </p:nvPr>
        </p:nvSpPr>
        <p:spPr>
          <a:xfrm>
            <a:off x="339680" y="1197736"/>
            <a:ext cx="11413939" cy="5078200"/>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But, before that: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TODO: Feedback form</a:t>
            </a:r>
            <a:endParaRPr lang="en-US" dirty="0" smtClean="0"/>
          </a:p>
        </p:txBody>
      </p:sp>
    </p:spTree>
    <p:extLst>
      <p:ext uri="{BB962C8B-B14F-4D97-AF65-F5344CB8AC3E}">
        <p14:creationId xmlns:p14="http://schemas.microsoft.com/office/powerpoint/2010/main" val="89464531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131189"/>
            <a:ext cx="12192000" cy="1665112"/>
          </a:xfrm>
        </p:spPr>
        <p:txBody>
          <a:bodyPr/>
          <a:lstStyle/>
          <a:p>
            <a:pPr algn="ctr"/>
            <a:r>
              <a:rPr lang="en-US" dirty="0">
                <a:cs typeface="Newslab Thin"/>
              </a:rPr>
              <a:t>End of </a:t>
            </a:r>
            <a:r>
              <a:rPr lang="en-US" dirty="0" smtClean="0">
                <a:cs typeface="Newslab Thin"/>
              </a:rPr>
              <a:t>Spark Machine Learning</a:t>
            </a:r>
            <a:endParaRPr lang="en-US" dirty="0"/>
          </a:p>
        </p:txBody>
      </p:sp>
    </p:spTree>
    <p:extLst>
      <p:ext uri="{BB962C8B-B14F-4D97-AF65-F5344CB8AC3E}">
        <p14:creationId xmlns:p14="http://schemas.microsoft.com/office/powerpoint/2010/main" val="287053941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Resources</a:t>
            </a:r>
            <a:endParaRPr lang="en-US" dirty="0"/>
          </a:p>
        </p:txBody>
      </p:sp>
      <p:sp>
        <p:nvSpPr>
          <p:cNvPr id="3" name="Content Placeholder 2"/>
          <p:cNvSpPr>
            <a:spLocks noGrp="1"/>
          </p:cNvSpPr>
          <p:nvPr>
            <p:ph idx="1"/>
          </p:nvPr>
        </p:nvSpPr>
        <p:spPr>
          <a:xfrm>
            <a:off x="339681" y="1595469"/>
            <a:ext cx="11413939" cy="4869683"/>
          </a:xfrm>
        </p:spPr>
        <p:txBody>
          <a:bodyPr>
            <a:normAutofit fontScale="92500" lnSpcReduction="10000"/>
          </a:bodyPr>
          <a:lstStyle/>
          <a:p>
            <a:pPr marL="0" indent="0">
              <a:buNone/>
            </a:pPr>
            <a:r>
              <a:rPr lang="en-US" dirty="0" smtClean="0"/>
              <a:t>Books</a:t>
            </a:r>
          </a:p>
          <a:p>
            <a:pPr>
              <a:buFontTx/>
              <a:buChar char="•"/>
            </a:pPr>
            <a:r>
              <a:rPr lang="en-US" sz="3000" i="1" dirty="0" smtClean="0"/>
              <a:t>Learning </a:t>
            </a:r>
            <a:r>
              <a:rPr lang="en-US" sz="3000" i="1" dirty="0"/>
              <a:t>Spark. </a:t>
            </a:r>
            <a:r>
              <a:rPr lang="en-US" sz="3000" dirty="0">
                <a:hlinkClick r:id="rId3"/>
              </a:rPr>
              <a:t>http://</a:t>
            </a:r>
            <a:r>
              <a:rPr lang="en-US" sz="3000" dirty="0" smtClean="0">
                <a:hlinkClick r:id="rId3"/>
              </a:rPr>
              <a:t>shop.oreilly.com/product/0636920028512.do</a:t>
            </a:r>
            <a:endParaRPr lang="en-US" sz="3000" dirty="0" smtClean="0"/>
          </a:p>
          <a:p>
            <a:pPr>
              <a:buFontTx/>
              <a:buChar char="•"/>
            </a:pPr>
            <a:r>
              <a:rPr lang="en-US" sz="3000" i="1" dirty="0" smtClean="0"/>
              <a:t>Advanced Analytics with </a:t>
            </a:r>
            <a:r>
              <a:rPr lang="en-US" sz="3000" i="1" dirty="0"/>
              <a:t>Spark. </a:t>
            </a:r>
            <a:r>
              <a:rPr lang="en-US" sz="3000" dirty="0">
                <a:hlinkClick r:id="rId4"/>
              </a:rPr>
              <a:t>http://</a:t>
            </a:r>
            <a:r>
              <a:rPr lang="en-US" sz="3000" dirty="0" smtClean="0">
                <a:hlinkClick r:id="rId4"/>
              </a:rPr>
              <a:t>shop.oreilly.com/product/0636920035091.do</a:t>
            </a:r>
            <a:r>
              <a:rPr lang="en-US" sz="3000" dirty="0" smtClean="0"/>
              <a:t> </a:t>
            </a:r>
          </a:p>
          <a:p>
            <a:pPr>
              <a:buFontTx/>
              <a:buChar char="•"/>
            </a:pPr>
            <a:r>
              <a:rPr lang="en-US" sz="3000" i="1" dirty="0" smtClean="0"/>
              <a:t>Scala for the </a:t>
            </a:r>
            <a:r>
              <a:rPr lang="en-US" sz="3000" i="1" dirty="0"/>
              <a:t>Impatient. </a:t>
            </a:r>
            <a:r>
              <a:rPr lang="en-US" sz="3000" dirty="0">
                <a:hlinkClick r:id="rId5"/>
              </a:rPr>
              <a:t>http://</a:t>
            </a:r>
            <a:r>
              <a:rPr lang="en-US" sz="3000" dirty="0" smtClean="0">
                <a:hlinkClick r:id="rId5"/>
              </a:rPr>
              <a:t>www.informit.com/store/scala-for-the-impatient-9780321774095</a:t>
            </a:r>
            <a:endParaRPr lang="en-US" sz="3000" dirty="0" smtClean="0"/>
          </a:p>
          <a:p>
            <a:pPr>
              <a:buFontTx/>
              <a:buChar char="•"/>
            </a:pPr>
            <a:endParaRPr lang="en-US" sz="3000" dirty="0"/>
          </a:p>
          <a:p>
            <a:pPr marL="0" indent="0">
              <a:buNone/>
            </a:pPr>
            <a:r>
              <a:rPr lang="en-US" sz="3000" dirty="0" smtClean="0"/>
              <a:t>Web Sites</a:t>
            </a:r>
            <a:endParaRPr lang="en-US" sz="3000" dirty="0"/>
          </a:p>
          <a:p>
            <a:pPr>
              <a:buFontTx/>
              <a:buChar char="•"/>
            </a:pPr>
            <a:r>
              <a:rPr lang="en-US" sz="3000" dirty="0"/>
              <a:t>Spark documentation: </a:t>
            </a:r>
            <a:r>
              <a:rPr lang="en-US" sz="3000" dirty="0">
                <a:hlinkClick r:id="rId6"/>
              </a:rPr>
              <a:t>http://spark.apache.org/docs/latest</a:t>
            </a:r>
            <a:r>
              <a:rPr lang="en-US" sz="3000" dirty="0" smtClean="0">
                <a:hlinkClick r:id="rId6"/>
              </a:rPr>
              <a:t>/</a:t>
            </a:r>
            <a:endParaRPr lang="en-US" sz="3000" dirty="0" smtClean="0"/>
          </a:p>
          <a:p>
            <a:pPr>
              <a:buFontTx/>
              <a:buChar char="•"/>
            </a:pPr>
            <a:r>
              <a:rPr lang="en-US" sz="3000" dirty="0" err="1" smtClean="0"/>
              <a:t>Databricks</a:t>
            </a:r>
            <a:r>
              <a:rPr lang="en-US" sz="3000" dirty="0"/>
              <a:t> blog: </a:t>
            </a:r>
            <a:r>
              <a:rPr lang="en-US" sz="3000" dirty="0">
                <a:hlinkClick r:id="rId7"/>
              </a:rPr>
              <a:t>https://</a:t>
            </a:r>
            <a:r>
              <a:rPr lang="en-US" sz="3000" dirty="0" smtClean="0">
                <a:hlinkClick r:id="rId7"/>
              </a:rPr>
              <a:t>databricks.com</a:t>
            </a:r>
            <a:r>
              <a:rPr lang="en-US" sz="3000" smtClean="0">
                <a:hlinkClick r:id="rId7"/>
              </a:rPr>
              <a:t>/blog</a:t>
            </a:r>
            <a:endParaRPr lang="en-US" sz="3000" smtClean="0"/>
          </a:p>
          <a:p>
            <a:pPr>
              <a:buFontTx/>
              <a:buChar char="•"/>
            </a:pPr>
            <a:endParaRPr lang="en-US" sz="3000" dirty="0"/>
          </a:p>
        </p:txBody>
      </p:sp>
    </p:spTree>
    <p:extLst>
      <p:ext uri="{BB962C8B-B14F-4D97-AF65-F5344CB8AC3E}">
        <p14:creationId xmlns:p14="http://schemas.microsoft.com/office/powerpoint/2010/main" val="5451991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Thank you.</a:t>
            </a:r>
            <a:endParaRPr lang="en-US" dirty="0"/>
          </a:p>
        </p:txBody>
      </p:sp>
    </p:spTree>
    <p:extLst>
      <p:ext uri="{BB962C8B-B14F-4D97-AF65-F5344CB8AC3E}">
        <p14:creationId xmlns:p14="http://schemas.microsoft.com/office/powerpoint/2010/main" val="17515027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35808" y="6094102"/>
            <a:ext cx="2756453" cy="384719"/>
          </a:xfrm>
          <a:prstGeom prst="rect">
            <a:avLst/>
          </a:prstGeom>
          <a:noFill/>
        </p:spPr>
        <p:txBody>
          <a:bodyPr wrap="none" lIns="91438" tIns="45719" rIns="91438" bIns="45719" rtlCol="0">
            <a:spAutoFit/>
          </a:bodyPr>
          <a:lstStyle/>
          <a:p>
            <a:r>
              <a:rPr lang="en-US" dirty="0" smtClean="0">
                <a:latin typeface="Source Sans Pro Light"/>
              </a:rPr>
              <a:t>(Scala, Python and R only)</a:t>
            </a:r>
            <a:endParaRPr lang="en-US" dirty="0">
              <a:latin typeface="Source Sans Pro Light"/>
            </a:endParaRPr>
          </a:p>
        </p:txBody>
      </p:sp>
      <p:sp>
        <p:nvSpPr>
          <p:cNvPr id="5" name="Title 1"/>
          <p:cNvSpPr>
            <a:spLocks noGrp="1"/>
          </p:cNvSpPr>
          <p:nvPr>
            <p:ph type="title"/>
          </p:nvPr>
        </p:nvSpPr>
        <p:spPr>
          <a:xfrm>
            <a:off x="339681" y="275167"/>
            <a:ext cx="11413939" cy="1143000"/>
          </a:xfrm>
        </p:spPr>
        <p:txBody>
          <a:bodyPr/>
          <a:lstStyle/>
          <a:p>
            <a:r>
              <a:rPr lang="en-US" dirty="0" smtClean="0"/>
              <a:t>Interactive Shell</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5623" y="907015"/>
            <a:ext cx="6058025" cy="5571805"/>
          </a:xfrm>
          <a:prstGeom prst="rect">
            <a:avLst/>
          </a:prstGeom>
        </p:spPr>
      </p:pic>
    </p:spTree>
    <p:extLst>
      <p:ext uri="{BB962C8B-B14F-4D97-AF65-F5344CB8AC3E}">
        <p14:creationId xmlns:p14="http://schemas.microsoft.com/office/powerpoint/2010/main" val="4224638315"/>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64915" y="2336187"/>
            <a:ext cx="2415308" cy="384719"/>
          </a:xfrm>
          <a:prstGeom prst="rect">
            <a:avLst/>
          </a:prstGeom>
          <a:noFill/>
        </p:spPr>
        <p:txBody>
          <a:bodyPr wrap="square" lIns="91438" tIns="45719" rIns="91438" bIns="45719" rtlCol="0">
            <a:spAutoFit/>
          </a:bodyPr>
          <a:lstStyle/>
          <a:p>
            <a:pPr algn="ctr"/>
            <a:r>
              <a:rPr lang="en-US" dirty="0">
                <a:latin typeface="Source Sans Pro Light"/>
              </a:rPr>
              <a:t>Driver Program</a:t>
            </a:r>
          </a:p>
        </p:txBody>
      </p:sp>
      <p:pic>
        <p:nvPicPr>
          <p:cNvPr id="7" name="Picture 6"/>
          <p:cNvPicPr>
            <a:picLocks noChangeAspect="1"/>
          </p:cNvPicPr>
          <p:nvPr/>
        </p:nvPicPr>
        <p:blipFill>
          <a:blip r:embed="rId3"/>
          <a:stretch>
            <a:fillRect/>
          </a:stretch>
        </p:blipFill>
        <p:spPr>
          <a:xfrm>
            <a:off x="6506110" y="1371575"/>
            <a:ext cx="1611959" cy="1615771"/>
          </a:xfrm>
          <a:prstGeom prst="rect">
            <a:avLst/>
          </a:prstGeom>
        </p:spPr>
      </p:pic>
      <p:sp>
        <p:nvSpPr>
          <p:cNvPr id="8" name="Rectangle 7"/>
          <p:cNvSpPr/>
          <p:nvPr/>
        </p:nvSpPr>
        <p:spPr>
          <a:xfrm>
            <a:off x="6840541" y="1782435"/>
            <a:ext cx="706787" cy="619703"/>
          </a:xfrm>
          <a:prstGeom prst="rect">
            <a:avLst/>
          </a:prstGeom>
          <a:solidFill>
            <a:srgbClr val="E7BF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t"/>
          <a:lstStyle/>
          <a:p>
            <a:pPr algn="ctr"/>
            <a:r>
              <a:rPr lang="en-US" sz="1500" b="1" dirty="0">
                <a:solidFill>
                  <a:schemeClr val="bg1"/>
                </a:solidFill>
                <a:latin typeface="Anonymous Pro" panose="02060609030202000504" pitchFamily="49" charset="0"/>
                <a:ea typeface="Anonymous Pro" panose="02060609030202000504" pitchFamily="49" charset="0"/>
              </a:rPr>
              <a:t>Ex</a:t>
            </a:r>
            <a:endParaRPr lang="en-US" b="1" dirty="0">
              <a:solidFill>
                <a:schemeClr val="bg1"/>
              </a:solidFill>
              <a:latin typeface="Anonymous Pro" panose="02060609030202000504" pitchFamily="49" charset="0"/>
              <a:ea typeface="Anonymous Pro" panose="02060609030202000504" pitchFamily="49" charset="0"/>
            </a:endParaRPr>
          </a:p>
        </p:txBody>
      </p:sp>
      <p:sp>
        <p:nvSpPr>
          <p:cNvPr id="9" name="Rectangle 8"/>
          <p:cNvSpPr/>
          <p:nvPr/>
        </p:nvSpPr>
        <p:spPr>
          <a:xfrm>
            <a:off x="6871357" y="2056358"/>
            <a:ext cx="357891" cy="138557"/>
          </a:xfrm>
          <a:prstGeom prst="rect">
            <a:avLst/>
          </a:prstGeom>
          <a:solidFill>
            <a:srgbClr val="BBE6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800" dirty="0">
                <a:solidFill>
                  <a:schemeClr val="bg2"/>
                </a:solidFill>
                <a:latin typeface="Anonymous Pro" panose="02060609030202000504" pitchFamily="49" charset="0"/>
                <a:ea typeface="Anonymous Pro" panose="02060609030202000504" pitchFamily="49" charset="0"/>
              </a:rPr>
              <a:t>RDD</a:t>
            </a:r>
          </a:p>
        </p:txBody>
      </p:sp>
      <p:sp>
        <p:nvSpPr>
          <p:cNvPr id="10" name="Rectangle 9"/>
          <p:cNvSpPr/>
          <p:nvPr/>
        </p:nvSpPr>
        <p:spPr>
          <a:xfrm>
            <a:off x="6843565" y="1426534"/>
            <a:ext cx="424523" cy="161465"/>
          </a:xfrm>
          <a:prstGeom prst="rect">
            <a:avLst/>
          </a:prstGeom>
          <a:solidFill>
            <a:srgbClr val="FE724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200" b="1" dirty="0">
                <a:solidFill>
                  <a:schemeClr val="tx1"/>
                </a:solidFill>
                <a:latin typeface="Anonymous Pro" panose="02060609030202000504" pitchFamily="49" charset="0"/>
                <a:ea typeface="Anonymous Pro" panose="02060609030202000504" pitchFamily="49" charset="0"/>
              </a:rPr>
              <a:t>W</a:t>
            </a:r>
          </a:p>
        </p:txBody>
      </p:sp>
      <p:cxnSp>
        <p:nvCxnSpPr>
          <p:cNvPr id="11" name="Straight Arrow Connector 10"/>
          <p:cNvCxnSpPr>
            <a:stCxn id="10" idx="2"/>
            <a:endCxn id="8" idx="0"/>
          </p:cNvCxnSpPr>
          <p:nvPr/>
        </p:nvCxnSpPr>
        <p:spPr>
          <a:xfrm>
            <a:off x="7055827" y="1587997"/>
            <a:ext cx="138108" cy="1944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6870085" y="2220102"/>
            <a:ext cx="357891" cy="138557"/>
          </a:xfrm>
          <a:prstGeom prst="rect">
            <a:avLst/>
          </a:prstGeom>
          <a:solidFill>
            <a:srgbClr val="BBE6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800" dirty="0">
                <a:solidFill>
                  <a:schemeClr val="bg2"/>
                </a:solidFill>
                <a:latin typeface="Anonymous Pro" panose="02060609030202000504" pitchFamily="49" charset="0"/>
                <a:ea typeface="Anonymous Pro" panose="02060609030202000504" pitchFamily="49" charset="0"/>
              </a:rPr>
              <a:t>RDD</a:t>
            </a:r>
          </a:p>
        </p:txBody>
      </p:sp>
      <p:sp>
        <p:nvSpPr>
          <p:cNvPr id="13" name="Oval 12"/>
          <p:cNvSpPr/>
          <p:nvPr/>
        </p:nvSpPr>
        <p:spPr>
          <a:xfrm>
            <a:off x="7281263" y="2006234"/>
            <a:ext cx="191972" cy="191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200" dirty="0">
                <a:latin typeface="Source Sans Pro Light"/>
              </a:rPr>
              <a:t>T</a:t>
            </a:r>
            <a:endParaRPr lang="en-US" sz="1300" dirty="0">
              <a:latin typeface="Source Sans Pro Light"/>
            </a:endParaRPr>
          </a:p>
        </p:txBody>
      </p:sp>
      <p:sp>
        <p:nvSpPr>
          <p:cNvPr id="14" name="Oval 13"/>
          <p:cNvSpPr/>
          <p:nvPr/>
        </p:nvSpPr>
        <p:spPr>
          <a:xfrm>
            <a:off x="7273195" y="2204498"/>
            <a:ext cx="191972" cy="191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200" dirty="0">
                <a:latin typeface="Source Sans Pro Light"/>
              </a:rPr>
              <a:t>T</a:t>
            </a:r>
            <a:endParaRPr lang="en-US" sz="1300" dirty="0">
              <a:latin typeface="Source Sans Pro Light"/>
            </a:endParaRPr>
          </a:p>
        </p:txBody>
      </p:sp>
      <p:pic>
        <p:nvPicPr>
          <p:cNvPr id="15" name="Picture 14"/>
          <p:cNvPicPr>
            <a:picLocks noChangeAspect="1"/>
          </p:cNvPicPr>
          <p:nvPr/>
        </p:nvPicPr>
        <p:blipFill>
          <a:blip r:embed="rId3"/>
          <a:stretch>
            <a:fillRect/>
          </a:stretch>
        </p:blipFill>
        <p:spPr>
          <a:xfrm>
            <a:off x="6506110" y="3654459"/>
            <a:ext cx="1611959" cy="1615771"/>
          </a:xfrm>
          <a:prstGeom prst="rect">
            <a:avLst/>
          </a:prstGeom>
        </p:spPr>
      </p:pic>
      <p:sp>
        <p:nvSpPr>
          <p:cNvPr id="16" name="Rectangle 15"/>
          <p:cNvSpPr/>
          <p:nvPr/>
        </p:nvSpPr>
        <p:spPr>
          <a:xfrm>
            <a:off x="6840541" y="4065321"/>
            <a:ext cx="706787" cy="619703"/>
          </a:xfrm>
          <a:prstGeom prst="rect">
            <a:avLst/>
          </a:prstGeom>
          <a:solidFill>
            <a:srgbClr val="E7BF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t"/>
          <a:lstStyle/>
          <a:p>
            <a:pPr algn="ctr"/>
            <a:r>
              <a:rPr lang="en-US" sz="1500" b="1" dirty="0">
                <a:solidFill>
                  <a:schemeClr val="bg1"/>
                </a:solidFill>
                <a:latin typeface="Anonymous Pro" panose="02060609030202000504" pitchFamily="49" charset="0"/>
                <a:ea typeface="Anonymous Pro" panose="02060609030202000504" pitchFamily="49" charset="0"/>
              </a:rPr>
              <a:t>Ex</a:t>
            </a:r>
            <a:endParaRPr lang="en-US" b="1" dirty="0">
              <a:solidFill>
                <a:schemeClr val="bg1"/>
              </a:solidFill>
              <a:latin typeface="Anonymous Pro" panose="02060609030202000504" pitchFamily="49" charset="0"/>
              <a:ea typeface="Anonymous Pro" panose="02060609030202000504" pitchFamily="49" charset="0"/>
            </a:endParaRPr>
          </a:p>
        </p:txBody>
      </p:sp>
      <p:sp>
        <p:nvSpPr>
          <p:cNvPr id="17" name="Rectangle 16"/>
          <p:cNvSpPr/>
          <p:nvPr/>
        </p:nvSpPr>
        <p:spPr>
          <a:xfrm>
            <a:off x="6871357" y="4339242"/>
            <a:ext cx="357891" cy="138557"/>
          </a:xfrm>
          <a:prstGeom prst="rect">
            <a:avLst/>
          </a:prstGeom>
          <a:solidFill>
            <a:srgbClr val="BBE6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800" dirty="0">
                <a:solidFill>
                  <a:schemeClr val="bg2"/>
                </a:solidFill>
                <a:latin typeface="Anonymous Pro" panose="02060609030202000504" pitchFamily="49" charset="0"/>
                <a:ea typeface="Anonymous Pro" panose="02060609030202000504" pitchFamily="49" charset="0"/>
              </a:rPr>
              <a:t>RDD</a:t>
            </a:r>
          </a:p>
        </p:txBody>
      </p:sp>
      <p:sp>
        <p:nvSpPr>
          <p:cNvPr id="18" name="Rectangle 17"/>
          <p:cNvSpPr/>
          <p:nvPr/>
        </p:nvSpPr>
        <p:spPr>
          <a:xfrm>
            <a:off x="6843565" y="3709417"/>
            <a:ext cx="424523" cy="161465"/>
          </a:xfrm>
          <a:prstGeom prst="rect">
            <a:avLst/>
          </a:prstGeom>
          <a:solidFill>
            <a:srgbClr val="FE724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200" b="1" dirty="0">
                <a:solidFill>
                  <a:schemeClr val="tx1"/>
                </a:solidFill>
                <a:latin typeface="Anonymous Pro" panose="02060609030202000504" pitchFamily="49" charset="0"/>
                <a:ea typeface="Anonymous Pro" panose="02060609030202000504" pitchFamily="49" charset="0"/>
              </a:rPr>
              <a:t>W</a:t>
            </a:r>
          </a:p>
        </p:txBody>
      </p:sp>
      <p:cxnSp>
        <p:nvCxnSpPr>
          <p:cNvPr id="19" name="Straight Arrow Connector 18"/>
          <p:cNvCxnSpPr>
            <a:stCxn id="18" idx="2"/>
            <a:endCxn id="16" idx="0"/>
          </p:cNvCxnSpPr>
          <p:nvPr/>
        </p:nvCxnSpPr>
        <p:spPr>
          <a:xfrm>
            <a:off x="7055827" y="3870876"/>
            <a:ext cx="138108" cy="1944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870085" y="4502986"/>
            <a:ext cx="357891" cy="138557"/>
          </a:xfrm>
          <a:prstGeom prst="rect">
            <a:avLst/>
          </a:prstGeom>
          <a:solidFill>
            <a:srgbClr val="BBE6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800" dirty="0">
                <a:solidFill>
                  <a:schemeClr val="bg2"/>
                </a:solidFill>
                <a:latin typeface="Anonymous Pro" panose="02060609030202000504" pitchFamily="49" charset="0"/>
                <a:ea typeface="Anonymous Pro" panose="02060609030202000504" pitchFamily="49" charset="0"/>
              </a:rPr>
              <a:t>RDD</a:t>
            </a:r>
          </a:p>
        </p:txBody>
      </p:sp>
      <p:sp>
        <p:nvSpPr>
          <p:cNvPr id="21" name="Oval 20"/>
          <p:cNvSpPr/>
          <p:nvPr/>
        </p:nvSpPr>
        <p:spPr>
          <a:xfrm>
            <a:off x="7281263" y="4289118"/>
            <a:ext cx="191972" cy="191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200" dirty="0">
                <a:latin typeface="Source Sans Pro Light"/>
              </a:rPr>
              <a:t>T</a:t>
            </a:r>
            <a:endParaRPr lang="en-US" sz="1300" dirty="0">
              <a:latin typeface="Source Sans Pro Light"/>
            </a:endParaRPr>
          </a:p>
        </p:txBody>
      </p:sp>
      <p:sp>
        <p:nvSpPr>
          <p:cNvPr id="22" name="Oval 21"/>
          <p:cNvSpPr/>
          <p:nvPr/>
        </p:nvSpPr>
        <p:spPr>
          <a:xfrm>
            <a:off x="7273195" y="4487382"/>
            <a:ext cx="191972" cy="191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200" dirty="0">
                <a:latin typeface="Source Sans Pro Light"/>
              </a:rPr>
              <a:t>T</a:t>
            </a:r>
            <a:endParaRPr lang="en-US" sz="1300" dirty="0">
              <a:latin typeface="Source Sans Pro Light"/>
            </a:endParaRPr>
          </a:p>
        </p:txBody>
      </p:sp>
      <p:cxnSp>
        <p:nvCxnSpPr>
          <p:cNvPr id="23" name="Straight Arrow Connector 22"/>
          <p:cNvCxnSpPr/>
          <p:nvPr/>
        </p:nvCxnSpPr>
        <p:spPr>
          <a:xfrm flipV="1">
            <a:off x="3964449" y="2220102"/>
            <a:ext cx="2352135" cy="1409997"/>
          </a:xfrm>
          <a:prstGeom prst="straightConnector1">
            <a:avLst/>
          </a:prstGeom>
          <a:ln w="15875">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972509" y="3649295"/>
            <a:ext cx="2459440" cy="689947"/>
          </a:xfrm>
          <a:prstGeom prst="straightConnector1">
            <a:avLst/>
          </a:prstGeom>
          <a:ln w="15875">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876014" y="2662525"/>
            <a:ext cx="2182391" cy="384719"/>
          </a:xfrm>
          <a:prstGeom prst="rect">
            <a:avLst/>
          </a:prstGeom>
          <a:noFill/>
        </p:spPr>
        <p:txBody>
          <a:bodyPr wrap="square" lIns="91438" tIns="45719" rIns="91438" bIns="45719" rtlCol="0">
            <a:spAutoFit/>
          </a:bodyPr>
          <a:lstStyle/>
          <a:p>
            <a:r>
              <a:rPr lang="en-US" dirty="0" smtClean="0">
                <a:latin typeface="Source Sans Pro Light"/>
              </a:rPr>
              <a:t>Worker Machine</a:t>
            </a:r>
            <a:endParaRPr lang="en-US" dirty="0">
              <a:latin typeface="Source Sans Pro Light"/>
            </a:endParaRPr>
          </a:p>
        </p:txBody>
      </p:sp>
      <p:sp>
        <p:nvSpPr>
          <p:cNvPr id="26" name="TextBox 25"/>
          <p:cNvSpPr txBox="1"/>
          <p:nvPr/>
        </p:nvSpPr>
        <p:spPr>
          <a:xfrm>
            <a:off x="7822227" y="4918826"/>
            <a:ext cx="2036148" cy="384719"/>
          </a:xfrm>
          <a:prstGeom prst="rect">
            <a:avLst/>
          </a:prstGeom>
          <a:noFill/>
        </p:spPr>
        <p:txBody>
          <a:bodyPr wrap="square" lIns="91438" tIns="45719" rIns="91438" bIns="45719" rtlCol="0">
            <a:spAutoFit/>
          </a:bodyPr>
          <a:lstStyle/>
          <a:p>
            <a:r>
              <a:rPr lang="en-US" dirty="0" smtClean="0">
                <a:latin typeface="Source Sans Pro Light"/>
              </a:rPr>
              <a:t>Worker Machine</a:t>
            </a:r>
            <a:endParaRPr lang="en-US" dirty="0">
              <a:latin typeface="Source Sans Pro Light"/>
            </a:endParaRPr>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6015" y="2934266"/>
            <a:ext cx="1513108" cy="1391665"/>
          </a:xfrm>
          <a:prstGeom prst="rect">
            <a:avLst/>
          </a:prstGeom>
        </p:spPr>
      </p:pic>
    </p:spTree>
    <p:extLst>
      <p:ext uri="{BB962C8B-B14F-4D97-AF65-F5344CB8AC3E}">
        <p14:creationId xmlns:p14="http://schemas.microsoft.com/office/powerpoint/2010/main" val="2978005547"/>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p:txBody>
          <a:bodyPr>
            <a:normAutofit fontScale="90000"/>
          </a:bodyPr>
          <a:lstStyle/>
          <a:p>
            <a:r>
              <a:rPr lang="en-US" dirty="0" smtClean="0"/>
              <a:t>Resilient Distributed Datasets (RDDs)</a:t>
            </a:r>
            <a:endParaRPr lang="en-US" dirty="0"/>
          </a:p>
        </p:txBody>
      </p:sp>
      <p:sp>
        <p:nvSpPr>
          <p:cNvPr id="35842" name="Content Placeholder 2"/>
          <p:cNvSpPr>
            <a:spLocks noGrp="1"/>
          </p:cNvSpPr>
          <p:nvPr>
            <p:ph idx="1"/>
          </p:nvPr>
        </p:nvSpPr>
        <p:spPr>
          <a:xfrm>
            <a:off x="406416" y="1295400"/>
            <a:ext cx="11452737" cy="4673600"/>
          </a:xfrm>
        </p:spPr>
        <p:txBody>
          <a:bodyPr/>
          <a:lstStyle/>
          <a:p>
            <a:r>
              <a:rPr lang="en-US" dirty="0"/>
              <a:t>Write programs in terms of operations on distributed datasets</a:t>
            </a:r>
          </a:p>
          <a:p>
            <a:r>
              <a:rPr lang="en-US" dirty="0"/>
              <a:t>Partitioned collections of objects spread across a cluster, stored in memory or on disk </a:t>
            </a:r>
          </a:p>
          <a:p>
            <a:r>
              <a:rPr lang="en-US" dirty="0"/>
              <a:t>RDDs built and manipulated through a diverse </a:t>
            </a:r>
            <a:br>
              <a:rPr lang="en-US" dirty="0"/>
            </a:br>
            <a:r>
              <a:rPr lang="en-US" dirty="0"/>
              <a:t>set of parallel transformations (map, filter, join)</a:t>
            </a:r>
            <a:br>
              <a:rPr lang="en-US" dirty="0"/>
            </a:br>
            <a:r>
              <a:rPr lang="en-US" dirty="0"/>
              <a:t>and actions (count, collect, save)</a:t>
            </a:r>
          </a:p>
          <a:p>
            <a:r>
              <a:rPr lang="en-US" dirty="0"/>
              <a:t>RDDs automatically rebuilt on machine failure</a:t>
            </a:r>
          </a:p>
        </p:txBody>
      </p:sp>
    </p:spTree>
    <p:extLst>
      <p:ext uri="{BB962C8B-B14F-4D97-AF65-F5344CB8AC3E}">
        <p14:creationId xmlns:p14="http://schemas.microsoft.com/office/powerpoint/2010/main" val="37596073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93408" y="1593417"/>
            <a:ext cx="4454305" cy="1874067"/>
          </a:xfrm>
          <a:prstGeom prst="rect">
            <a:avLst/>
          </a:prstGeom>
          <a:solidFill>
            <a:schemeClr val="accent6">
              <a:lumMod val="20000"/>
              <a:lumOff val="8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Light"/>
            </a:endParaRPr>
          </a:p>
        </p:txBody>
      </p:sp>
      <p:cxnSp>
        <p:nvCxnSpPr>
          <p:cNvPr id="3" name="Straight Connector 2"/>
          <p:cNvCxnSpPr/>
          <p:nvPr/>
        </p:nvCxnSpPr>
        <p:spPr>
          <a:xfrm>
            <a:off x="4671587" y="1593411"/>
            <a:ext cx="0" cy="1855960"/>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5557317" y="1593411"/>
            <a:ext cx="0" cy="1855960"/>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6461153" y="1593411"/>
            <a:ext cx="0" cy="1855960"/>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7355937" y="1611517"/>
            <a:ext cx="0" cy="1855960"/>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874133" y="1848937"/>
            <a:ext cx="805759" cy="1477325"/>
          </a:xfrm>
          <a:prstGeom prst="rect">
            <a:avLst/>
          </a:prstGeom>
          <a:noFill/>
        </p:spPr>
        <p:txBody>
          <a:bodyPr wrap="square" lIns="91438" tIns="45719" rIns="91438" bIns="45719" rtlCol="0">
            <a:spAutoFit/>
          </a:bodyPr>
          <a:lstStyle/>
          <a:p>
            <a:r>
              <a:rPr lang="en-US" sz="1500" dirty="0">
                <a:latin typeface="Candara" panose="020E0502030303020204" pitchFamily="34" charset="0"/>
              </a:rPr>
              <a:t>item-1</a:t>
            </a:r>
          </a:p>
          <a:p>
            <a:r>
              <a:rPr lang="en-US" sz="1500" dirty="0">
                <a:latin typeface="Candara" panose="020E0502030303020204" pitchFamily="34" charset="0"/>
              </a:rPr>
              <a:t>item-2</a:t>
            </a:r>
          </a:p>
          <a:p>
            <a:r>
              <a:rPr lang="en-US" sz="1500" dirty="0">
                <a:latin typeface="Candara" panose="020E0502030303020204" pitchFamily="34" charset="0"/>
              </a:rPr>
              <a:t>item-3</a:t>
            </a:r>
          </a:p>
          <a:p>
            <a:r>
              <a:rPr lang="en-US" sz="1500" dirty="0">
                <a:latin typeface="Candara" panose="020E0502030303020204" pitchFamily="34" charset="0"/>
              </a:rPr>
              <a:t>item-4</a:t>
            </a:r>
          </a:p>
          <a:p>
            <a:r>
              <a:rPr lang="en-US" sz="1500" dirty="0">
                <a:latin typeface="Candara" panose="020E0502030303020204" pitchFamily="34" charset="0"/>
              </a:rPr>
              <a:t>item-5</a:t>
            </a:r>
          </a:p>
          <a:p>
            <a:endParaRPr lang="en-US" sz="1500" dirty="0">
              <a:latin typeface="Candara" panose="020E0502030303020204" pitchFamily="34" charset="0"/>
            </a:endParaRPr>
          </a:p>
        </p:txBody>
      </p:sp>
      <p:sp>
        <p:nvSpPr>
          <p:cNvPr id="8" name="TextBox 7"/>
          <p:cNvSpPr txBox="1"/>
          <p:nvPr/>
        </p:nvSpPr>
        <p:spPr>
          <a:xfrm>
            <a:off x="4798342" y="1848937"/>
            <a:ext cx="805759" cy="1477325"/>
          </a:xfrm>
          <a:prstGeom prst="rect">
            <a:avLst/>
          </a:prstGeom>
          <a:noFill/>
        </p:spPr>
        <p:txBody>
          <a:bodyPr wrap="square" lIns="91438" tIns="45719" rIns="91438" bIns="45719" rtlCol="0">
            <a:spAutoFit/>
          </a:bodyPr>
          <a:lstStyle/>
          <a:p>
            <a:r>
              <a:rPr lang="en-US" sz="1500" dirty="0">
                <a:latin typeface="Candara" panose="020E0502030303020204" pitchFamily="34" charset="0"/>
              </a:rPr>
              <a:t>item-6</a:t>
            </a:r>
          </a:p>
          <a:p>
            <a:r>
              <a:rPr lang="en-US" sz="1500" dirty="0">
                <a:latin typeface="Candara" panose="020E0502030303020204" pitchFamily="34" charset="0"/>
              </a:rPr>
              <a:t>item-7</a:t>
            </a:r>
          </a:p>
          <a:p>
            <a:r>
              <a:rPr lang="en-US" sz="1500" dirty="0">
                <a:latin typeface="Candara" panose="020E0502030303020204" pitchFamily="34" charset="0"/>
              </a:rPr>
              <a:t>item-8</a:t>
            </a:r>
          </a:p>
          <a:p>
            <a:r>
              <a:rPr lang="en-US" sz="1500" dirty="0">
                <a:latin typeface="Candara" panose="020E0502030303020204" pitchFamily="34" charset="0"/>
              </a:rPr>
              <a:t>item-9</a:t>
            </a:r>
          </a:p>
          <a:p>
            <a:r>
              <a:rPr lang="en-US" sz="1500" dirty="0">
                <a:latin typeface="Candara" panose="020E0502030303020204" pitchFamily="34" charset="0"/>
              </a:rPr>
              <a:t>item-10</a:t>
            </a:r>
          </a:p>
          <a:p>
            <a:endParaRPr lang="en-US" sz="1500" dirty="0">
              <a:latin typeface="Candara" panose="020E0502030303020204" pitchFamily="34" charset="0"/>
            </a:endParaRPr>
          </a:p>
        </p:txBody>
      </p:sp>
      <p:sp>
        <p:nvSpPr>
          <p:cNvPr id="9" name="TextBox 8"/>
          <p:cNvSpPr txBox="1"/>
          <p:nvPr/>
        </p:nvSpPr>
        <p:spPr>
          <a:xfrm>
            <a:off x="5664454" y="1848937"/>
            <a:ext cx="805759" cy="1477325"/>
          </a:xfrm>
          <a:prstGeom prst="rect">
            <a:avLst/>
          </a:prstGeom>
          <a:noFill/>
        </p:spPr>
        <p:txBody>
          <a:bodyPr wrap="square" lIns="91438" tIns="45719" rIns="91438" bIns="45719" rtlCol="0">
            <a:spAutoFit/>
          </a:bodyPr>
          <a:lstStyle/>
          <a:p>
            <a:r>
              <a:rPr lang="en-US" sz="1500" dirty="0">
                <a:latin typeface="Candara" panose="020E0502030303020204" pitchFamily="34" charset="0"/>
              </a:rPr>
              <a:t>item-11</a:t>
            </a:r>
          </a:p>
          <a:p>
            <a:r>
              <a:rPr lang="en-US" sz="1500" dirty="0">
                <a:latin typeface="Candara" panose="020E0502030303020204" pitchFamily="34" charset="0"/>
              </a:rPr>
              <a:t>item-12</a:t>
            </a:r>
          </a:p>
          <a:p>
            <a:r>
              <a:rPr lang="en-US" sz="1500" dirty="0">
                <a:latin typeface="Candara" panose="020E0502030303020204" pitchFamily="34" charset="0"/>
              </a:rPr>
              <a:t>item-13</a:t>
            </a:r>
          </a:p>
          <a:p>
            <a:r>
              <a:rPr lang="en-US" sz="1500" dirty="0">
                <a:latin typeface="Candara" panose="020E0502030303020204" pitchFamily="34" charset="0"/>
              </a:rPr>
              <a:t>item-14</a:t>
            </a:r>
          </a:p>
          <a:p>
            <a:r>
              <a:rPr lang="en-US" sz="1500" dirty="0">
                <a:latin typeface="Candara" panose="020E0502030303020204" pitchFamily="34" charset="0"/>
              </a:rPr>
              <a:t>item-15</a:t>
            </a:r>
          </a:p>
          <a:p>
            <a:endParaRPr lang="en-US" sz="1500" dirty="0">
              <a:latin typeface="Candara" panose="020E0502030303020204" pitchFamily="34" charset="0"/>
            </a:endParaRPr>
          </a:p>
        </p:txBody>
      </p:sp>
      <p:sp>
        <p:nvSpPr>
          <p:cNvPr id="10" name="TextBox 9"/>
          <p:cNvSpPr txBox="1"/>
          <p:nvPr/>
        </p:nvSpPr>
        <p:spPr>
          <a:xfrm>
            <a:off x="6568289" y="1837949"/>
            <a:ext cx="805759" cy="1477325"/>
          </a:xfrm>
          <a:prstGeom prst="rect">
            <a:avLst/>
          </a:prstGeom>
          <a:noFill/>
        </p:spPr>
        <p:txBody>
          <a:bodyPr wrap="square" lIns="91438" tIns="45719" rIns="91438" bIns="45719" rtlCol="0">
            <a:spAutoFit/>
          </a:bodyPr>
          <a:lstStyle/>
          <a:p>
            <a:r>
              <a:rPr lang="en-US" sz="1500" dirty="0">
                <a:latin typeface="Candara" panose="020E0502030303020204" pitchFamily="34" charset="0"/>
              </a:rPr>
              <a:t>item-16</a:t>
            </a:r>
          </a:p>
          <a:p>
            <a:r>
              <a:rPr lang="en-US" sz="1500" dirty="0">
                <a:latin typeface="Candara" panose="020E0502030303020204" pitchFamily="34" charset="0"/>
              </a:rPr>
              <a:t>item-17</a:t>
            </a:r>
          </a:p>
          <a:p>
            <a:r>
              <a:rPr lang="en-US" sz="1500" dirty="0">
                <a:latin typeface="Candara" panose="020E0502030303020204" pitchFamily="34" charset="0"/>
              </a:rPr>
              <a:t>item-18</a:t>
            </a:r>
          </a:p>
          <a:p>
            <a:r>
              <a:rPr lang="en-US" sz="1500" dirty="0">
                <a:latin typeface="Candara" panose="020E0502030303020204" pitchFamily="34" charset="0"/>
              </a:rPr>
              <a:t>item-19</a:t>
            </a:r>
          </a:p>
          <a:p>
            <a:r>
              <a:rPr lang="en-US" sz="1500" dirty="0">
                <a:latin typeface="Candara" panose="020E0502030303020204" pitchFamily="34" charset="0"/>
              </a:rPr>
              <a:t>item-20</a:t>
            </a:r>
          </a:p>
          <a:p>
            <a:endParaRPr lang="en-US" sz="1500" dirty="0">
              <a:latin typeface="Candara" panose="020E0502030303020204" pitchFamily="34" charset="0"/>
            </a:endParaRPr>
          </a:p>
        </p:txBody>
      </p:sp>
      <p:sp>
        <p:nvSpPr>
          <p:cNvPr id="11" name="TextBox 10"/>
          <p:cNvSpPr txBox="1"/>
          <p:nvPr/>
        </p:nvSpPr>
        <p:spPr>
          <a:xfrm>
            <a:off x="7472123" y="1828897"/>
            <a:ext cx="805759" cy="1477325"/>
          </a:xfrm>
          <a:prstGeom prst="rect">
            <a:avLst/>
          </a:prstGeom>
          <a:noFill/>
        </p:spPr>
        <p:txBody>
          <a:bodyPr wrap="square" lIns="91438" tIns="45719" rIns="91438" bIns="45719" rtlCol="0">
            <a:spAutoFit/>
          </a:bodyPr>
          <a:lstStyle/>
          <a:p>
            <a:r>
              <a:rPr lang="en-US" sz="1500" dirty="0">
                <a:latin typeface="Candara" panose="020E0502030303020204" pitchFamily="34" charset="0"/>
              </a:rPr>
              <a:t>item-21</a:t>
            </a:r>
          </a:p>
          <a:p>
            <a:r>
              <a:rPr lang="en-US" sz="1500" dirty="0">
                <a:latin typeface="Candara" panose="020E0502030303020204" pitchFamily="34" charset="0"/>
              </a:rPr>
              <a:t>item-22</a:t>
            </a:r>
          </a:p>
          <a:p>
            <a:r>
              <a:rPr lang="en-US" sz="1500" dirty="0">
                <a:latin typeface="Candara" panose="020E0502030303020204" pitchFamily="34" charset="0"/>
              </a:rPr>
              <a:t>item-23</a:t>
            </a:r>
          </a:p>
          <a:p>
            <a:r>
              <a:rPr lang="en-US" sz="1500" dirty="0">
                <a:latin typeface="Candara" panose="020E0502030303020204" pitchFamily="34" charset="0"/>
              </a:rPr>
              <a:t>item-24</a:t>
            </a:r>
          </a:p>
          <a:p>
            <a:r>
              <a:rPr lang="en-US" sz="1500" dirty="0">
                <a:latin typeface="Candara" panose="020E0502030303020204" pitchFamily="34" charset="0"/>
              </a:rPr>
              <a:t>item-25</a:t>
            </a:r>
          </a:p>
          <a:p>
            <a:endParaRPr lang="en-US" sz="1500" dirty="0">
              <a:latin typeface="Candara" panose="020E0502030303020204" pitchFamily="34" charset="0"/>
            </a:endParaRPr>
          </a:p>
        </p:txBody>
      </p:sp>
      <p:sp>
        <p:nvSpPr>
          <p:cNvPr id="12" name="TextBox 11"/>
          <p:cNvSpPr txBox="1"/>
          <p:nvPr/>
        </p:nvSpPr>
        <p:spPr>
          <a:xfrm>
            <a:off x="5604099" y="916310"/>
            <a:ext cx="1208639" cy="384719"/>
          </a:xfrm>
          <a:prstGeom prst="rect">
            <a:avLst/>
          </a:prstGeom>
          <a:noFill/>
        </p:spPr>
        <p:txBody>
          <a:bodyPr wrap="square" lIns="91438" tIns="45719" rIns="91438" bIns="45719" rtlCol="0">
            <a:spAutoFit/>
          </a:bodyPr>
          <a:lstStyle/>
          <a:p>
            <a:r>
              <a:rPr lang="en-US" dirty="0">
                <a:latin typeface="Source Sans Pro"/>
                <a:cs typeface="Source Sans Pro"/>
              </a:rPr>
              <a:t>RDD</a:t>
            </a:r>
          </a:p>
        </p:txBody>
      </p:sp>
      <p:pic>
        <p:nvPicPr>
          <p:cNvPr id="13" name="Picture 12"/>
          <p:cNvPicPr>
            <a:picLocks noChangeAspect="1"/>
          </p:cNvPicPr>
          <p:nvPr/>
        </p:nvPicPr>
        <p:blipFill>
          <a:blip r:embed="rId3"/>
          <a:stretch>
            <a:fillRect/>
          </a:stretch>
        </p:blipFill>
        <p:spPr>
          <a:xfrm>
            <a:off x="2821347" y="4505482"/>
            <a:ext cx="1611959" cy="1615771"/>
          </a:xfrm>
          <a:prstGeom prst="rect">
            <a:avLst/>
          </a:prstGeom>
        </p:spPr>
      </p:pic>
      <p:sp>
        <p:nvSpPr>
          <p:cNvPr id="14" name="Rectangle 13"/>
          <p:cNvSpPr/>
          <p:nvPr/>
        </p:nvSpPr>
        <p:spPr>
          <a:xfrm>
            <a:off x="3155781" y="4916344"/>
            <a:ext cx="706787" cy="619703"/>
          </a:xfrm>
          <a:prstGeom prst="rect">
            <a:avLst/>
          </a:prstGeom>
          <a:solidFill>
            <a:srgbClr val="E7BF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t"/>
          <a:lstStyle/>
          <a:p>
            <a:pPr algn="ctr"/>
            <a:r>
              <a:rPr lang="en-US" sz="1500" b="1" dirty="0">
                <a:solidFill>
                  <a:schemeClr val="bg1"/>
                </a:solidFill>
                <a:latin typeface="Anonymous Pro" panose="02060609030202000504" pitchFamily="49" charset="0"/>
                <a:ea typeface="Anonymous Pro" panose="02060609030202000504" pitchFamily="49" charset="0"/>
              </a:rPr>
              <a:t>Ex</a:t>
            </a:r>
            <a:endParaRPr lang="en-US" b="1" dirty="0">
              <a:solidFill>
                <a:schemeClr val="bg1"/>
              </a:solidFill>
              <a:latin typeface="Anonymous Pro" panose="02060609030202000504" pitchFamily="49" charset="0"/>
              <a:ea typeface="Anonymous Pro" panose="02060609030202000504" pitchFamily="49" charset="0"/>
            </a:endParaRPr>
          </a:p>
        </p:txBody>
      </p:sp>
      <p:sp>
        <p:nvSpPr>
          <p:cNvPr id="15" name="Rectangle 14"/>
          <p:cNvSpPr/>
          <p:nvPr/>
        </p:nvSpPr>
        <p:spPr>
          <a:xfrm>
            <a:off x="3186597" y="5190266"/>
            <a:ext cx="357891" cy="138557"/>
          </a:xfrm>
          <a:prstGeom prst="rect">
            <a:avLst/>
          </a:prstGeom>
          <a:solidFill>
            <a:srgbClr val="BBE6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800" dirty="0">
                <a:solidFill>
                  <a:schemeClr val="bg2"/>
                </a:solidFill>
                <a:latin typeface="Anonymous Pro" panose="02060609030202000504" pitchFamily="49" charset="0"/>
                <a:ea typeface="Anonymous Pro" panose="02060609030202000504" pitchFamily="49" charset="0"/>
              </a:rPr>
              <a:t>RDD</a:t>
            </a:r>
          </a:p>
        </p:txBody>
      </p:sp>
      <p:sp>
        <p:nvSpPr>
          <p:cNvPr id="16" name="Rectangle 15"/>
          <p:cNvSpPr/>
          <p:nvPr/>
        </p:nvSpPr>
        <p:spPr>
          <a:xfrm>
            <a:off x="3158805" y="4560440"/>
            <a:ext cx="424523" cy="161465"/>
          </a:xfrm>
          <a:prstGeom prst="rect">
            <a:avLst/>
          </a:prstGeom>
          <a:solidFill>
            <a:srgbClr val="FE724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200" b="1" dirty="0">
                <a:solidFill>
                  <a:schemeClr val="tx1"/>
                </a:solidFill>
                <a:latin typeface="Anonymous Pro" panose="02060609030202000504" pitchFamily="49" charset="0"/>
                <a:ea typeface="Anonymous Pro" panose="02060609030202000504" pitchFamily="49" charset="0"/>
              </a:rPr>
              <a:t>W</a:t>
            </a:r>
          </a:p>
        </p:txBody>
      </p:sp>
      <p:sp>
        <p:nvSpPr>
          <p:cNvPr id="17" name="Rectangle 16"/>
          <p:cNvSpPr/>
          <p:nvPr/>
        </p:nvSpPr>
        <p:spPr>
          <a:xfrm>
            <a:off x="3185325" y="5354009"/>
            <a:ext cx="357891" cy="138557"/>
          </a:xfrm>
          <a:prstGeom prst="rect">
            <a:avLst/>
          </a:prstGeom>
          <a:solidFill>
            <a:srgbClr val="BBE6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800" dirty="0">
                <a:solidFill>
                  <a:schemeClr val="bg2"/>
                </a:solidFill>
                <a:latin typeface="Anonymous Pro" panose="02060609030202000504" pitchFamily="49" charset="0"/>
                <a:ea typeface="Anonymous Pro" panose="02060609030202000504" pitchFamily="49" charset="0"/>
              </a:rPr>
              <a:t>RDD</a:t>
            </a:r>
          </a:p>
        </p:txBody>
      </p:sp>
      <p:pic>
        <p:nvPicPr>
          <p:cNvPr id="18" name="Picture 17"/>
          <p:cNvPicPr>
            <a:picLocks noChangeAspect="1"/>
          </p:cNvPicPr>
          <p:nvPr/>
        </p:nvPicPr>
        <p:blipFill>
          <a:blip r:embed="rId3"/>
          <a:stretch>
            <a:fillRect/>
          </a:stretch>
        </p:blipFill>
        <p:spPr>
          <a:xfrm>
            <a:off x="5191846" y="4505482"/>
            <a:ext cx="1611959" cy="1615771"/>
          </a:xfrm>
          <a:prstGeom prst="rect">
            <a:avLst/>
          </a:prstGeom>
        </p:spPr>
      </p:pic>
      <p:sp>
        <p:nvSpPr>
          <p:cNvPr id="19" name="Rectangle 18"/>
          <p:cNvSpPr/>
          <p:nvPr/>
        </p:nvSpPr>
        <p:spPr>
          <a:xfrm>
            <a:off x="5526281" y="4916344"/>
            <a:ext cx="706787" cy="619703"/>
          </a:xfrm>
          <a:prstGeom prst="rect">
            <a:avLst/>
          </a:prstGeom>
          <a:solidFill>
            <a:srgbClr val="E7BF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t"/>
          <a:lstStyle/>
          <a:p>
            <a:pPr algn="ctr"/>
            <a:r>
              <a:rPr lang="en-US" sz="1500" b="1" dirty="0">
                <a:solidFill>
                  <a:schemeClr val="bg1"/>
                </a:solidFill>
                <a:latin typeface="Anonymous Pro" panose="02060609030202000504" pitchFamily="49" charset="0"/>
                <a:ea typeface="Anonymous Pro" panose="02060609030202000504" pitchFamily="49" charset="0"/>
              </a:rPr>
              <a:t>Ex</a:t>
            </a:r>
            <a:endParaRPr lang="en-US" b="1" dirty="0">
              <a:solidFill>
                <a:schemeClr val="bg1"/>
              </a:solidFill>
              <a:latin typeface="Anonymous Pro" panose="02060609030202000504" pitchFamily="49" charset="0"/>
              <a:ea typeface="Anonymous Pro" panose="02060609030202000504" pitchFamily="49" charset="0"/>
            </a:endParaRPr>
          </a:p>
        </p:txBody>
      </p:sp>
      <p:sp>
        <p:nvSpPr>
          <p:cNvPr id="20" name="Rectangle 19"/>
          <p:cNvSpPr/>
          <p:nvPr/>
        </p:nvSpPr>
        <p:spPr>
          <a:xfrm>
            <a:off x="5557097" y="5190266"/>
            <a:ext cx="357891" cy="138557"/>
          </a:xfrm>
          <a:prstGeom prst="rect">
            <a:avLst/>
          </a:prstGeom>
          <a:solidFill>
            <a:srgbClr val="BBE6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800" dirty="0">
                <a:solidFill>
                  <a:schemeClr val="bg2"/>
                </a:solidFill>
                <a:latin typeface="Anonymous Pro" panose="02060609030202000504" pitchFamily="49" charset="0"/>
                <a:ea typeface="Anonymous Pro" panose="02060609030202000504" pitchFamily="49" charset="0"/>
              </a:rPr>
              <a:t>RDD</a:t>
            </a:r>
          </a:p>
        </p:txBody>
      </p:sp>
      <p:sp>
        <p:nvSpPr>
          <p:cNvPr id="21" name="Rectangle 20"/>
          <p:cNvSpPr/>
          <p:nvPr/>
        </p:nvSpPr>
        <p:spPr>
          <a:xfrm>
            <a:off x="5529305" y="4560440"/>
            <a:ext cx="424523" cy="161465"/>
          </a:xfrm>
          <a:prstGeom prst="rect">
            <a:avLst/>
          </a:prstGeom>
          <a:solidFill>
            <a:srgbClr val="FE724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200" b="1" dirty="0">
                <a:solidFill>
                  <a:schemeClr val="tx1"/>
                </a:solidFill>
                <a:latin typeface="Anonymous Pro" panose="02060609030202000504" pitchFamily="49" charset="0"/>
                <a:ea typeface="Anonymous Pro" panose="02060609030202000504" pitchFamily="49" charset="0"/>
              </a:rPr>
              <a:t>W</a:t>
            </a:r>
          </a:p>
        </p:txBody>
      </p:sp>
      <p:sp>
        <p:nvSpPr>
          <p:cNvPr id="22" name="Rectangle 21"/>
          <p:cNvSpPr/>
          <p:nvPr/>
        </p:nvSpPr>
        <p:spPr>
          <a:xfrm>
            <a:off x="5555821" y="5354009"/>
            <a:ext cx="357891" cy="138557"/>
          </a:xfrm>
          <a:prstGeom prst="rect">
            <a:avLst/>
          </a:prstGeom>
          <a:solidFill>
            <a:srgbClr val="BBE6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800" dirty="0">
                <a:solidFill>
                  <a:schemeClr val="bg2"/>
                </a:solidFill>
                <a:latin typeface="Anonymous Pro" panose="02060609030202000504" pitchFamily="49" charset="0"/>
                <a:ea typeface="Anonymous Pro" panose="02060609030202000504" pitchFamily="49" charset="0"/>
              </a:rPr>
              <a:t>RDD</a:t>
            </a:r>
          </a:p>
        </p:txBody>
      </p:sp>
      <p:pic>
        <p:nvPicPr>
          <p:cNvPr id="23" name="Picture 22"/>
          <p:cNvPicPr>
            <a:picLocks noChangeAspect="1"/>
          </p:cNvPicPr>
          <p:nvPr/>
        </p:nvPicPr>
        <p:blipFill>
          <a:blip r:embed="rId3"/>
          <a:stretch>
            <a:fillRect/>
          </a:stretch>
        </p:blipFill>
        <p:spPr>
          <a:xfrm>
            <a:off x="7781458" y="4505482"/>
            <a:ext cx="1611959" cy="1615771"/>
          </a:xfrm>
          <a:prstGeom prst="rect">
            <a:avLst/>
          </a:prstGeom>
        </p:spPr>
      </p:pic>
      <p:sp>
        <p:nvSpPr>
          <p:cNvPr id="24" name="Rectangle 23"/>
          <p:cNvSpPr/>
          <p:nvPr/>
        </p:nvSpPr>
        <p:spPr>
          <a:xfrm>
            <a:off x="8115889" y="4916344"/>
            <a:ext cx="706787" cy="619703"/>
          </a:xfrm>
          <a:prstGeom prst="rect">
            <a:avLst/>
          </a:prstGeom>
          <a:solidFill>
            <a:srgbClr val="E7BF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t"/>
          <a:lstStyle/>
          <a:p>
            <a:pPr algn="ctr"/>
            <a:r>
              <a:rPr lang="en-US" sz="1500" b="1" dirty="0">
                <a:solidFill>
                  <a:schemeClr val="bg1"/>
                </a:solidFill>
                <a:latin typeface="Anonymous Pro" panose="02060609030202000504" pitchFamily="49" charset="0"/>
                <a:ea typeface="Anonymous Pro" panose="02060609030202000504" pitchFamily="49" charset="0"/>
              </a:rPr>
              <a:t>Ex</a:t>
            </a:r>
            <a:endParaRPr lang="en-US" b="1" dirty="0">
              <a:solidFill>
                <a:schemeClr val="bg1"/>
              </a:solidFill>
              <a:latin typeface="Anonymous Pro" panose="02060609030202000504" pitchFamily="49" charset="0"/>
              <a:ea typeface="Anonymous Pro" panose="02060609030202000504" pitchFamily="49" charset="0"/>
            </a:endParaRPr>
          </a:p>
        </p:txBody>
      </p:sp>
      <p:sp>
        <p:nvSpPr>
          <p:cNvPr id="25" name="Rectangle 24"/>
          <p:cNvSpPr/>
          <p:nvPr/>
        </p:nvSpPr>
        <p:spPr>
          <a:xfrm>
            <a:off x="8146705" y="5190266"/>
            <a:ext cx="357891" cy="138557"/>
          </a:xfrm>
          <a:prstGeom prst="rect">
            <a:avLst/>
          </a:prstGeom>
          <a:solidFill>
            <a:srgbClr val="BBE6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800" dirty="0">
                <a:solidFill>
                  <a:schemeClr val="bg2"/>
                </a:solidFill>
                <a:latin typeface="Anonymous Pro" panose="02060609030202000504" pitchFamily="49" charset="0"/>
                <a:ea typeface="Anonymous Pro" panose="02060609030202000504" pitchFamily="49" charset="0"/>
              </a:rPr>
              <a:t>RDD</a:t>
            </a:r>
          </a:p>
        </p:txBody>
      </p:sp>
      <p:sp>
        <p:nvSpPr>
          <p:cNvPr id="26" name="Rectangle 25"/>
          <p:cNvSpPr/>
          <p:nvPr/>
        </p:nvSpPr>
        <p:spPr>
          <a:xfrm>
            <a:off x="8118913" y="4560440"/>
            <a:ext cx="424523" cy="161465"/>
          </a:xfrm>
          <a:prstGeom prst="rect">
            <a:avLst/>
          </a:prstGeom>
          <a:solidFill>
            <a:srgbClr val="FE724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200" b="1" dirty="0">
                <a:solidFill>
                  <a:schemeClr val="tx1"/>
                </a:solidFill>
                <a:latin typeface="Anonymous Pro" panose="02060609030202000504" pitchFamily="49" charset="0"/>
                <a:ea typeface="Anonymous Pro" panose="02060609030202000504" pitchFamily="49" charset="0"/>
              </a:rPr>
              <a:t>W</a:t>
            </a:r>
          </a:p>
        </p:txBody>
      </p:sp>
      <p:cxnSp>
        <p:nvCxnSpPr>
          <p:cNvPr id="27" name="Straight Arrow Connector 26"/>
          <p:cNvCxnSpPr/>
          <p:nvPr/>
        </p:nvCxnSpPr>
        <p:spPr>
          <a:xfrm flipH="1">
            <a:off x="3583327" y="3467484"/>
            <a:ext cx="680856" cy="1722783"/>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5170444" y="3489455"/>
            <a:ext cx="433653" cy="1700811"/>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3565226" y="3450920"/>
            <a:ext cx="2466103" cy="1972367"/>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6904100" y="3467475"/>
            <a:ext cx="1181621" cy="1722784"/>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endCxn id="22" idx="3"/>
          </p:cNvCxnSpPr>
          <p:nvPr/>
        </p:nvCxnSpPr>
        <p:spPr>
          <a:xfrm flipH="1">
            <a:off x="5913712" y="3469641"/>
            <a:ext cx="1895221" cy="1953640"/>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7821102" y="370751"/>
            <a:ext cx="7066123" cy="384719"/>
          </a:xfrm>
          <a:prstGeom prst="rect">
            <a:avLst/>
          </a:prstGeom>
        </p:spPr>
        <p:txBody>
          <a:bodyPr wrap="none" lIns="91438" tIns="45719" rIns="91438" bIns="45719">
            <a:spAutoFit/>
          </a:bodyPr>
          <a:lstStyle/>
          <a:p>
            <a:r>
              <a:rPr lang="en-US" i="1" dirty="0">
                <a:latin typeface="Source Sans Pro Light"/>
              </a:rPr>
              <a:t>more partitions = more parallelism</a:t>
            </a:r>
            <a:endParaRPr lang="en-US" dirty="0">
              <a:latin typeface="Source Sans Pro Light"/>
            </a:endParaRPr>
          </a:p>
        </p:txBody>
      </p:sp>
    </p:spTree>
    <p:extLst>
      <p:ext uri="{BB962C8B-B14F-4D97-AF65-F5344CB8AC3E}">
        <p14:creationId xmlns:p14="http://schemas.microsoft.com/office/powerpoint/2010/main" val="2943794037"/>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2635623" y="1604173"/>
            <a:ext cx="6970956" cy="1752219"/>
          </a:xfrm>
          <a:prstGeom prst="rect">
            <a:avLst/>
          </a:prstGeom>
          <a:solidFill>
            <a:schemeClr val="accent6">
              <a:lumMod val="20000"/>
              <a:lumOff val="8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Light"/>
            </a:endParaRPr>
          </a:p>
        </p:txBody>
      </p:sp>
      <p:cxnSp>
        <p:nvCxnSpPr>
          <p:cNvPr id="34" name="Straight Connector 33"/>
          <p:cNvCxnSpPr/>
          <p:nvPr/>
        </p:nvCxnSpPr>
        <p:spPr>
          <a:xfrm>
            <a:off x="4327343" y="1622281"/>
            <a:ext cx="0" cy="1734111"/>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5966107" y="1613225"/>
            <a:ext cx="0" cy="174316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816616" y="1613225"/>
            <a:ext cx="0" cy="174316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729448" y="1971839"/>
            <a:ext cx="1488925" cy="830995"/>
          </a:xfrm>
          <a:prstGeom prst="rect">
            <a:avLst/>
          </a:prstGeom>
          <a:noFill/>
        </p:spPr>
        <p:txBody>
          <a:bodyPr wrap="square" lIns="91438" tIns="45719" rIns="91438" bIns="45719" rtlCol="0">
            <a:spAutoFit/>
          </a:bodyPr>
          <a:lstStyle/>
          <a:p>
            <a:r>
              <a:rPr lang="en-US" sz="1600" dirty="0">
                <a:latin typeface="Candara" panose="020E0502030303020204" pitchFamily="34" charset="0"/>
                <a:cs typeface="Consolas" panose="020B0609020204030204" pitchFamily="49" charset="0"/>
              </a:rPr>
              <a:t>Error, ts, msg1</a:t>
            </a:r>
          </a:p>
          <a:p>
            <a:r>
              <a:rPr lang="en-US" sz="1600" dirty="0">
                <a:latin typeface="Candara" panose="020E0502030303020204" pitchFamily="34" charset="0"/>
                <a:cs typeface="Consolas" panose="020B0609020204030204" pitchFamily="49" charset="0"/>
              </a:rPr>
              <a:t>Warn, ts, msg2</a:t>
            </a:r>
          </a:p>
          <a:p>
            <a:r>
              <a:rPr lang="en-US" sz="1600" dirty="0">
                <a:latin typeface="Candara" panose="020E0502030303020204" pitchFamily="34" charset="0"/>
                <a:cs typeface="Consolas" panose="020B0609020204030204" pitchFamily="49" charset="0"/>
              </a:rPr>
              <a:t>Error, ts, msg1 </a:t>
            </a:r>
          </a:p>
        </p:txBody>
      </p:sp>
      <p:sp>
        <p:nvSpPr>
          <p:cNvPr id="38" name="TextBox 37"/>
          <p:cNvSpPr txBox="1"/>
          <p:nvPr/>
        </p:nvSpPr>
        <p:spPr>
          <a:xfrm>
            <a:off x="4679044" y="916203"/>
            <a:ext cx="3894681" cy="384719"/>
          </a:xfrm>
          <a:prstGeom prst="rect">
            <a:avLst/>
          </a:prstGeom>
          <a:noFill/>
        </p:spPr>
        <p:txBody>
          <a:bodyPr wrap="square" lIns="91438" tIns="45719" rIns="91438" bIns="45719" rtlCol="0">
            <a:spAutoFit/>
          </a:bodyPr>
          <a:lstStyle/>
          <a:p>
            <a:r>
              <a:rPr lang="en-US" dirty="0">
                <a:latin typeface="Source Sans Pro"/>
                <a:cs typeface="Source Sans Pro"/>
              </a:rPr>
              <a:t>RDD w/ 4 partitions</a:t>
            </a:r>
          </a:p>
        </p:txBody>
      </p:sp>
      <p:sp>
        <p:nvSpPr>
          <p:cNvPr id="39" name="TextBox 38"/>
          <p:cNvSpPr txBox="1"/>
          <p:nvPr/>
        </p:nvSpPr>
        <p:spPr>
          <a:xfrm>
            <a:off x="4454951" y="1971839"/>
            <a:ext cx="1488925" cy="830995"/>
          </a:xfrm>
          <a:prstGeom prst="rect">
            <a:avLst/>
          </a:prstGeom>
          <a:noFill/>
        </p:spPr>
        <p:txBody>
          <a:bodyPr wrap="square" lIns="91438" tIns="45719" rIns="91438" bIns="45719" rtlCol="0">
            <a:spAutoFit/>
          </a:bodyPr>
          <a:lstStyle/>
          <a:p>
            <a:r>
              <a:rPr lang="en-US" sz="1600" dirty="0">
                <a:latin typeface="Candara" panose="020E0502030303020204" pitchFamily="34" charset="0"/>
                <a:cs typeface="Consolas" panose="020B0609020204030204" pitchFamily="49" charset="0"/>
              </a:rPr>
              <a:t>Info, ts, msg8</a:t>
            </a:r>
          </a:p>
          <a:p>
            <a:r>
              <a:rPr lang="en-US" sz="1600" dirty="0">
                <a:latin typeface="Candara" panose="020E0502030303020204" pitchFamily="34" charset="0"/>
                <a:cs typeface="Consolas" panose="020B0609020204030204" pitchFamily="49" charset="0"/>
              </a:rPr>
              <a:t>Warn, ts, msg2</a:t>
            </a:r>
          </a:p>
          <a:p>
            <a:r>
              <a:rPr lang="en-US" sz="1600" dirty="0">
                <a:latin typeface="Candara" panose="020E0502030303020204" pitchFamily="34" charset="0"/>
                <a:cs typeface="Consolas" panose="020B0609020204030204" pitchFamily="49" charset="0"/>
              </a:rPr>
              <a:t>Info, ts, msg8 </a:t>
            </a:r>
          </a:p>
        </p:txBody>
      </p:sp>
      <p:sp>
        <p:nvSpPr>
          <p:cNvPr id="40" name="TextBox 39"/>
          <p:cNvSpPr txBox="1"/>
          <p:nvPr/>
        </p:nvSpPr>
        <p:spPr>
          <a:xfrm>
            <a:off x="6172861" y="1971839"/>
            <a:ext cx="1492499" cy="830995"/>
          </a:xfrm>
          <a:prstGeom prst="rect">
            <a:avLst/>
          </a:prstGeom>
          <a:noFill/>
        </p:spPr>
        <p:txBody>
          <a:bodyPr wrap="square" lIns="91438" tIns="45719" rIns="91438" bIns="45719" rtlCol="0">
            <a:spAutoFit/>
          </a:bodyPr>
          <a:lstStyle/>
          <a:p>
            <a:r>
              <a:rPr lang="en-US" sz="1600" dirty="0">
                <a:latin typeface="Candara" panose="020E0502030303020204" pitchFamily="34" charset="0"/>
                <a:cs typeface="Consolas" panose="020B0609020204030204" pitchFamily="49" charset="0"/>
              </a:rPr>
              <a:t>Error, ts, msg3</a:t>
            </a:r>
          </a:p>
          <a:p>
            <a:r>
              <a:rPr lang="en-US" sz="1600" dirty="0">
                <a:latin typeface="Candara" panose="020E0502030303020204" pitchFamily="34" charset="0"/>
                <a:cs typeface="Consolas" panose="020B0609020204030204" pitchFamily="49" charset="0"/>
              </a:rPr>
              <a:t>Info, ts, msg5</a:t>
            </a:r>
          </a:p>
          <a:p>
            <a:r>
              <a:rPr lang="en-US" sz="1600" dirty="0">
                <a:latin typeface="Candara" panose="020E0502030303020204" pitchFamily="34" charset="0"/>
                <a:cs typeface="Consolas" panose="020B0609020204030204" pitchFamily="49" charset="0"/>
              </a:rPr>
              <a:t>Info, ts, msg5 </a:t>
            </a:r>
          </a:p>
        </p:txBody>
      </p:sp>
      <p:sp>
        <p:nvSpPr>
          <p:cNvPr id="41" name="TextBox 40"/>
          <p:cNvSpPr txBox="1"/>
          <p:nvPr/>
        </p:nvSpPr>
        <p:spPr>
          <a:xfrm>
            <a:off x="8019369" y="2018009"/>
            <a:ext cx="1890587" cy="830995"/>
          </a:xfrm>
          <a:prstGeom prst="rect">
            <a:avLst/>
          </a:prstGeom>
          <a:noFill/>
        </p:spPr>
        <p:txBody>
          <a:bodyPr wrap="square" lIns="91438" tIns="45719" rIns="91438" bIns="45719" rtlCol="0">
            <a:spAutoFit/>
          </a:bodyPr>
          <a:lstStyle/>
          <a:p>
            <a:r>
              <a:rPr lang="en-US" sz="1600" dirty="0">
                <a:latin typeface="Candara" panose="020E0502030303020204" pitchFamily="34" charset="0"/>
                <a:cs typeface="Consolas" panose="020B0609020204030204" pitchFamily="49" charset="0"/>
              </a:rPr>
              <a:t>Error, ts, msg4</a:t>
            </a:r>
          </a:p>
          <a:p>
            <a:r>
              <a:rPr lang="en-US" sz="1600" dirty="0">
                <a:latin typeface="Candara" panose="020E0502030303020204" pitchFamily="34" charset="0"/>
                <a:cs typeface="Consolas" panose="020B0609020204030204" pitchFamily="49" charset="0"/>
              </a:rPr>
              <a:t>Warn, ts, msg9</a:t>
            </a:r>
          </a:p>
          <a:p>
            <a:r>
              <a:rPr lang="en-US" sz="1600" dirty="0">
                <a:latin typeface="Candara" panose="020E0502030303020204" pitchFamily="34" charset="0"/>
                <a:cs typeface="Consolas" panose="020B0609020204030204" pitchFamily="49" charset="0"/>
              </a:rPr>
              <a:t>Error, ts, msg1 </a:t>
            </a:r>
          </a:p>
        </p:txBody>
      </p:sp>
      <p:sp>
        <p:nvSpPr>
          <p:cNvPr id="42" name="TextBox 41"/>
          <p:cNvSpPr txBox="1"/>
          <p:nvPr/>
        </p:nvSpPr>
        <p:spPr>
          <a:xfrm>
            <a:off x="601402" y="4166897"/>
            <a:ext cx="11142927" cy="1261882"/>
          </a:xfrm>
          <a:prstGeom prst="rect">
            <a:avLst/>
          </a:prstGeom>
          <a:noFill/>
        </p:spPr>
        <p:txBody>
          <a:bodyPr wrap="square" lIns="91438" tIns="45719" rIns="91438" bIns="45719" rtlCol="0">
            <a:spAutoFit/>
          </a:bodyPr>
          <a:lstStyle/>
          <a:p>
            <a:r>
              <a:rPr lang="en-US" dirty="0">
                <a:latin typeface="Source Sans Pro Light"/>
              </a:rPr>
              <a:t>A base RDD can be created 2 ways:</a:t>
            </a:r>
          </a:p>
          <a:p>
            <a:endParaRPr lang="en-US" dirty="0">
              <a:latin typeface="Source Sans Pro Light"/>
            </a:endParaRPr>
          </a:p>
          <a:p>
            <a:r>
              <a:rPr lang="en-US" dirty="0">
                <a:latin typeface="Source Sans Pro Light"/>
              </a:rPr>
              <a:t>				- Parallelize a collection</a:t>
            </a:r>
          </a:p>
          <a:p>
            <a:r>
              <a:rPr lang="en-US" dirty="0">
                <a:latin typeface="Source Sans Pro Light"/>
              </a:rPr>
              <a:t>				- Read data from an external source (S3, C*, HDFS, </a:t>
            </a:r>
            <a:r>
              <a:rPr lang="en-US" dirty="0" err="1">
                <a:latin typeface="Source Sans Pro Light"/>
              </a:rPr>
              <a:t>etc</a:t>
            </a:r>
            <a:r>
              <a:rPr lang="en-US" dirty="0">
                <a:latin typeface="Source Sans Pro Light"/>
              </a:rPr>
              <a:t>)</a:t>
            </a:r>
          </a:p>
        </p:txBody>
      </p:sp>
      <p:sp>
        <p:nvSpPr>
          <p:cNvPr id="43" name="TextBox 42"/>
          <p:cNvSpPr txBox="1"/>
          <p:nvPr/>
        </p:nvSpPr>
        <p:spPr>
          <a:xfrm>
            <a:off x="9628809" y="3078172"/>
            <a:ext cx="1907024" cy="384719"/>
          </a:xfrm>
          <a:prstGeom prst="rect">
            <a:avLst/>
          </a:prstGeom>
          <a:noFill/>
        </p:spPr>
        <p:txBody>
          <a:bodyPr wrap="square" lIns="91438" tIns="45719" rIns="91438" bIns="45719" rtlCol="0">
            <a:spAutoFit/>
          </a:bodyPr>
          <a:lstStyle/>
          <a:p>
            <a:r>
              <a:rPr lang="en-US" dirty="0" smtClean="0">
                <a:solidFill>
                  <a:schemeClr val="tx1">
                    <a:lumMod val="95000"/>
                  </a:schemeClr>
                </a:solidFill>
                <a:latin typeface="Source Sans Pro"/>
                <a:cs typeface="Source Sans Pro"/>
              </a:rPr>
              <a:t>logLinesRDD</a:t>
            </a:r>
            <a:endParaRPr lang="en-US" dirty="0">
              <a:solidFill>
                <a:schemeClr val="tx1">
                  <a:lumMod val="95000"/>
                </a:schemeClr>
              </a:solidFill>
              <a:latin typeface="Source Sans Pro"/>
              <a:cs typeface="Source Sans Pro"/>
            </a:endParaRPr>
          </a:p>
        </p:txBody>
      </p:sp>
    </p:spTree>
    <p:extLst>
      <p:ext uri="{BB962C8B-B14F-4D97-AF65-F5344CB8AC3E}">
        <p14:creationId xmlns:p14="http://schemas.microsoft.com/office/powerpoint/2010/main" val="426640851"/>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59358" y="3127926"/>
            <a:ext cx="7582328" cy="553996"/>
          </a:xfrm>
          <a:prstGeom prst="rect">
            <a:avLst/>
          </a:prstGeom>
          <a:noFill/>
        </p:spPr>
        <p:txBody>
          <a:bodyPr wrap="square" lIns="91438" tIns="45719" rIns="91438" bIns="45719" rtlCol="0">
            <a:spAutoFit/>
          </a:bodyPr>
          <a:lstStyle/>
          <a:p>
            <a:r>
              <a:rPr lang="en-US" sz="1500" dirty="0">
                <a:solidFill>
                  <a:schemeClr val="accent1"/>
                </a:solidFill>
                <a:latin typeface="Consolas" panose="020B0609020204030204" pitchFamily="49" charset="0"/>
                <a:cs typeface="Consolas" panose="020B0609020204030204" pitchFamily="49" charset="0"/>
              </a:rPr>
              <a:t># Read a local txt file in Python</a:t>
            </a:r>
          </a:p>
          <a:p>
            <a:r>
              <a:rPr lang="en-US" sz="1500" dirty="0" err="1">
                <a:latin typeface="Consolas" panose="020B0609020204030204" pitchFamily="49" charset="0"/>
                <a:cs typeface="Consolas" panose="020B0609020204030204" pitchFamily="49" charset="0"/>
              </a:rPr>
              <a:t>linesRDD</a:t>
            </a:r>
            <a:r>
              <a:rPr lang="en-US" sz="1500" dirty="0">
                <a:latin typeface="Consolas" panose="020B0609020204030204" pitchFamily="49" charset="0"/>
                <a:cs typeface="Consolas" panose="020B0609020204030204" pitchFamily="49" charset="0"/>
              </a:rPr>
              <a:t> = </a:t>
            </a:r>
            <a:r>
              <a:rPr lang="en-US" sz="1500" dirty="0" err="1">
                <a:latin typeface="Consolas" panose="020B0609020204030204" pitchFamily="49" charset="0"/>
                <a:cs typeface="Consolas" panose="020B0609020204030204" pitchFamily="49" charset="0"/>
              </a:rPr>
              <a:t>sc.textFile</a:t>
            </a:r>
            <a:r>
              <a:rPr lang="en-US" sz="1500" dirty="0">
                <a:latin typeface="Consolas" panose="020B0609020204030204" pitchFamily="49" charset="0"/>
                <a:cs typeface="Consolas" panose="020B0609020204030204" pitchFamily="49" charset="0"/>
              </a:rPr>
              <a:t>("/path/to/README.md")</a:t>
            </a:r>
          </a:p>
        </p:txBody>
      </p:sp>
      <p:sp>
        <p:nvSpPr>
          <p:cNvPr id="4" name="TextBox 3"/>
          <p:cNvSpPr txBox="1"/>
          <p:nvPr/>
        </p:nvSpPr>
        <p:spPr>
          <a:xfrm>
            <a:off x="1921268" y="1072201"/>
            <a:ext cx="7582328" cy="553996"/>
          </a:xfrm>
          <a:prstGeom prst="rect">
            <a:avLst/>
          </a:prstGeom>
          <a:noFill/>
        </p:spPr>
        <p:txBody>
          <a:bodyPr wrap="square" lIns="91438" tIns="45719" rIns="91438" bIns="45719" rtlCol="0">
            <a:spAutoFit/>
          </a:bodyPr>
          <a:lstStyle/>
          <a:p>
            <a:r>
              <a:rPr lang="en-US" sz="1500" dirty="0">
                <a:solidFill>
                  <a:schemeClr val="accent1"/>
                </a:solidFill>
                <a:latin typeface="Consolas" panose="020B0609020204030204" pitchFamily="49" charset="0"/>
                <a:cs typeface="Consolas" panose="020B0609020204030204" pitchFamily="49" charset="0"/>
              </a:rPr>
              <a:t>// Read a local txt file in Scala</a:t>
            </a:r>
          </a:p>
          <a:p>
            <a:r>
              <a:rPr lang="nn-NO" sz="1500" dirty="0">
                <a:latin typeface="Consolas" panose="020B0609020204030204" pitchFamily="49" charset="0"/>
                <a:cs typeface="Consolas" panose="020B0609020204030204" pitchFamily="49" charset="0"/>
              </a:rPr>
              <a:t>val linesRDD = sc.textFile("/path/to/README.md")</a:t>
            </a:r>
            <a:endParaRPr lang="en-US" sz="1500" dirty="0">
              <a:latin typeface="Consolas" panose="020B0609020204030204" pitchFamily="49" charset="0"/>
              <a:cs typeface="Consolas" panose="020B0609020204030204" pitchFamily="49" charset="0"/>
            </a:endParaRPr>
          </a:p>
        </p:txBody>
      </p:sp>
      <p:sp>
        <p:nvSpPr>
          <p:cNvPr id="5" name="TextBox 4"/>
          <p:cNvSpPr txBox="1"/>
          <p:nvPr/>
        </p:nvSpPr>
        <p:spPr>
          <a:xfrm>
            <a:off x="1921273" y="5305687"/>
            <a:ext cx="9424065" cy="553996"/>
          </a:xfrm>
          <a:prstGeom prst="rect">
            <a:avLst/>
          </a:prstGeom>
          <a:noFill/>
        </p:spPr>
        <p:txBody>
          <a:bodyPr wrap="square" lIns="91438" tIns="45719" rIns="91438" bIns="45719" rtlCol="0">
            <a:spAutoFit/>
          </a:bodyPr>
          <a:lstStyle/>
          <a:p>
            <a:r>
              <a:rPr lang="en-US" sz="1500" dirty="0">
                <a:solidFill>
                  <a:schemeClr val="accent1"/>
                </a:solidFill>
                <a:latin typeface="Consolas" panose="020B0609020204030204" pitchFamily="49" charset="0"/>
                <a:cs typeface="Consolas" panose="020B0609020204030204" pitchFamily="49" charset="0"/>
              </a:rPr>
              <a:t>// Read a local txt file in Java</a:t>
            </a:r>
          </a:p>
          <a:p>
            <a:r>
              <a:rPr lang="en-US" sz="1500" dirty="0" err="1">
                <a:latin typeface="Consolas" panose="020B0609020204030204" pitchFamily="49" charset="0"/>
                <a:cs typeface="Consolas" panose="020B0609020204030204" pitchFamily="49" charset="0"/>
              </a:rPr>
              <a:t>JavaRDD</a:t>
            </a:r>
            <a:r>
              <a:rPr lang="en-US" sz="1500" dirty="0">
                <a:latin typeface="Consolas" panose="020B0609020204030204" pitchFamily="49" charset="0"/>
                <a:cs typeface="Consolas" panose="020B0609020204030204" pitchFamily="49" charset="0"/>
              </a:rPr>
              <a:t>&lt;String&gt; lines = </a:t>
            </a:r>
            <a:r>
              <a:rPr lang="en-US" sz="1500" dirty="0" err="1">
                <a:latin typeface="Consolas" panose="020B0609020204030204" pitchFamily="49" charset="0"/>
                <a:cs typeface="Consolas" panose="020B0609020204030204" pitchFamily="49" charset="0"/>
              </a:rPr>
              <a:t>sc.textFile</a:t>
            </a:r>
            <a:r>
              <a:rPr lang="en-US" sz="1500" dirty="0">
                <a:latin typeface="Consolas" panose="020B0609020204030204" pitchFamily="49" charset="0"/>
                <a:cs typeface="Consolas" panose="020B0609020204030204" pitchFamily="49" charset="0"/>
              </a:rPr>
              <a:t>("/path/to/README.md");</a:t>
            </a:r>
          </a:p>
        </p:txBody>
      </p:sp>
      <p:cxnSp>
        <p:nvCxnSpPr>
          <p:cNvPr id="6" name="Straight Connector 5"/>
          <p:cNvCxnSpPr/>
          <p:nvPr/>
        </p:nvCxnSpPr>
        <p:spPr>
          <a:xfrm>
            <a:off x="1993189" y="2321959"/>
            <a:ext cx="6226139"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7" name="Straight Connector 6"/>
          <p:cNvCxnSpPr/>
          <p:nvPr/>
        </p:nvCxnSpPr>
        <p:spPr>
          <a:xfrm>
            <a:off x="1993189" y="4580561"/>
            <a:ext cx="6226139" cy="0"/>
          </a:xfrm>
          <a:prstGeom prst="line">
            <a:avLst/>
          </a:prstGeom>
        </p:spPr>
        <p:style>
          <a:lnRef idx="2">
            <a:schemeClr val="accent6"/>
          </a:lnRef>
          <a:fillRef idx="0">
            <a:schemeClr val="accent6"/>
          </a:fillRef>
          <a:effectRef idx="1">
            <a:schemeClr val="accent6"/>
          </a:effectRef>
          <a:fontRef idx="minor">
            <a:schemeClr val="tx1"/>
          </a:fontRef>
        </p:style>
      </p:cxnSp>
      <p:sp>
        <p:nvSpPr>
          <p:cNvPr id="8" name="TextBox 7"/>
          <p:cNvSpPr txBox="1"/>
          <p:nvPr/>
        </p:nvSpPr>
        <p:spPr>
          <a:xfrm>
            <a:off x="9152544" y="875951"/>
            <a:ext cx="2732545" cy="1384993"/>
          </a:xfrm>
          <a:prstGeom prst="rect">
            <a:avLst/>
          </a:prstGeom>
          <a:noFill/>
        </p:spPr>
        <p:txBody>
          <a:bodyPr wrap="square" lIns="91438" tIns="45719" rIns="91438" bIns="45719" rtlCol="0">
            <a:spAutoFit/>
          </a:bodyPr>
          <a:lstStyle/>
          <a:p>
            <a:r>
              <a:rPr lang="en-US" sz="2100" dirty="0">
                <a:latin typeface="Source Sans Pro Light"/>
              </a:rPr>
              <a:t>There are other methods to read data from HDFS, C*, S3, HBase, etc.</a:t>
            </a:r>
            <a:endParaRPr lang="en-US" sz="2100" dirty="0">
              <a:latin typeface="Consolas" panose="020B0609020204030204" pitchFamily="49" charset="0"/>
              <a:cs typeface="Consolas" panose="020B0609020204030204" pitchFamily="49"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09628" y="946669"/>
            <a:ext cx="440413" cy="648752"/>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09628" y="3209037"/>
            <a:ext cx="564231" cy="564231"/>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9161" y="5236287"/>
            <a:ext cx="695657" cy="695657"/>
          </a:xfrm>
          <a:prstGeom prst="rect">
            <a:avLst/>
          </a:prstGeom>
        </p:spPr>
      </p:pic>
      <p:sp>
        <p:nvSpPr>
          <p:cNvPr id="12" name="TextBox 11"/>
          <p:cNvSpPr txBox="1"/>
          <p:nvPr/>
        </p:nvSpPr>
        <p:spPr>
          <a:xfrm>
            <a:off x="9152543" y="296949"/>
            <a:ext cx="2629868" cy="384719"/>
          </a:xfrm>
          <a:prstGeom prst="rect">
            <a:avLst/>
          </a:prstGeom>
          <a:noFill/>
        </p:spPr>
        <p:txBody>
          <a:bodyPr wrap="square" lIns="91438" tIns="45719" rIns="91438" bIns="45719" rtlCol="0">
            <a:spAutoFit/>
          </a:bodyPr>
          <a:lstStyle/>
          <a:p>
            <a:r>
              <a:rPr lang="en-US" dirty="0" smtClean="0">
                <a:solidFill>
                  <a:schemeClr val="tx1">
                    <a:lumMod val="95000"/>
                  </a:schemeClr>
                </a:solidFill>
                <a:latin typeface="Source Sans Pro"/>
                <a:cs typeface="Source Sans Pro"/>
              </a:rPr>
              <a:t>Read from Text File</a:t>
            </a:r>
            <a:endParaRPr lang="en-US" dirty="0">
              <a:solidFill>
                <a:schemeClr val="tx1">
                  <a:lumMod val="95000"/>
                </a:schemeClr>
              </a:solidFill>
              <a:latin typeface="Source Sans Pro"/>
              <a:cs typeface="Source Sans Pro"/>
            </a:endParaRPr>
          </a:p>
        </p:txBody>
      </p:sp>
    </p:spTree>
    <p:extLst>
      <p:ext uri="{BB962C8B-B14F-4D97-AF65-F5344CB8AC3E}">
        <p14:creationId xmlns:p14="http://schemas.microsoft.com/office/powerpoint/2010/main" val="3562283992"/>
      </p:ext>
    </p:extLst>
  </p:cSld>
  <p:clrMapOvr>
    <a:masterClrMapping/>
  </p:clrMapOvr>
  <mc:AlternateContent xmlns:mc="http://schemas.openxmlformats.org/markup-compatibility/2006" xmlns:p14="http://schemas.microsoft.com/office/powerpoint/2010/main">
    <mc:Choice Requires="p14">
      <p:transition p14:dur="250">
        <p:push/>
      </p:transition>
    </mc:Choice>
    <mc:Fallback xmlns="">
      <p:transition>
        <p:push/>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9438309" y="296949"/>
            <a:ext cx="1907024" cy="384719"/>
          </a:xfrm>
          <a:prstGeom prst="rect">
            <a:avLst/>
          </a:prstGeom>
          <a:noFill/>
        </p:spPr>
        <p:txBody>
          <a:bodyPr wrap="square" lIns="91438" tIns="45719" rIns="91438" bIns="45719" rtlCol="0">
            <a:spAutoFit/>
          </a:bodyPr>
          <a:lstStyle/>
          <a:p>
            <a:r>
              <a:rPr lang="en-US" dirty="0" smtClean="0">
                <a:solidFill>
                  <a:schemeClr val="tx1">
                    <a:lumMod val="95000"/>
                  </a:schemeClr>
                </a:solidFill>
                <a:latin typeface="Source Sans Pro"/>
                <a:cs typeface="Source Sans Pro"/>
              </a:rPr>
              <a:t>Parallelize</a:t>
            </a:r>
            <a:endParaRPr lang="en-US" dirty="0">
              <a:solidFill>
                <a:schemeClr val="tx1">
                  <a:lumMod val="95000"/>
                </a:schemeClr>
              </a:solidFill>
              <a:latin typeface="Source Sans Pro"/>
              <a:cs typeface="Source Sans Pro"/>
            </a:endParaRPr>
          </a:p>
        </p:txBody>
      </p:sp>
      <p:sp>
        <p:nvSpPr>
          <p:cNvPr id="3" name="TextBox 2"/>
          <p:cNvSpPr txBox="1"/>
          <p:nvPr/>
        </p:nvSpPr>
        <p:spPr>
          <a:xfrm>
            <a:off x="2064135" y="3090964"/>
            <a:ext cx="7582328" cy="553996"/>
          </a:xfrm>
          <a:prstGeom prst="rect">
            <a:avLst/>
          </a:prstGeom>
          <a:noFill/>
        </p:spPr>
        <p:txBody>
          <a:bodyPr wrap="square" lIns="91438" tIns="45719" rIns="91438" bIns="45719" rtlCol="0">
            <a:spAutoFit/>
          </a:bodyPr>
          <a:lstStyle/>
          <a:p>
            <a:r>
              <a:rPr lang="en-US" sz="1500" dirty="0">
                <a:solidFill>
                  <a:schemeClr val="accent1"/>
                </a:solidFill>
                <a:latin typeface="Consolas" panose="020B0609020204030204" pitchFamily="49" charset="0"/>
                <a:cs typeface="Consolas" panose="020B0609020204030204" pitchFamily="49" charset="0"/>
              </a:rPr>
              <a:t># Parallelize in Python</a:t>
            </a:r>
          </a:p>
          <a:p>
            <a:r>
              <a:rPr lang="en-US" sz="1500" dirty="0" err="1">
                <a:latin typeface="Consolas" panose="020B0609020204030204" pitchFamily="49" charset="0"/>
                <a:cs typeface="Consolas" panose="020B0609020204030204" pitchFamily="49" charset="0"/>
              </a:rPr>
              <a:t>wordsRDD</a:t>
            </a:r>
            <a:r>
              <a:rPr lang="en-US" sz="1500" dirty="0">
                <a:latin typeface="Consolas" panose="020B0609020204030204" pitchFamily="49" charset="0"/>
                <a:cs typeface="Consolas" panose="020B0609020204030204" pitchFamily="49" charset="0"/>
              </a:rPr>
              <a:t> = </a:t>
            </a:r>
            <a:r>
              <a:rPr lang="en-US" sz="1500" dirty="0" err="1">
                <a:latin typeface="Consolas" panose="020B0609020204030204" pitchFamily="49" charset="0"/>
                <a:cs typeface="Consolas" panose="020B0609020204030204" pitchFamily="49" charset="0"/>
              </a:rPr>
              <a:t>sc.parallelize</a:t>
            </a:r>
            <a:r>
              <a:rPr lang="en-US" sz="1500" dirty="0">
                <a:latin typeface="Consolas" panose="020B0609020204030204" pitchFamily="49" charset="0"/>
                <a:cs typeface="Consolas" panose="020B0609020204030204" pitchFamily="49" charset="0"/>
              </a:rPr>
              <a:t>([</a:t>
            </a:r>
            <a:r>
              <a:rPr lang="nn-NO" sz="1500" dirty="0">
                <a:latin typeface="Consolas" panose="020B0609020204030204" pitchFamily="49" charset="0"/>
                <a:cs typeface="Consolas" panose="020B0609020204030204" pitchFamily="49" charset="0"/>
              </a:rPr>
              <a:t>"</a:t>
            </a:r>
            <a:r>
              <a:rPr lang="en-US" sz="1500" dirty="0">
                <a:latin typeface="Consolas" panose="020B0609020204030204" pitchFamily="49" charset="0"/>
                <a:cs typeface="Consolas" panose="020B0609020204030204" pitchFamily="49" charset="0"/>
              </a:rPr>
              <a:t>fish", </a:t>
            </a:r>
            <a:r>
              <a:rPr lang="nn-NO" sz="1500" dirty="0">
                <a:latin typeface="Consolas" panose="020B0609020204030204" pitchFamily="49" charset="0"/>
                <a:cs typeface="Consolas" panose="020B0609020204030204" pitchFamily="49" charset="0"/>
              </a:rPr>
              <a:t>"</a:t>
            </a:r>
            <a:r>
              <a:rPr lang="en-US" sz="1500" dirty="0">
                <a:latin typeface="Consolas" panose="020B0609020204030204" pitchFamily="49" charset="0"/>
                <a:cs typeface="Consolas" panose="020B0609020204030204" pitchFamily="49" charset="0"/>
              </a:rPr>
              <a:t>cats</a:t>
            </a:r>
            <a:r>
              <a:rPr lang="nn-NO" sz="1500" dirty="0">
                <a:latin typeface="Consolas" panose="020B0609020204030204" pitchFamily="49" charset="0"/>
                <a:cs typeface="Consolas" panose="020B0609020204030204" pitchFamily="49" charset="0"/>
              </a:rPr>
              <a:t>"</a:t>
            </a:r>
            <a:r>
              <a:rPr lang="en-US" sz="1500" dirty="0">
                <a:latin typeface="Consolas" panose="020B0609020204030204" pitchFamily="49" charset="0"/>
                <a:cs typeface="Consolas" panose="020B0609020204030204" pitchFamily="49" charset="0"/>
              </a:rPr>
              <a:t>, </a:t>
            </a:r>
            <a:r>
              <a:rPr lang="nn-NO" sz="1500" dirty="0">
                <a:latin typeface="Consolas" panose="020B0609020204030204" pitchFamily="49" charset="0"/>
                <a:cs typeface="Consolas" panose="020B0609020204030204" pitchFamily="49" charset="0"/>
              </a:rPr>
              <a:t>"</a:t>
            </a:r>
            <a:r>
              <a:rPr lang="en-US" sz="1500" dirty="0">
                <a:latin typeface="Consolas" panose="020B0609020204030204" pitchFamily="49" charset="0"/>
                <a:cs typeface="Consolas" panose="020B0609020204030204" pitchFamily="49" charset="0"/>
              </a:rPr>
              <a:t>dogs</a:t>
            </a:r>
            <a:r>
              <a:rPr lang="nn-NO" sz="1500" dirty="0">
                <a:latin typeface="Consolas" panose="020B0609020204030204" pitchFamily="49" charset="0"/>
                <a:cs typeface="Consolas" panose="020B0609020204030204" pitchFamily="49" charset="0"/>
              </a:rPr>
              <a:t>"</a:t>
            </a:r>
            <a:r>
              <a:rPr lang="en-US" sz="1500" dirty="0">
                <a:latin typeface="Consolas" panose="020B0609020204030204" pitchFamily="49" charset="0"/>
                <a:cs typeface="Consolas" panose="020B0609020204030204" pitchFamily="49" charset="0"/>
              </a:rPr>
              <a:t>])</a:t>
            </a: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14405" y="594107"/>
            <a:ext cx="440413" cy="648752"/>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14405" y="3172075"/>
            <a:ext cx="564231" cy="564231"/>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9161" y="5236287"/>
            <a:ext cx="695657" cy="695657"/>
          </a:xfrm>
          <a:prstGeom prst="rect">
            <a:avLst/>
          </a:prstGeom>
        </p:spPr>
      </p:pic>
      <p:sp>
        <p:nvSpPr>
          <p:cNvPr id="7" name="TextBox 6"/>
          <p:cNvSpPr txBox="1"/>
          <p:nvPr/>
        </p:nvSpPr>
        <p:spPr>
          <a:xfrm>
            <a:off x="2026045" y="719639"/>
            <a:ext cx="7582328" cy="553996"/>
          </a:xfrm>
          <a:prstGeom prst="rect">
            <a:avLst/>
          </a:prstGeom>
          <a:noFill/>
        </p:spPr>
        <p:txBody>
          <a:bodyPr wrap="square" lIns="91438" tIns="45719" rIns="91438" bIns="45719" rtlCol="0">
            <a:spAutoFit/>
          </a:bodyPr>
          <a:lstStyle/>
          <a:p>
            <a:r>
              <a:rPr lang="en-US" sz="1500" dirty="0">
                <a:solidFill>
                  <a:schemeClr val="accent1"/>
                </a:solidFill>
                <a:latin typeface="Consolas" panose="020B0609020204030204" pitchFamily="49" charset="0"/>
                <a:cs typeface="Consolas" panose="020B0609020204030204" pitchFamily="49" charset="0"/>
              </a:rPr>
              <a:t>// Parallelize in Scala</a:t>
            </a:r>
          </a:p>
          <a:p>
            <a:r>
              <a:rPr lang="nn-NO" sz="1500" dirty="0">
                <a:latin typeface="Consolas" panose="020B0609020204030204" pitchFamily="49" charset="0"/>
                <a:cs typeface="Consolas" panose="020B0609020204030204" pitchFamily="49" charset="0"/>
              </a:rPr>
              <a:t>val </a:t>
            </a:r>
            <a:r>
              <a:rPr lang="nn-NO" sz="1500" dirty="0" err="1">
                <a:latin typeface="Consolas" panose="020B0609020204030204" pitchFamily="49" charset="0"/>
                <a:cs typeface="Consolas" panose="020B0609020204030204" pitchFamily="49" charset="0"/>
              </a:rPr>
              <a:t>wordsRDD</a:t>
            </a:r>
            <a:r>
              <a:rPr lang="nn-NO" sz="1500" dirty="0">
                <a:latin typeface="Consolas" panose="020B0609020204030204" pitchFamily="49" charset="0"/>
                <a:cs typeface="Consolas" panose="020B0609020204030204" pitchFamily="49" charset="0"/>
              </a:rPr>
              <a:t> = sc.parallelize(List("fish", "cats", "dogs"))</a:t>
            </a:r>
            <a:endParaRPr lang="en-US" sz="1500" dirty="0">
              <a:latin typeface="Consolas" panose="020B0609020204030204" pitchFamily="49" charset="0"/>
              <a:cs typeface="Consolas" panose="020B0609020204030204" pitchFamily="49" charset="0"/>
            </a:endParaRPr>
          </a:p>
        </p:txBody>
      </p:sp>
      <p:sp>
        <p:nvSpPr>
          <p:cNvPr id="8" name="TextBox 7"/>
          <p:cNvSpPr txBox="1"/>
          <p:nvPr/>
        </p:nvSpPr>
        <p:spPr>
          <a:xfrm>
            <a:off x="1921273" y="5305687"/>
            <a:ext cx="9424065" cy="553996"/>
          </a:xfrm>
          <a:prstGeom prst="rect">
            <a:avLst/>
          </a:prstGeom>
          <a:noFill/>
        </p:spPr>
        <p:txBody>
          <a:bodyPr wrap="square" lIns="91438" tIns="45719" rIns="91438" bIns="45719" rtlCol="0">
            <a:spAutoFit/>
          </a:bodyPr>
          <a:lstStyle/>
          <a:p>
            <a:r>
              <a:rPr lang="en-US" sz="1500" dirty="0">
                <a:solidFill>
                  <a:schemeClr val="accent1"/>
                </a:solidFill>
                <a:latin typeface="Consolas" panose="020B0609020204030204" pitchFamily="49" charset="0"/>
                <a:cs typeface="Consolas" panose="020B0609020204030204" pitchFamily="49" charset="0"/>
              </a:rPr>
              <a:t>// Parallelize in Java</a:t>
            </a:r>
          </a:p>
          <a:p>
            <a:r>
              <a:rPr lang="en-US" sz="1500" dirty="0" err="1">
                <a:latin typeface="Consolas" panose="020B0609020204030204" pitchFamily="49" charset="0"/>
                <a:cs typeface="Consolas" panose="020B0609020204030204" pitchFamily="49" charset="0"/>
              </a:rPr>
              <a:t>JavaRDD</a:t>
            </a:r>
            <a:r>
              <a:rPr lang="en-US" sz="1500" dirty="0">
                <a:latin typeface="Consolas" panose="020B0609020204030204" pitchFamily="49" charset="0"/>
                <a:cs typeface="Consolas" panose="020B0609020204030204" pitchFamily="49" charset="0"/>
              </a:rPr>
              <a:t>&lt;String&gt; </a:t>
            </a:r>
            <a:r>
              <a:rPr lang="en-US" sz="1500" dirty="0" err="1">
                <a:latin typeface="Consolas" panose="020B0609020204030204" pitchFamily="49" charset="0"/>
                <a:cs typeface="Consolas" panose="020B0609020204030204" pitchFamily="49" charset="0"/>
              </a:rPr>
              <a:t>wordsRDD</a:t>
            </a:r>
            <a:r>
              <a:rPr lang="en-US" sz="1500" dirty="0">
                <a:latin typeface="Consolas" panose="020B0609020204030204" pitchFamily="49" charset="0"/>
                <a:cs typeface="Consolas" panose="020B0609020204030204" pitchFamily="49" charset="0"/>
              </a:rPr>
              <a:t> = </a:t>
            </a:r>
            <a:r>
              <a:rPr lang="en-US" sz="1500" dirty="0" err="1">
                <a:latin typeface="Consolas" panose="020B0609020204030204" pitchFamily="49" charset="0"/>
                <a:cs typeface="Consolas" panose="020B0609020204030204" pitchFamily="49" charset="0"/>
              </a:rPr>
              <a:t>sc.parallelize</a:t>
            </a:r>
            <a:r>
              <a:rPr lang="en-US" sz="1500" dirty="0">
                <a:latin typeface="Consolas" panose="020B0609020204030204" pitchFamily="49" charset="0"/>
                <a:cs typeface="Consolas" panose="020B0609020204030204" pitchFamily="49" charset="0"/>
              </a:rPr>
              <a:t>(</a:t>
            </a:r>
            <a:r>
              <a:rPr lang="en-US" sz="1500" dirty="0" err="1">
                <a:latin typeface="Consolas" panose="020B0609020204030204" pitchFamily="49" charset="0"/>
                <a:cs typeface="Consolas" panose="020B0609020204030204" pitchFamily="49" charset="0"/>
              </a:rPr>
              <a:t>Arrays.asList</a:t>
            </a:r>
            <a:r>
              <a:rPr lang="en-US" sz="1500" dirty="0">
                <a:latin typeface="Consolas" panose="020B0609020204030204" pitchFamily="49" charset="0"/>
                <a:cs typeface="Consolas" panose="020B0609020204030204" pitchFamily="49" charset="0"/>
              </a:rPr>
              <a:t>(</a:t>
            </a:r>
            <a:r>
              <a:rPr lang="nn-NO" sz="1500" dirty="0">
                <a:latin typeface="Consolas" panose="020B0609020204030204" pitchFamily="49" charset="0"/>
                <a:cs typeface="Consolas" panose="020B0609020204030204" pitchFamily="49" charset="0"/>
              </a:rPr>
              <a:t>"</a:t>
            </a:r>
            <a:r>
              <a:rPr lang="en-US" sz="1500" dirty="0">
                <a:latin typeface="Consolas" panose="020B0609020204030204" pitchFamily="49" charset="0"/>
                <a:cs typeface="Consolas" panose="020B0609020204030204" pitchFamily="49" charset="0"/>
              </a:rPr>
              <a:t>fish", </a:t>
            </a:r>
            <a:r>
              <a:rPr lang="nn-NO" sz="1500" dirty="0">
                <a:latin typeface="Consolas" panose="020B0609020204030204" pitchFamily="49" charset="0"/>
                <a:cs typeface="Consolas" panose="020B0609020204030204" pitchFamily="49" charset="0"/>
              </a:rPr>
              <a:t>"</a:t>
            </a:r>
            <a:r>
              <a:rPr lang="en-US" sz="1500" dirty="0">
                <a:latin typeface="Consolas" panose="020B0609020204030204" pitchFamily="49" charset="0"/>
                <a:cs typeface="Consolas" panose="020B0609020204030204" pitchFamily="49" charset="0"/>
              </a:rPr>
              <a:t>cats</a:t>
            </a:r>
            <a:r>
              <a:rPr lang="nn-NO" sz="1500" dirty="0">
                <a:latin typeface="Consolas" panose="020B0609020204030204" pitchFamily="49" charset="0"/>
                <a:cs typeface="Consolas" panose="020B0609020204030204" pitchFamily="49" charset="0"/>
              </a:rPr>
              <a:t>"</a:t>
            </a:r>
            <a:r>
              <a:rPr lang="en-US" sz="1500" dirty="0">
                <a:latin typeface="Consolas" panose="020B0609020204030204" pitchFamily="49" charset="0"/>
                <a:cs typeface="Consolas" panose="020B0609020204030204" pitchFamily="49" charset="0"/>
              </a:rPr>
              <a:t>, </a:t>
            </a:r>
            <a:r>
              <a:rPr lang="nn-NO" sz="1500" dirty="0">
                <a:latin typeface="Consolas" panose="020B0609020204030204" pitchFamily="49" charset="0"/>
                <a:cs typeface="Consolas" panose="020B0609020204030204" pitchFamily="49" charset="0"/>
              </a:rPr>
              <a:t>"</a:t>
            </a:r>
            <a:r>
              <a:rPr lang="en-US" sz="1500" dirty="0">
                <a:latin typeface="Consolas" panose="020B0609020204030204" pitchFamily="49" charset="0"/>
                <a:cs typeface="Consolas" panose="020B0609020204030204" pitchFamily="49" charset="0"/>
              </a:rPr>
              <a:t>dogs</a:t>
            </a:r>
            <a:r>
              <a:rPr lang="nn-NO" sz="1500" dirty="0">
                <a:latin typeface="Consolas" panose="020B0609020204030204" pitchFamily="49" charset="0"/>
                <a:cs typeface="Consolas" panose="020B0609020204030204" pitchFamily="49" charset="0"/>
              </a:rPr>
              <a:t>"</a:t>
            </a:r>
            <a:r>
              <a:rPr lang="en-US" sz="1500" dirty="0">
                <a:latin typeface="Consolas" panose="020B0609020204030204" pitchFamily="49" charset="0"/>
                <a:cs typeface="Consolas" panose="020B0609020204030204" pitchFamily="49" charset="0"/>
              </a:rPr>
              <a:t>));</a:t>
            </a:r>
          </a:p>
        </p:txBody>
      </p:sp>
      <p:cxnSp>
        <p:nvCxnSpPr>
          <p:cNvPr id="9" name="Straight Connector 8"/>
          <p:cNvCxnSpPr/>
          <p:nvPr/>
        </p:nvCxnSpPr>
        <p:spPr>
          <a:xfrm>
            <a:off x="1993189" y="2321959"/>
            <a:ext cx="6226139"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0" name="Straight Connector 9"/>
          <p:cNvCxnSpPr/>
          <p:nvPr/>
        </p:nvCxnSpPr>
        <p:spPr>
          <a:xfrm>
            <a:off x="1993189" y="4580561"/>
            <a:ext cx="6226139" cy="0"/>
          </a:xfrm>
          <a:prstGeom prst="line">
            <a:avLst/>
          </a:prstGeom>
        </p:spPr>
        <p:style>
          <a:lnRef idx="2">
            <a:schemeClr val="accent6"/>
          </a:lnRef>
          <a:fillRef idx="0">
            <a:schemeClr val="accent6"/>
          </a:fillRef>
          <a:effectRef idx="1">
            <a:schemeClr val="accent6"/>
          </a:effectRef>
          <a:fontRef idx="minor">
            <a:schemeClr val="tx1"/>
          </a:fontRef>
        </p:style>
      </p:cxnSp>
      <p:sp>
        <p:nvSpPr>
          <p:cNvPr id="11" name="TextBox 10"/>
          <p:cNvSpPr txBox="1"/>
          <p:nvPr/>
        </p:nvSpPr>
        <p:spPr>
          <a:xfrm>
            <a:off x="9027583" y="823553"/>
            <a:ext cx="2603500" cy="2554543"/>
          </a:xfrm>
          <a:prstGeom prst="rect">
            <a:avLst/>
          </a:prstGeom>
          <a:noFill/>
        </p:spPr>
        <p:txBody>
          <a:bodyPr wrap="square" lIns="91438" tIns="45719" rIns="91438" bIns="45719" rtlCol="0">
            <a:spAutoFit/>
          </a:bodyPr>
          <a:lstStyle/>
          <a:p>
            <a:pPr marL="228594" indent="-228594">
              <a:buFont typeface="Arial"/>
              <a:buChar char="•"/>
            </a:pPr>
            <a:r>
              <a:rPr lang="en-US" sz="1600" dirty="0">
                <a:latin typeface="Source Sans Pro Light"/>
              </a:rPr>
              <a:t>Take an existing in-memory collection and pass it to </a:t>
            </a:r>
            <a:r>
              <a:rPr lang="en-US" sz="1600" dirty="0" err="1">
                <a:latin typeface="Source Sans Pro Light"/>
              </a:rPr>
              <a:t>SparkContext’s</a:t>
            </a:r>
            <a:r>
              <a:rPr lang="en-US" sz="1600" dirty="0">
                <a:latin typeface="Source Sans Pro Light"/>
              </a:rPr>
              <a:t> parallelize method</a:t>
            </a:r>
          </a:p>
          <a:p>
            <a:pPr marL="228594" indent="-228594">
              <a:buFont typeface="Arial"/>
              <a:buChar char="•"/>
            </a:pPr>
            <a:endParaRPr lang="en-US" sz="1600" dirty="0">
              <a:latin typeface="Source Sans Pro Light"/>
              <a:cs typeface="Consolas" panose="020B0609020204030204" pitchFamily="49" charset="0"/>
            </a:endParaRPr>
          </a:p>
          <a:p>
            <a:pPr marL="228594" indent="-228594">
              <a:buFont typeface="Arial"/>
              <a:buChar char="•"/>
            </a:pPr>
            <a:r>
              <a:rPr lang="en-US" sz="1600" dirty="0">
                <a:latin typeface="Source Sans Pro Light"/>
                <a:cs typeface="Consolas" panose="020B0609020204030204" pitchFamily="49" charset="0"/>
              </a:rPr>
              <a:t>Not generally used outside of prototyping and testing since it requires entire dataset in memory on one machine</a:t>
            </a:r>
          </a:p>
        </p:txBody>
      </p:sp>
    </p:spTree>
    <p:extLst>
      <p:ext uri="{BB962C8B-B14F-4D97-AF65-F5344CB8AC3E}">
        <p14:creationId xmlns:p14="http://schemas.microsoft.com/office/powerpoint/2010/main" val="463530010"/>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Operations on Distributed Data</a:t>
            </a:r>
            <a:endParaRPr lang="en-US" dirty="0"/>
          </a:p>
        </p:txBody>
      </p:sp>
      <p:sp>
        <p:nvSpPr>
          <p:cNvPr id="3" name="Content Placeholder 2"/>
          <p:cNvSpPr>
            <a:spLocks noGrp="1"/>
          </p:cNvSpPr>
          <p:nvPr>
            <p:ph idx="1"/>
          </p:nvPr>
        </p:nvSpPr>
        <p:spPr>
          <a:xfrm>
            <a:off x="580880" y="1548866"/>
            <a:ext cx="11074400" cy="4673600"/>
          </a:xfrm>
        </p:spPr>
        <p:txBody>
          <a:bodyPr/>
          <a:lstStyle/>
          <a:p>
            <a:r>
              <a:rPr lang="en-US" dirty="0"/>
              <a:t>T</a:t>
            </a:r>
            <a:r>
              <a:rPr lang="en-US" dirty="0" smtClean="0"/>
              <a:t>wo types of operations: </a:t>
            </a:r>
            <a:r>
              <a:rPr lang="en-US" i="1" dirty="0" smtClean="0">
                <a:solidFill>
                  <a:srgbClr val="0000FF"/>
                </a:solidFill>
              </a:rPr>
              <a:t>transformations</a:t>
            </a:r>
            <a:r>
              <a:rPr lang="en-US" dirty="0" smtClean="0">
                <a:solidFill>
                  <a:srgbClr val="0000FF"/>
                </a:solidFill>
              </a:rPr>
              <a:t> </a:t>
            </a:r>
            <a:r>
              <a:rPr lang="en-US" dirty="0" smtClean="0"/>
              <a:t>and </a:t>
            </a:r>
            <a:r>
              <a:rPr lang="en-US" i="1" dirty="0" smtClean="0">
                <a:solidFill>
                  <a:srgbClr val="0000FF"/>
                </a:solidFill>
              </a:rPr>
              <a:t>actions</a:t>
            </a:r>
          </a:p>
          <a:p>
            <a:endParaRPr lang="en-US" dirty="0" smtClean="0"/>
          </a:p>
          <a:p>
            <a:r>
              <a:rPr lang="en-US" dirty="0" smtClean="0"/>
              <a:t>Transformations are lazy (</a:t>
            </a:r>
            <a:r>
              <a:rPr lang="en-US" i="1" dirty="0" smtClean="0"/>
              <a:t>not computed immediately</a:t>
            </a:r>
            <a:r>
              <a:rPr lang="en-US" dirty="0" smtClean="0"/>
              <a:t>)</a:t>
            </a:r>
          </a:p>
          <a:p>
            <a:endParaRPr lang="en-US" dirty="0" smtClean="0"/>
          </a:p>
          <a:p>
            <a:r>
              <a:rPr lang="en-US" dirty="0" smtClean="0"/>
              <a:t>Transformations are executed</a:t>
            </a:r>
            <a:r>
              <a:rPr lang="en-US" dirty="0"/>
              <a:t> </a:t>
            </a:r>
            <a:r>
              <a:rPr lang="en-US" dirty="0" smtClean="0"/>
              <a:t>when an action is run</a:t>
            </a:r>
          </a:p>
          <a:p>
            <a:endParaRPr lang="en-US" dirty="0" smtClean="0"/>
          </a:p>
          <a:p>
            <a:r>
              <a:rPr lang="en-US" dirty="0" smtClean="0"/>
              <a:t>Persist (cache) distributed data in memory or disk</a:t>
            </a:r>
          </a:p>
          <a:p>
            <a:endParaRPr lang="en-US" dirty="0"/>
          </a:p>
        </p:txBody>
      </p:sp>
    </p:spTree>
    <p:extLst>
      <p:ext uri="{BB962C8B-B14F-4D97-AF65-F5344CB8AC3E}">
        <p14:creationId xmlns:p14="http://schemas.microsoft.com/office/powerpoint/2010/main" val="35431989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35623" y="1604173"/>
            <a:ext cx="6970956" cy="1752219"/>
          </a:xfrm>
          <a:prstGeom prst="rect">
            <a:avLst/>
          </a:prstGeom>
          <a:solidFill>
            <a:schemeClr val="accent6">
              <a:lumMod val="20000"/>
              <a:lumOff val="8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a:cs typeface="Source Sans Pro"/>
            </a:endParaRPr>
          </a:p>
        </p:txBody>
      </p:sp>
      <p:cxnSp>
        <p:nvCxnSpPr>
          <p:cNvPr id="3" name="Straight Connector 2"/>
          <p:cNvCxnSpPr/>
          <p:nvPr/>
        </p:nvCxnSpPr>
        <p:spPr>
          <a:xfrm>
            <a:off x="4327343" y="1622281"/>
            <a:ext cx="0" cy="1734111"/>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5966107" y="1613225"/>
            <a:ext cx="0" cy="174316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7816616" y="1613225"/>
            <a:ext cx="0" cy="174316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729448" y="1971839"/>
            <a:ext cx="1488925" cy="830995"/>
          </a:xfrm>
          <a:prstGeom prst="rect">
            <a:avLst/>
          </a:prstGeom>
          <a:noFill/>
        </p:spPr>
        <p:txBody>
          <a:bodyPr wrap="square" lIns="91438" tIns="45719" rIns="91438" bIns="45719" rtlCol="0">
            <a:spAutoFit/>
          </a:bodyPr>
          <a:lstStyle/>
          <a:p>
            <a:r>
              <a:rPr lang="en-US" sz="1600" dirty="0">
                <a:latin typeface="Source Sans Pro"/>
                <a:cs typeface="Source Sans Pro"/>
              </a:rPr>
              <a:t>Error, ts, msg1</a:t>
            </a:r>
          </a:p>
          <a:p>
            <a:r>
              <a:rPr lang="en-US" sz="1600" dirty="0">
                <a:latin typeface="Source Sans Pro"/>
                <a:cs typeface="Source Sans Pro"/>
              </a:rPr>
              <a:t>Warn, ts, msg2</a:t>
            </a:r>
          </a:p>
          <a:p>
            <a:r>
              <a:rPr lang="en-US" sz="1600" dirty="0">
                <a:latin typeface="Source Sans Pro"/>
                <a:cs typeface="Source Sans Pro"/>
              </a:rPr>
              <a:t>Error, ts, msg1 </a:t>
            </a:r>
          </a:p>
        </p:txBody>
      </p:sp>
      <p:sp>
        <p:nvSpPr>
          <p:cNvPr id="7" name="TextBox 6"/>
          <p:cNvSpPr txBox="1"/>
          <p:nvPr/>
        </p:nvSpPr>
        <p:spPr>
          <a:xfrm>
            <a:off x="4454951" y="1971839"/>
            <a:ext cx="1488925" cy="830995"/>
          </a:xfrm>
          <a:prstGeom prst="rect">
            <a:avLst/>
          </a:prstGeom>
          <a:noFill/>
        </p:spPr>
        <p:txBody>
          <a:bodyPr wrap="square" lIns="91438" tIns="45719" rIns="91438" bIns="45719" rtlCol="0">
            <a:spAutoFit/>
          </a:bodyPr>
          <a:lstStyle/>
          <a:p>
            <a:r>
              <a:rPr lang="en-US" sz="1600" dirty="0">
                <a:latin typeface="Source Sans Pro"/>
                <a:cs typeface="Source Sans Pro"/>
              </a:rPr>
              <a:t>Info, ts, msg8</a:t>
            </a:r>
          </a:p>
          <a:p>
            <a:r>
              <a:rPr lang="en-US" sz="1600" dirty="0">
                <a:latin typeface="Source Sans Pro"/>
                <a:cs typeface="Source Sans Pro"/>
              </a:rPr>
              <a:t>Warn, ts, msg2</a:t>
            </a:r>
          </a:p>
          <a:p>
            <a:r>
              <a:rPr lang="en-US" sz="1600" dirty="0">
                <a:latin typeface="Source Sans Pro"/>
                <a:cs typeface="Source Sans Pro"/>
              </a:rPr>
              <a:t>Info, ts, msg8 </a:t>
            </a:r>
          </a:p>
        </p:txBody>
      </p:sp>
      <p:sp>
        <p:nvSpPr>
          <p:cNvPr id="8" name="TextBox 7"/>
          <p:cNvSpPr txBox="1"/>
          <p:nvPr/>
        </p:nvSpPr>
        <p:spPr>
          <a:xfrm>
            <a:off x="6172861" y="1971839"/>
            <a:ext cx="1492499" cy="830995"/>
          </a:xfrm>
          <a:prstGeom prst="rect">
            <a:avLst/>
          </a:prstGeom>
          <a:noFill/>
        </p:spPr>
        <p:txBody>
          <a:bodyPr wrap="square" lIns="91438" tIns="45719" rIns="91438" bIns="45719" rtlCol="0">
            <a:spAutoFit/>
          </a:bodyPr>
          <a:lstStyle/>
          <a:p>
            <a:r>
              <a:rPr lang="en-US" sz="1600" dirty="0">
                <a:latin typeface="Source Sans Pro"/>
                <a:cs typeface="Source Sans Pro"/>
              </a:rPr>
              <a:t>Error, ts, msg3</a:t>
            </a:r>
          </a:p>
          <a:p>
            <a:r>
              <a:rPr lang="en-US" sz="1600" dirty="0">
                <a:latin typeface="Source Sans Pro"/>
                <a:cs typeface="Source Sans Pro"/>
              </a:rPr>
              <a:t>Info, ts, msg5</a:t>
            </a:r>
          </a:p>
          <a:p>
            <a:r>
              <a:rPr lang="en-US" sz="1600" dirty="0">
                <a:latin typeface="Source Sans Pro"/>
                <a:cs typeface="Source Sans Pro"/>
              </a:rPr>
              <a:t>Info, ts, msg5 </a:t>
            </a:r>
          </a:p>
        </p:txBody>
      </p:sp>
      <p:sp>
        <p:nvSpPr>
          <p:cNvPr id="9" name="TextBox 8"/>
          <p:cNvSpPr txBox="1"/>
          <p:nvPr/>
        </p:nvSpPr>
        <p:spPr>
          <a:xfrm>
            <a:off x="8019369" y="2018009"/>
            <a:ext cx="1890587" cy="830997"/>
          </a:xfrm>
          <a:prstGeom prst="rect">
            <a:avLst/>
          </a:prstGeom>
          <a:noFill/>
        </p:spPr>
        <p:txBody>
          <a:bodyPr wrap="square" lIns="91438" tIns="45719" rIns="91438" bIns="45719" rtlCol="0">
            <a:spAutoFit/>
          </a:bodyPr>
          <a:lstStyle/>
          <a:p>
            <a:r>
              <a:rPr lang="en-US" sz="1600" dirty="0">
                <a:latin typeface="Source Sans Pro"/>
                <a:cs typeface="Source Sans Pro"/>
              </a:rPr>
              <a:t>Error, ts, msg4</a:t>
            </a:r>
          </a:p>
          <a:p>
            <a:r>
              <a:rPr lang="en-US" sz="1600" dirty="0">
                <a:latin typeface="Source Sans Pro"/>
                <a:cs typeface="Source Sans Pro"/>
              </a:rPr>
              <a:t>Warn, ts, msg9</a:t>
            </a:r>
          </a:p>
          <a:p>
            <a:r>
              <a:rPr lang="en-US" sz="1600" dirty="0">
                <a:latin typeface="Source Sans Pro"/>
                <a:cs typeface="Source Sans Pro"/>
              </a:rPr>
              <a:t>Error, ts, msg1 </a:t>
            </a:r>
          </a:p>
        </p:txBody>
      </p:sp>
      <p:sp>
        <p:nvSpPr>
          <p:cNvPr id="10" name="TextBox 9"/>
          <p:cNvSpPr txBox="1"/>
          <p:nvPr/>
        </p:nvSpPr>
        <p:spPr>
          <a:xfrm>
            <a:off x="9667130" y="2664340"/>
            <a:ext cx="1963959" cy="384719"/>
          </a:xfrm>
          <a:prstGeom prst="rect">
            <a:avLst/>
          </a:prstGeom>
          <a:noFill/>
        </p:spPr>
        <p:txBody>
          <a:bodyPr wrap="square" lIns="91438" tIns="45719" rIns="91438" bIns="45719" rtlCol="0">
            <a:spAutoFit/>
          </a:bodyPr>
          <a:lstStyle/>
          <a:p>
            <a:r>
              <a:rPr lang="en-US" dirty="0" smtClean="0">
                <a:solidFill>
                  <a:schemeClr val="tx1">
                    <a:lumMod val="95000"/>
                  </a:schemeClr>
                </a:solidFill>
                <a:latin typeface="Source Sans Pro"/>
                <a:cs typeface="Source Sans Pro"/>
              </a:rPr>
              <a:t>logLinesRDD</a:t>
            </a:r>
            <a:endParaRPr lang="en-US" dirty="0">
              <a:solidFill>
                <a:schemeClr val="tx1">
                  <a:lumMod val="95000"/>
                </a:schemeClr>
              </a:solidFill>
              <a:latin typeface="Source Sans Pro"/>
              <a:cs typeface="Source Sans Pro"/>
            </a:endParaRPr>
          </a:p>
        </p:txBody>
      </p:sp>
      <p:pic>
        <p:nvPicPr>
          <p:cNvPr id="12" name="Pictur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8655" y="484791"/>
            <a:ext cx="1618615" cy="505817"/>
          </a:xfrm>
          <a:prstGeom prst="rect">
            <a:avLst/>
          </a:prstGeom>
        </p:spPr>
      </p:pic>
      <p:cxnSp>
        <p:nvCxnSpPr>
          <p:cNvPr id="13" name="Straight Arrow Connector 12"/>
          <p:cNvCxnSpPr/>
          <p:nvPr/>
        </p:nvCxnSpPr>
        <p:spPr>
          <a:xfrm flipH="1">
            <a:off x="3454749" y="1147728"/>
            <a:ext cx="1745" cy="437775"/>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5182210" y="1144700"/>
            <a:ext cx="1745" cy="437775"/>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6919114" y="1156917"/>
            <a:ext cx="1745" cy="437775"/>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8665258" y="1143468"/>
            <a:ext cx="1745" cy="437775"/>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4"/>
          <a:stretch>
            <a:fillRect/>
          </a:stretch>
        </p:blipFill>
        <p:spPr>
          <a:xfrm>
            <a:off x="8456758" y="664130"/>
            <a:ext cx="451215" cy="514385"/>
          </a:xfrm>
          <a:prstGeom prst="rect">
            <a:avLst/>
          </a:prstGeom>
        </p:spPr>
      </p:pic>
      <p:pic>
        <p:nvPicPr>
          <p:cNvPr id="18" name="Picture 17"/>
          <p:cNvPicPr>
            <a:picLocks noChangeAspect="1"/>
          </p:cNvPicPr>
          <p:nvPr/>
        </p:nvPicPr>
        <p:blipFill>
          <a:blip r:embed="rId4"/>
          <a:stretch>
            <a:fillRect/>
          </a:stretch>
        </p:blipFill>
        <p:spPr>
          <a:xfrm>
            <a:off x="6715285" y="660664"/>
            <a:ext cx="451215" cy="514385"/>
          </a:xfrm>
          <a:prstGeom prst="rect">
            <a:avLst/>
          </a:prstGeom>
        </p:spPr>
      </p:pic>
      <p:pic>
        <p:nvPicPr>
          <p:cNvPr id="19" name="Picture 18"/>
          <p:cNvPicPr>
            <a:picLocks noChangeAspect="1"/>
          </p:cNvPicPr>
          <p:nvPr/>
        </p:nvPicPr>
        <p:blipFill>
          <a:blip r:embed="rId4"/>
          <a:stretch>
            <a:fillRect/>
          </a:stretch>
        </p:blipFill>
        <p:spPr>
          <a:xfrm>
            <a:off x="4973810" y="632088"/>
            <a:ext cx="451215" cy="514385"/>
          </a:xfrm>
          <a:prstGeom prst="rect">
            <a:avLst/>
          </a:prstGeom>
        </p:spPr>
      </p:pic>
      <p:pic>
        <p:nvPicPr>
          <p:cNvPr id="20" name="Picture 19"/>
          <p:cNvPicPr>
            <a:picLocks noChangeAspect="1"/>
          </p:cNvPicPr>
          <p:nvPr/>
        </p:nvPicPr>
        <p:blipFill>
          <a:blip r:embed="rId4"/>
          <a:stretch>
            <a:fillRect/>
          </a:stretch>
        </p:blipFill>
        <p:spPr>
          <a:xfrm>
            <a:off x="3248305" y="648758"/>
            <a:ext cx="451215" cy="514385"/>
          </a:xfrm>
          <a:prstGeom prst="rect">
            <a:avLst/>
          </a:prstGeom>
        </p:spPr>
      </p:pic>
      <p:cxnSp>
        <p:nvCxnSpPr>
          <p:cNvPr id="21" name="Straight Arrow Connector 20"/>
          <p:cNvCxnSpPr/>
          <p:nvPr/>
        </p:nvCxnSpPr>
        <p:spPr>
          <a:xfrm flipH="1">
            <a:off x="5966113" y="3378445"/>
            <a:ext cx="1" cy="813057"/>
          </a:xfrm>
          <a:prstGeom prst="straightConnector1">
            <a:avLst/>
          </a:prstGeom>
          <a:ln>
            <a:solidFill>
              <a:srgbClr val="FE5224"/>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2635623" y="4428542"/>
            <a:ext cx="6970956" cy="1752219"/>
          </a:xfrm>
          <a:prstGeom prst="rect">
            <a:avLst/>
          </a:prstGeom>
          <a:solidFill>
            <a:schemeClr val="accent6">
              <a:lumMod val="20000"/>
              <a:lumOff val="8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a:cs typeface="Source Sans Pro"/>
            </a:endParaRPr>
          </a:p>
        </p:txBody>
      </p:sp>
      <p:cxnSp>
        <p:nvCxnSpPr>
          <p:cNvPr id="23" name="Straight Connector 22"/>
          <p:cNvCxnSpPr/>
          <p:nvPr/>
        </p:nvCxnSpPr>
        <p:spPr>
          <a:xfrm>
            <a:off x="4327343" y="4446651"/>
            <a:ext cx="0" cy="1734111"/>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966107" y="4437595"/>
            <a:ext cx="0" cy="174316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816616" y="4437595"/>
            <a:ext cx="0" cy="174316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729448" y="4796212"/>
            <a:ext cx="1488925" cy="830995"/>
          </a:xfrm>
          <a:prstGeom prst="rect">
            <a:avLst/>
          </a:prstGeom>
          <a:noFill/>
        </p:spPr>
        <p:txBody>
          <a:bodyPr wrap="square" lIns="91438" tIns="45719" rIns="91438" bIns="45719" rtlCol="0">
            <a:spAutoFit/>
          </a:bodyPr>
          <a:lstStyle/>
          <a:p>
            <a:r>
              <a:rPr lang="en-US" sz="1600" dirty="0">
                <a:latin typeface="Source Sans Pro"/>
                <a:cs typeface="Source Sans Pro"/>
              </a:rPr>
              <a:t>Error, ts, msg1</a:t>
            </a:r>
          </a:p>
          <a:p>
            <a:endParaRPr lang="en-US" sz="1600" dirty="0">
              <a:latin typeface="Source Sans Pro"/>
              <a:cs typeface="Source Sans Pro"/>
            </a:endParaRPr>
          </a:p>
          <a:p>
            <a:r>
              <a:rPr lang="en-US" sz="1600" dirty="0">
                <a:latin typeface="Source Sans Pro"/>
                <a:cs typeface="Source Sans Pro"/>
              </a:rPr>
              <a:t>Error, ts, msg1 </a:t>
            </a:r>
          </a:p>
        </p:txBody>
      </p:sp>
      <p:sp>
        <p:nvSpPr>
          <p:cNvPr id="27" name="TextBox 26"/>
          <p:cNvSpPr txBox="1"/>
          <p:nvPr/>
        </p:nvSpPr>
        <p:spPr>
          <a:xfrm>
            <a:off x="6172861" y="4796209"/>
            <a:ext cx="1492499" cy="338552"/>
          </a:xfrm>
          <a:prstGeom prst="rect">
            <a:avLst/>
          </a:prstGeom>
          <a:noFill/>
        </p:spPr>
        <p:txBody>
          <a:bodyPr wrap="square" lIns="91438" tIns="45719" rIns="91438" bIns="45719" rtlCol="0">
            <a:spAutoFit/>
          </a:bodyPr>
          <a:lstStyle/>
          <a:p>
            <a:r>
              <a:rPr lang="en-US" sz="1600" dirty="0">
                <a:latin typeface="Source Sans Pro"/>
                <a:cs typeface="Source Sans Pro"/>
              </a:rPr>
              <a:t>Error, ts, msg3</a:t>
            </a:r>
          </a:p>
        </p:txBody>
      </p:sp>
      <p:sp>
        <p:nvSpPr>
          <p:cNvPr id="28" name="TextBox 27"/>
          <p:cNvSpPr txBox="1"/>
          <p:nvPr/>
        </p:nvSpPr>
        <p:spPr>
          <a:xfrm>
            <a:off x="8019369" y="4824960"/>
            <a:ext cx="1890587" cy="830997"/>
          </a:xfrm>
          <a:prstGeom prst="rect">
            <a:avLst/>
          </a:prstGeom>
          <a:noFill/>
        </p:spPr>
        <p:txBody>
          <a:bodyPr wrap="square" lIns="91438" tIns="45719" rIns="91438" bIns="45719" rtlCol="0">
            <a:spAutoFit/>
          </a:bodyPr>
          <a:lstStyle/>
          <a:p>
            <a:r>
              <a:rPr lang="en-US" sz="1600" dirty="0">
                <a:latin typeface="Source Sans Pro"/>
                <a:cs typeface="Source Sans Pro"/>
              </a:rPr>
              <a:t>Error, ts, msg4</a:t>
            </a:r>
          </a:p>
          <a:p>
            <a:endParaRPr lang="en-US" sz="1600" dirty="0">
              <a:latin typeface="Source Sans Pro"/>
              <a:cs typeface="Source Sans Pro"/>
            </a:endParaRPr>
          </a:p>
          <a:p>
            <a:r>
              <a:rPr lang="en-US" sz="1600" dirty="0">
                <a:latin typeface="Source Sans Pro"/>
                <a:cs typeface="Source Sans Pro"/>
              </a:rPr>
              <a:t>Error, ts, msg1 </a:t>
            </a:r>
          </a:p>
        </p:txBody>
      </p:sp>
      <p:sp>
        <p:nvSpPr>
          <p:cNvPr id="29" name="TextBox 28"/>
          <p:cNvSpPr txBox="1"/>
          <p:nvPr/>
        </p:nvSpPr>
        <p:spPr>
          <a:xfrm>
            <a:off x="9667130" y="5742402"/>
            <a:ext cx="1963959" cy="384719"/>
          </a:xfrm>
          <a:prstGeom prst="rect">
            <a:avLst/>
          </a:prstGeom>
          <a:noFill/>
        </p:spPr>
        <p:txBody>
          <a:bodyPr wrap="square" lIns="91438" tIns="45719" rIns="91438" bIns="45719" rtlCol="0">
            <a:spAutoFit/>
          </a:bodyPr>
          <a:lstStyle/>
          <a:p>
            <a:r>
              <a:rPr lang="en-US" dirty="0" err="1" smtClean="0">
                <a:solidFill>
                  <a:schemeClr val="tx1">
                    <a:lumMod val="95000"/>
                  </a:schemeClr>
                </a:solidFill>
                <a:latin typeface="Source Sans Pro"/>
                <a:cs typeface="Source Sans Pro"/>
              </a:rPr>
              <a:t>errorsRDD</a:t>
            </a:r>
            <a:endParaRPr lang="en-US" dirty="0">
              <a:solidFill>
                <a:schemeClr val="tx1">
                  <a:lumMod val="95000"/>
                </a:schemeClr>
              </a:solidFill>
              <a:latin typeface="Source Sans Pro"/>
              <a:cs typeface="Source Sans Pro"/>
            </a:endParaRPr>
          </a:p>
        </p:txBody>
      </p:sp>
      <p:sp>
        <p:nvSpPr>
          <p:cNvPr id="30" name="TextBox 29"/>
          <p:cNvSpPr txBox="1"/>
          <p:nvPr/>
        </p:nvSpPr>
        <p:spPr>
          <a:xfrm>
            <a:off x="4778067" y="3612765"/>
            <a:ext cx="1102823" cy="338552"/>
          </a:xfrm>
          <a:prstGeom prst="rect">
            <a:avLst/>
          </a:prstGeom>
          <a:noFill/>
        </p:spPr>
        <p:txBody>
          <a:bodyPr wrap="square" lIns="91438" tIns="45719" rIns="91438" bIns="45719" rtlCol="0">
            <a:spAutoFit/>
          </a:bodyPr>
          <a:lstStyle/>
          <a:p>
            <a:r>
              <a:rPr lang="en-US" sz="1600" dirty="0">
                <a:solidFill>
                  <a:srgbClr val="FE5224"/>
                </a:solidFill>
                <a:latin typeface="Source Sans Pro"/>
                <a:cs typeface="Source Sans Pro"/>
              </a:rPr>
              <a:t>.filter(      )</a:t>
            </a:r>
          </a:p>
        </p:txBody>
      </p:sp>
      <p:cxnSp>
        <p:nvCxnSpPr>
          <p:cNvPr id="32" name="Straight Arrow Connector 31"/>
          <p:cNvCxnSpPr/>
          <p:nvPr/>
        </p:nvCxnSpPr>
        <p:spPr>
          <a:xfrm flipH="1">
            <a:off x="5966112" y="6251452"/>
            <a:ext cx="1" cy="813057"/>
          </a:xfrm>
          <a:prstGeom prst="straightConnector1">
            <a:avLst/>
          </a:prstGeom>
          <a:ln>
            <a:solidFill>
              <a:srgbClr val="FE5224"/>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9843285" y="3022316"/>
            <a:ext cx="1613807" cy="323163"/>
          </a:xfrm>
          <a:prstGeom prst="rect">
            <a:avLst/>
          </a:prstGeom>
          <a:noFill/>
        </p:spPr>
        <p:txBody>
          <a:bodyPr wrap="square" lIns="91438" tIns="45719" rIns="91438" bIns="45719" rtlCol="0">
            <a:spAutoFit/>
          </a:bodyPr>
          <a:lstStyle/>
          <a:p>
            <a:r>
              <a:rPr lang="en-US" sz="1500" dirty="0">
                <a:solidFill>
                  <a:schemeClr val="tx1">
                    <a:lumMod val="95000"/>
                  </a:schemeClr>
                </a:solidFill>
                <a:latin typeface="Source Sans Pro"/>
                <a:cs typeface="Source Sans Pro"/>
              </a:rPr>
              <a:t>(input/base RDD)</a:t>
            </a:r>
          </a:p>
        </p:txBody>
      </p:sp>
      <p:pic>
        <p:nvPicPr>
          <p:cNvPr id="34" name="Picture 2" descr="http://www.insideoutretreats.com/site/images/TransformationButterflies.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090951" y="3659360"/>
            <a:ext cx="1432596" cy="341869"/>
          </a:xfrm>
          <a:prstGeom prst="rect">
            <a:avLst/>
          </a:prstGeom>
          <a:noFill/>
          <a:extLst>
            <a:ext uri="{909E8E84-426E-40dd-AFC4-6F175D3DCCD1}">
              <a14:hiddenFill xmlns="" xmlns:a14="http://schemas.microsoft.com/office/drawing/2010/main">
                <a:solidFill>
                  <a:srgbClr val="FFFFFF"/>
                </a:solidFill>
              </a14:hiddenFill>
            </a:ext>
          </a:extLst>
        </p:spPr>
      </p:pic>
      <p:sp>
        <p:nvSpPr>
          <p:cNvPr id="35" name="TextBox 34"/>
          <p:cNvSpPr txBox="1"/>
          <p:nvPr/>
        </p:nvSpPr>
        <p:spPr>
          <a:xfrm>
            <a:off x="5311828" y="3574588"/>
            <a:ext cx="296333" cy="415494"/>
          </a:xfrm>
          <a:prstGeom prst="rect">
            <a:avLst/>
          </a:prstGeom>
          <a:noFill/>
        </p:spPr>
        <p:txBody>
          <a:bodyPr wrap="square" lIns="121917" tIns="60958" rIns="121917" bIns="60958" rtlCol="0">
            <a:spAutoFit/>
          </a:bodyPr>
          <a:lstStyle/>
          <a:p>
            <a:r>
              <a:rPr lang="el-GR" dirty="0">
                <a:solidFill>
                  <a:schemeClr val="accent1">
                    <a:lumMod val="75000"/>
                  </a:schemeClr>
                </a:solidFill>
                <a:latin typeface="Consolas"/>
                <a:cs typeface="Consolas"/>
              </a:rPr>
              <a:t>λ</a:t>
            </a:r>
            <a:endParaRPr lang="en-US" dirty="0">
              <a:solidFill>
                <a:schemeClr val="accent1">
                  <a:lumMod val="75000"/>
                </a:schemeClr>
              </a:solidFill>
              <a:latin typeface="Consolas"/>
              <a:cs typeface="Consolas"/>
            </a:endParaRPr>
          </a:p>
        </p:txBody>
      </p:sp>
    </p:spTree>
    <p:extLst>
      <p:ext uri="{BB962C8B-B14F-4D97-AF65-F5344CB8AC3E}">
        <p14:creationId xmlns:p14="http://schemas.microsoft.com/office/powerpoint/2010/main" val="1196360006"/>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17315" y="2275650"/>
            <a:ext cx="9738535" cy="528346"/>
          </a:xfrm>
          <a:prstGeom prst="rect">
            <a:avLst/>
          </a:prstGeom>
          <a:noFill/>
        </p:spPr>
        <p:txBody>
          <a:bodyPr wrap="none" lIns="91426" tIns="45718" rIns="91426" bIns="45718" rtlCol="0">
            <a:spAutoFit/>
          </a:bodyPr>
          <a:lstStyle/>
          <a:p>
            <a:pPr algn="ctr">
              <a:lnSpc>
                <a:spcPct val="150000"/>
              </a:lnSpc>
            </a:pPr>
            <a:r>
              <a:rPr lang="en-US" sz="2000" dirty="0">
                <a:latin typeface="Source Sans Pro Light"/>
                <a:cs typeface="Source Sans Pro Light"/>
              </a:rPr>
              <a:t>The Databricks team contributed more than </a:t>
            </a:r>
            <a:r>
              <a:rPr lang="en-US" sz="2000" b="1" dirty="0">
                <a:solidFill>
                  <a:srgbClr val="FE5224"/>
                </a:solidFill>
                <a:latin typeface="Source Sans Pro Light"/>
                <a:cs typeface="Source Sans Pro Light"/>
              </a:rPr>
              <a:t>75% </a:t>
            </a:r>
            <a:r>
              <a:rPr lang="en-US" sz="2000" dirty="0">
                <a:latin typeface="Source Sans Pro Light"/>
                <a:cs typeface="Source Sans Pro Light"/>
              </a:rPr>
              <a:t>of the code added to Spark in the past year</a:t>
            </a:r>
          </a:p>
        </p:txBody>
      </p:sp>
    </p:spTree>
    <p:extLst>
      <p:ext uri="{BB962C8B-B14F-4D97-AF65-F5344CB8AC3E}">
        <p14:creationId xmlns:p14="http://schemas.microsoft.com/office/powerpoint/2010/main" val="4145450273"/>
      </p:ext>
    </p:extLst>
  </p:cSld>
  <p:clrMapOvr>
    <a:masterClrMapping/>
  </p:clrMapOvr>
  <p:transition>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35623" y="561937"/>
            <a:ext cx="6970956" cy="1313859"/>
          </a:xfrm>
          <a:prstGeom prst="rect">
            <a:avLst/>
          </a:prstGeom>
          <a:solidFill>
            <a:schemeClr val="accent6">
              <a:lumMod val="20000"/>
              <a:lumOff val="8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a:cs typeface="Source Sans Pro"/>
            </a:endParaRPr>
          </a:p>
        </p:txBody>
      </p:sp>
      <p:cxnSp>
        <p:nvCxnSpPr>
          <p:cNvPr id="3" name="Straight Connector 2"/>
          <p:cNvCxnSpPr/>
          <p:nvPr/>
        </p:nvCxnSpPr>
        <p:spPr>
          <a:xfrm>
            <a:off x="4327343" y="580037"/>
            <a:ext cx="0" cy="1295752"/>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5966107" y="570989"/>
            <a:ext cx="0" cy="130480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7816616" y="570989"/>
            <a:ext cx="0" cy="130480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667128" y="1506464"/>
            <a:ext cx="1974541" cy="384719"/>
          </a:xfrm>
          <a:prstGeom prst="rect">
            <a:avLst/>
          </a:prstGeom>
          <a:noFill/>
        </p:spPr>
        <p:txBody>
          <a:bodyPr wrap="square" lIns="91438" tIns="45719" rIns="91438" bIns="45719" rtlCol="0">
            <a:spAutoFit/>
          </a:bodyPr>
          <a:lstStyle/>
          <a:p>
            <a:r>
              <a:rPr lang="en-US" dirty="0" smtClean="0">
                <a:solidFill>
                  <a:schemeClr val="tx1">
                    <a:lumMod val="95000"/>
                  </a:schemeClr>
                </a:solidFill>
                <a:latin typeface="Source Sans Pro"/>
                <a:cs typeface="Source Sans Pro"/>
              </a:rPr>
              <a:t>errorsRDD</a:t>
            </a:r>
            <a:endParaRPr lang="en-US" dirty="0">
              <a:solidFill>
                <a:schemeClr val="tx1">
                  <a:lumMod val="95000"/>
                </a:schemeClr>
              </a:solidFill>
              <a:latin typeface="Source Sans Pro"/>
              <a:cs typeface="Source Sans Pro"/>
            </a:endParaRPr>
          </a:p>
        </p:txBody>
      </p:sp>
      <p:cxnSp>
        <p:nvCxnSpPr>
          <p:cNvPr id="7" name="Straight Arrow Connector 6"/>
          <p:cNvCxnSpPr/>
          <p:nvPr/>
        </p:nvCxnSpPr>
        <p:spPr>
          <a:xfrm flipH="1">
            <a:off x="5966113" y="1"/>
            <a:ext cx="1" cy="497699"/>
          </a:xfrm>
          <a:prstGeom prst="straightConnector1">
            <a:avLst/>
          </a:prstGeom>
          <a:ln>
            <a:solidFill>
              <a:srgbClr val="FE5224"/>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5955130" y="1868470"/>
            <a:ext cx="1" cy="813057"/>
          </a:xfrm>
          <a:prstGeom prst="straightConnector1">
            <a:avLst/>
          </a:prstGeom>
          <a:ln>
            <a:solidFill>
              <a:srgbClr val="FE5224"/>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578552" y="2105717"/>
            <a:ext cx="1508429" cy="338552"/>
          </a:xfrm>
          <a:prstGeom prst="rect">
            <a:avLst/>
          </a:prstGeom>
          <a:noFill/>
        </p:spPr>
        <p:txBody>
          <a:bodyPr wrap="square" lIns="91438" tIns="45719" rIns="91438" bIns="45719" rtlCol="0">
            <a:spAutoFit/>
          </a:bodyPr>
          <a:lstStyle/>
          <a:p>
            <a:r>
              <a:rPr lang="en-US" sz="1600" dirty="0">
                <a:solidFill>
                  <a:srgbClr val="FE5224"/>
                </a:solidFill>
                <a:latin typeface="Source Sans Pro"/>
                <a:cs typeface="Source Sans Pro"/>
              </a:rPr>
              <a:t>.coalesce( 2 )</a:t>
            </a:r>
          </a:p>
        </p:txBody>
      </p:sp>
      <p:sp>
        <p:nvSpPr>
          <p:cNvPr id="11" name="Rectangle 10"/>
          <p:cNvSpPr/>
          <p:nvPr/>
        </p:nvSpPr>
        <p:spPr>
          <a:xfrm>
            <a:off x="4267651" y="2772361"/>
            <a:ext cx="3330484" cy="1288004"/>
          </a:xfrm>
          <a:prstGeom prst="rect">
            <a:avLst/>
          </a:prstGeom>
          <a:solidFill>
            <a:schemeClr val="accent6">
              <a:lumMod val="20000"/>
              <a:lumOff val="8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a:cs typeface="Source Sans Pro"/>
            </a:endParaRPr>
          </a:p>
        </p:txBody>
      </p:sp>
      <p:cxnSp>
        <p:nvCxnSpPr>
          <p:cNvPr id="12" name="Straight Connector 11"/>
          <p:cNvCxnSpPr/>
          <p:nvPr/>
        </p:nvCxnSpPr>
        <p:spPr>
          <a:xfrm flipH="1">
            <a:off x="5955129" y="2790471"/>
            <a:ext cx="4247" cy="130512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361476" y="2991983"/>
            <a:ext cx="1488925" cy="830995"/>
          </a:xfrm>
          <a:prstGeom prst="rect">
            <a:avLst/>
          </a:prstGeom>
          <a:solidFill>
            <a:schemeClr val="accent6">
              <a:lumMod val="20000"/>
              <a:lumOff val="80000"/>
            </a:schemeClr>
          </a:solidFill>
        </p:spPr>
        <p:txBody>
          <a:bodyPr wrap="square" lIns="91438" tIns="45719" rIns="91438" bIns="45719" rtlCol="0">
            <a:spAutoFit/>
          </a:bodyPr>
          <a:lstStyle/>
          <a:p>
            <a:r>
              <a:rPr lang="en-US" sz="1600" dirty="0">
                <a:latin typeface="Source Sans Pro"/>
                <a:cs typeface="Source Sans Pro"/>
              </a:rPr>
              <a:t>Error, ts, msg1</a:t>
            </a:r>
          </a:p>
          <a:p>
            <a:r>
              <a:rPr lang="en-US" sz="1600" dirty="0">
                <a:latin typeface="Source Sans Pro"/>
                <a:cs typeface="Source Sans Pro"/>
              </a:rPr>
              <a:t>Error, ts, msg3</a:t>
            </a:r>
          </a:p>
          <a:p>
            <a:r>
              <a:rPr lang="en-US" sz="1600" dirty="0">
                <a:latin typeface="Source Sans Pro"/>
                <a:cs typeface="Source Sans Pro"/>
              </a:rPr>
              <a:t>Error, ts, msg1 </a:t>
            </a:r>
          </a:p>
        </p:txBody>
      </p:sp>
      <p:sp>
        <p:nvSpPr>
          <p:cNvPr id="14" name="TextBox 13"/>
          <p:cNvSpPr txBox="1"/>
          <p:nvPr/>
        </p:nvSpPr>
        <p:spPr>
          <a:xfrm>
            <a:off x="6086979" y="2991986"/>
            <a:ext cx="1488925" cy="830995"/>
          </a:xfrm>
          <a:prstGeom prst="rect">
            <a:avLst/>
          </a:prstGeom>
          <a:noFill/>
        </p:spPr>
        <p:txBody>
          <a:bodyPr wrap="square" lIns="91438" tIns="45719" rIns="91438" bIns="45719" rtlCol="0">
            <a:spAutoFit/>
          </a:bodyPr>
          <a:lstStyle/>
          <a:p>
            <a:r>
              <a:rPr lang="en-US" sz="1600" dirty="0">
                <a:latin typeface="Source Sans Pro"/>
                <a:cs typeface="Source Sans Pro"/>
              </a:rPr>
              <a:t>Error, ts, msg4</a:t>
            </a:r>
          </a:p>
          <a:p>
            <a:endParaRPr lang="en-US" sz="1600" dirty="0">
              <a:latin typeface="Source Sans Pro"/>
              <a:cs typeface="Source Sans Pro"/>
            </a:endParaRPr>
          </a:p>
          <a:p>
            <a:r>
              <a:rPr lang="en-US" sz="1600" dirty="0">
                <a:latin typeface="Source Sans Pro"/>
                <a:cs typeface="Source Sans Pro"/>
              </a:rPr>
              <a:t>Error, ts, msg1 </a:t>
            </a:r>
          </a:p>
        </p:txBody>
      </p:sp>
      <p:sp>
        <p:nvSpPr>
          <p:cNvPr id="15" name="TextBox 14"/>
          <p:cNvSpPr txBox="1"/>
          <p:nvPr/>
        </p:nvSpPr>
        <p:spPr>
          <a:xfrm>
            <a:off x="7725745" y="3726263"/>
            <a:ext cx="1880835" cy="384719"/>
          </a:xfrm>
          <a:prstGeom prst="rect">
            <a:avLst/>
          </a:prstGeom>
          <a:noFill/>
        </p:spPr>
        <p:txBody>
          <a:bodyPr wrap="square" lIns="91438" tIns="45719" rIns="91438" bIns="45719" rtlCol="0">
            <a:spAutoFit/>
          </a:bodyPr>
          <a:lstStyle/>
          <a:p>
            <a:r>
              <a:rPr lang="en-US" dirty="0" smtClean="0">
                <a:solidFill>
                  <a:schemeClr val="tx1">
                    <a:lumMod val="95000"/>
                  </a:schemeClr>
                </a:solidFill>
                <a:latin typeface="Source Sans Pro"/>
                <a:cs typeface="Source Sans Pro"/>
              </a:rPr>
              <a:t>cleanedRDD</a:t>
            </a:r>
            <a:endParaRPr lang="en-US" dirty="0">
              <a:solidFill>
                <a:schemeClr val="tx1">
                  <a:lumMod val="95000"/>
                </a:schemeClr>
              </a:solidFill>
              <a:latin typeface="Source Sans Pro"/>
              <a:cs typeface="Source Sans Pro"/>
            </a:endParaRPr>
          </a:p>
        </p:txBody>
      </p:sp>
      <p:sp>
        <p:nvSpPr>
          <p:cNvPr id="16" name="TextBox 15"/>
          <p:cNvSpPr txBox="1"/>
          <p:nvPr/>
        </p:nvSpPr>
        <p:spPr>
          <a:xfrm>
            <a:off x="2754876" y="770569"/>
            <a:ext cx="1488925" cy="830995"/>
          </a:xfrm>
          <a:prstGeom prst="rect">
            <a:avLst/>
          </a:prstGeom>
          <a:noFill/>
        </p:spPr>
        <p:txBody>
          <a:bodyPr wrap="square" lIns="91438" tIns="45719" rIns="91438" bIns="45719" rtlCol="0">
            <a:spAutoFit/>
          </a:bodyPr>
          <a:lstStyle/>
          <a:p>
            <a:r>
              <a:rPr lang="en-US" sz="1600" dirty="0">
                <a:latin typeface="Source Sans Pro"/>
                <a:cs typeface="Source Sans Pro"/>
              </a:rPr>
              <a:t>Error, ts, msg1</a:t>
            </a:r>
          </a:p>
          <a:p>
            <a:endParaRPr lang="en-US" sz="1600" dirty="0">
              <a:latin typeface="Source Sans Pro"/>
              <a:cs typeface="Source Sans Pro"/>
            </a:endParaRPr>
          </a:p>
          <a:p>
            <a:r>
              <a:rPr lang="en-US" sz="1600" dirty="0">
                <a:latin typeface="Source Sans Pro"/>
                <a:cs typeface="Source Sans Pro"/>
              </a:rPr>
              <a:t>Error, ts, msg1 </a:t>
            </a:r>
          </a:p>
        </p:txBody>
      </p:sp>
      <p:sp>
        <p:nvSpPr>
          <p:cNvPr id="17" name="TextBox 16"/>
          <p:cNvSpPr txBox="1"/>
          <p:nvPr/>
        </p:nvSpPr>
        <p:spPr>
          <a:xfrm>
            <a:off x="6198289" y="770565"/>
            <a:ext cx="1492499" cy="338552"/>
          </a:xfrm>
          <a:prstGeom prst="rect">
            <a:avLst/>
          </a:prstGeom>
          <a:noFill/>
        </p:spPr>
        <p:txBody>
          <a:bodyPr wrap="square" lIns="91438" tIns="45719" rIns="91438" bIns="45719" rtlCol="0">
            <a:spAutoFit/>
          </a:bodyPr>
          <a:lstStyle/>
          <a:p>
            <a:r>
              <a:rPr lang="en-US" sz="1600" dirty="0">
                <a:latin typeface="Source Sans Pro"/>
                <a:cs typeface="Source Sans Pro"/>
              </a:rPr>
              <a:t>Error, ts, msg3</a:t>
            </a:r>
          </a:p>
        </p:txBody>
      </p:sp>
      <p:sp>
        <p:nvSpPr>
          <p:cNvPr id="18" name="TextBox 17"/>
          <p:cNvSpPr txBox="1"/>
          <p:nvPr/>
        </p:nvSpPr>
        <p:spPr>
          <a:xfrm>
            <a:off x="8044797" y="790608"/>
            <a:ext cx="1890587" cy="830997"/>
          </a:xfrm>
          <a:prstGeom prst="rect">
            <a:avLst/>
          </a:prstGeom>
          <a:noFill/>
        </p:spPr>
        <p:txBody>
          <a:bodyPr wrap="square" lIns="91438" tIns="45719" rIns="91438" bIns="45719" rtlCol="0">
            <a:spAutoFit/>
          </a:bodyPr>
          <a:lstStyle/>
          <a:p>
            <a:r>
              <a:rPr lang="en-US" sz="1600" dirty="0">
                <a:latin typeface="Source Sans Pro"/>
                <a:cs typeface="Source Sans Pro"/>
              </a:rPr>
              <a:t>Error, ts, msg4</a:t>
            </a:r>
          </a:p>
          <a:p>
            <a:endParaRPr lang="en-US" sz="1600" dirty="0">
              <a:latin typeface="Source Sans Pro"/>
              <a:cs typeface="Source Sans Pro"/>
            </a:endParaRPr>
          </a:p>
          <a:p>
            <a:r>
              <a:rPr lang="en-US" sz="1600" dirty="0">
                <a:latin typeface="Source Sans Pro"/>
                <a:cs typeface="Source Sans Pro"/>
              </a:rPr>
              <a:t>Error, ts, msg1 </a:t>
            </a:r>
          </a:p>
        </p:txBody>
      </p:sp>
      <p:cxnSp>
        <p:nvCxnSpPr>
          <p:cNvPr id="19" name="Straight Arrow Connector 18"/>
          <p:cNvCxnSpPr/>
          <p:nvPr/>
        </p:nvCxnSpPr>
        <p:spPr>
          <a:xfrm flipH="1">
            <a:off x="5948801" y="4095602"/>
            <a:ext cx="1" cy="813057"/>
          </a:xfrm>
          <a:prstGeom prst="straightConnector1">
            <a:avLst/>
          </a:prstGeom>
          <a:ln>
            <a:prstDash val="solid"/>
            <a:tailEnd type="triangle" w="lg" len="lg"/>
          </a:ln>
        </p:spPr>
        <p:style>
          <a:lnRef idx="1">
            <a:schemeClr val="accent3"/>
          </a:lnRef>
          <a:fillRef idx="0">
            <a:schemeClr val="accent3"/>
          </a:fillRef>
          <a:effectRef idx="0">
            <a:schemeClr val="accent3"/>
          </a:effectRef>
          <a:fontRef idx="minor">
            <a:schemeClr val="tx1"/>
          </a:fontRef>
        </p:style>
      </p:cxnSp>
      <p:sp>
        <p:nvSpPr>
          <p:cNvPr id="21" name="TextBox 20"/>
          <p:cNvSpPr txBox="1"/>
          <p:nvPr/>
        </p:nvSpPr>
        <p:spPr>
          <a:xfrm>
            <a:off x="4831153" y="4311788"/>
            <a:ext cx="1136121" cy="338552"/>
          </a:xfrm>
          <a:prstGeom prst="rect">
            <a:avLst/>
          </a:prstGeom>
          <a:noFill/>
        </p:spPr>
        <p:txBody>
          <a:bodyPr wrap="square" lIns="91438" tIns="45719" rIns="91438" bIns="45719" rtlCol="0">
            <a:spAutoFit/>
          </a:bodyPr>
          <a:lstStyle/>
          <a:p>
            <a:r>
              <a:rPr lang="en-US" sz="1600" dirty="0">
                <a:solidFill>
                  <a:schemeClr val="accent3"/>
                </a:solidFill>
                <a:latin typeface="Source Sans Pro"/>
                <a:cs typeface="Source Sans Pro"/>
              </a:rPr>
              <a:t>.collect(  )</a:t>
            </a:r>
          </a:p>
        </p:txBody>
      </p:sp>
      <p:sp>
        <p:nvSpPr>
          <p:cNvPr id="23" name="TextBox 22"/>
          <p:cNvSpPr txBox="1"/>
          <p:nvPr/>
        </p:nvSpPr>
        <p:spPr>
          <a:xfrm>
            <a:off x="6931351" y="6213848"/>
            <a:ext cx="1454504" cy="384719"/>
          </a:xfrm>
          <a:prstGeom prst="rect">
            <a:avLst/>
          </a:prstGeom>
          <a:noFill/>
        </p:spPr>
        <p:txBody>
          <a:bodyPr wrap="square" lIns="91438" tIns="45719" rIns="91438" bIns="45719" rtlCol="0">
            <a:spAutoFit/>
          </a:bodyPr>
          <a:lstStyle/>
          <a:p>
            <a:pPr algn="ctr"/>
            <a:r>
              <a:rPr lang="en-US" dirty="0" smtClean="0">
                <a:latin typeface="Source Sans Pro"/>
                <a:cs typeface="Source Sans Pro"/>
              </a:rPr>
              <a:t>Driver</a:t>
            </a:r>
          </a:p>
        </p:txBody>
      </p:sp>
      <p:pic>
        <p:nvPicPr>
          <p:cNvPr id="24" name="Picture 2" descr="http://www.insideoutretreats.com/site/images/TransformationButterflies.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099667" y="2145358"/>
            <a:ext cx="1432596" cy="341869"/>
          </a:xfrm>
          <a:prstGeom prst="rect">
            <a:avLst/>
          </a:prstGeom>
          <a:noFill/>
          <a:extLst>
            <a:ext uri="{909E8E84-426E-40dd-AFC4-6F175D3DCCD1}">
              <a14:hiddenFill xmlns="" xmlns:a14="http://schemas.microsoft.com/office/drawing/2010/main">
                <a:solidFill>
                  <a:srgbClr val="FFFFFF"/>
                </a:solidFill>
              </a14:hiddenFill>
            </a:ext>
          </a:extLst>
        </p:spPr>
      </p:pic>
      <p:pic>
        <p:nvPicPr>
          <p:cNvPr id="25" name="Picture 2" descr="http://inwallspeakers1.com/wp-content/uploads/2014/07/printer-icon-transparent.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161073" y="4305463"/>
            <a:ext cx="499623" cy="442999"/>
          </a:xfrm>
          <a:prstGeom prst="rect">
            <a:avLst/>
          </a:prstGeom>
          <a:noFill/>
          <a:extLst>
            <a:ext uri="{909E8E84-426E-40dd-AFC4-6F175D3DCCD1}">
              <a14:hiddenFill xmlns="" xmlns:a14="http://schemas.microsoft.com/office/drawing/2010/main">
                <a:solidFill>
                  <a:srgbClr val="FFFFFF"/>
                </a:solidFill>
              </a14:hiddenFill>
            </a:ext>
          </a:extLst>
        </p:spPr>
      </p:pic>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9553" y="5124845"/>
            <a:ext cx="1513108" cy="1391665"/>
          </a:xfrm>
          <a:prstGeom prst="rect">
            <a:avLst/>
          </a:prstGeom>
        </p:spPr>
      </p:pic>
    </p:spTree>
    <p:extLst>
      <p:ext uri="{BB962C8B-B14F-4D97-AF65-F5344CB8AC3E}">
        <p14:creationId xmlns:p14="http://schemas.microsoft.com/office/powerpoint/2010/main" val="3109466010"/>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a:xfrm flipH="1">
            <a:off x="5948801" y="4095602"/>
            <a:ext cx="1" cy="813057"/>
          </a:xfrm>
          <a:prstGeom prst="straightConnector1">
            <a:avLst/>
          </a:prstGeom>
          <a:ln>
            <a:prstDash val="solid"/>
            <a:tailEnd type="triangle" w="lg" len="lg"/>
          </a:ln>
        </p:spPr>
        <p:style>
          <a:lnRef idx="1">
            <a:schemeClr val="accent3"/>
          </a:lnRef>
          <a:fillRef idx="0">
            <a:schemeClr val="accent3"/>
          </a:fillRef>
          <a:effectRef idx="0">
            <a:schemeClr val="accent3"/>
          </a:effectRef>
          <a:fontRef idx="minor">
            <a:schemeClr val="tx1"/>
          </a:fontRef>
        </p:style>
      </p:cxnSp>
      <p:sp>
        <p:nvSpPr>
          <p:cNvPr id="7" name="Explosion 1 6"/>
          <p:cNvSpPr/>
          <p:nvPr/>
        </p:nvSpPr>
        <p:spPr>
          <a:xfrm>
            <a:off x="3805924" y="509563"/>
            <a:ext cx="4285753" cy="3586039"/>
          </a:xfrm>
          <a:prstGeom prst="irregularSeal1">
            <a:avLst/>
          </a:prstGeom>
          <a:solidFill>
            <a:srgbClr val="FE5224"/>
          </a:solidFill>
          <a:ln>
            <a:solidFill>
              <a:schemeClr val="tx2"/>
            </a:solidFill>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r>
              <a:rPr lang="en-US" dirty="0" smtClean="0">
                <a:latin typeface="Source Sans Pro"/>
                <a:cs typeface="Source Sans Pro"/>
              </a:rPr>
              <a:t>Execute!</a:t>
            </a:r>
            <a:endParaRPr lang="en-US" dirty="0">
              <a:latin typeface="Source Sans Pro"/>
              <a:cs typeface="Source Sans Pro"/>
            </a:endParaRPr>
          </a:p>
        </p:txBody>
      </p:sp>
      <p:sp>
        <p:nvSpPr>
          <p:cNvPr id="9" name="TextBox 8"/>
          <p:cNvSpPr txBox="1"/>
          <p:nvPr/>
        </p:nvSpPr>
        <p:spPr>
          <a:xfrm>
            <a:off x="6783175" y="6213848"/>
            <a:ext cx="1454504" cy="384719"/>
          </a:xfrm>
          <a:prstGeom prst="rect">
            <a:avLst/>
          </a:prstGeom>
          <a:noFill/>
        </p:spPr>
        <p:txBody>
          <a:bodyPr wrap="square" lIns="91438" tIns="45719" rIns="91438" bIns="45719" rtlCol="0">
            <a:spAutoFit/>
          </a:bodyPr>
          <a:lstStyle/>
          <a:p>
            <a:pPr algn="ctr"/>
            <a:r>
              <a:rPr lang="en-US" dirty="0" smtClean="0">
                <a:latin typeface="Source Sans Pro"/>
                <a:cs typeface="Source Sans Pro"/>
              </a:rPr>
              <a:t>Driver</a:t>
            </a:r>
          </a:p>
        </p:txBody>
      </p:sp>
      <p:pic>
        <p:nvPicPr>
          <p:cNvPr id="10" name="Picture 2" descr="http://inwallspeakers1.com/wp-content/uploads/2014/07/printer-icon-transparent.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161073" y="4305463"/>
            <a:ext cx="499623" cy="442999"/>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TextBox 10"/>
          <p:cNvSpPr txBox="1"/>
          <p:nvPr/>
        </p:nvSpPr>
        <p:spPr>
          <a:xfrm>
            <a:off x="4831153" y="4311788"/>
            <a:ext cx="1136121" cy="338552"/>
          </a:xfrm>
          <a:prstGeom prst="rect">
            <a:avLst/>
          </a:prstGeom>
          <a:noFill/>
        </p:spPr>
        <p:txBody>
          <a:bodyPr wrap="square" lIns="91438" tIns="45719" rIns="91438" bIns="45719" rtlCol="0">
            <a:spAutoFit/>
          </a:bodyPr>
          <a:lstStyle/>
          <a:p>
            <a:r>
              <a:rPr lang="en-US" sz="1600" dirty="0">
                <a:solidFill>
                  <a:schemeClr val="accent3"/>
                </a:solidFill>
                <a:latin typeface="Source Sans Pro"/>
                <a:cs typeface="Source Sans Pro"/>
              </a:rPr>
              <a:t>.collect(  )</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2246" y="5316858"/>
            <a:ext cx="1513108" cy="1391665"/>
          </a:xfrm>
          <a:prstGeom prst="rect">
            <a:avLst/>
          </a:prstGeom>
        </p:spPr>
      </p:pic>
    </p:spTree>
    <p:extLst>
      <p:ext uri="{BB962C8B-B14F-4D97-AF65-F5344CB8AC3E}">
        <p14:creationId xmlns:p14="http://schemas.microsoft.com/office/powerpoint/2010/main" val="27071009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a:xfrm flipH="1">
            <a:off x="6301269" y="3441923"/>
            <a:ext cx="1745" cy="437775"/>
          </a:xfrm>
          <a:prstGeom prst="straightConnector1">
            <a:avLst/>
          </a:prstGeom>
          <a:ln>
            <a:solidFill>
              <a:srgbClr val="FE5224"/>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p:nvPr/>
        </p:nvCxnSpPr>
        <p:spPr>
          <a:xfrm flipH="1">
            <a:off x="6191245" y="1944289"/>
            <a:ext cx="1" cy="546499"/>
          </a:xfrm>
          <a:prstGeom prst="straightConnector1">
            <a:avLst/>
          </a:prstGeom>
          <a:ln>
            <a:solidFill>
              <a:srgbClr val="FE5224"/>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a:off x="4781471" y="3447014"/>
            <a:ext cx="758727" cy="429285"/>
          </a:xfrm>
          <a:prstGeom prst="straightConnector1">
            <a:avLst/>
          </a:prstGeom>
          <a:ln>
            <a:solidFill>
              <a:srgbClr val="FE5224"/>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a:off x="5596954" y="3447017"/>
            <a:ext cx="1745" cy="437775"/>
          </a:xfrm>
          <a:prstGeom prst="straightConnector1">
            <a:avLst/>
          </a:prstGeom>
          <a:ln>
            <a:solidFill>
              <a:srgbClr val="FE5224"/>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4776034" y="1904000"/>
            <a:ext cx="6537" cy="567227"/>
          </a:xfrm>
          <a:prstGeom prst="straightConnector1">
            <a:avLst/>
          </a:prstGeom>
          <a:ln>
            <a:solidFill>
              <a:srgbClr val="FE5224"/>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5483610" y="1920169"/>
            <a:ext cx="1" cy="570619"/>
          </a:xfrm>
          <a:prstGeom prst="straightConnector1">
            <a:avLst/>
          </a:prstGeom>
          <a:ln>
            <a:solidFill>
              <a:srgbClr val="FE5224"/>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942004" y="4882125"/>
            <a:ext cx="1" cy="596867"/>
          </a:xfrm>
          <a:prstGeom prst="straightConnector1">
            <a:avLst/>
          </a:prstGeom>
          <a:ln>
            <a:prstDash val="solid"/>
            <a:tailEnd type="triangle" w="lg" len="lg"/>
          </a:ln>
        </p:spPr>
        <p:style>
          <a:lnRef idx="1">
            <a:schemeClr val="accent3"/>
          </a:lnRef>
          <a:fillRef idx="0">
            <a:schemeClr val="accent3"/>
          </a:fillRef>
          <a:effectRef idx="0">
            <a:schemeClr val="accent3"/>
          </a:effectRef>
          <a:fontRef idx="minor">
            <a:schemeClr val="tx1"/>
          </a:fontRef>
        </p:style>
      </p:cxnSp>
      <p:sp>
        <p:nvSpPr>
          <p:cNvPr id="10" name="TextBox 9"/>
          <p:cNvSpPr txBox="1"/>
          <p:nvPr/>
        </p:nvSpPr>
        <p:spPr>
          <a:xfrm>
            <a:off x="4796768" y="4994616"/>
            <a:ext cx="1136121" cy="338552"/>
          </a:xfrm>
          <a:prstGeom prst="rect">
            <a:avLst/>
          </a:prstGeom>
          <a:noFill/>
        </p:spPr>
        <p:txBody>
          <a:bodyPr wrap="square" lIns="91438" tIns="45719" rIns="91438" bIns="45719" rtlCol="0">
            <a:spAutoFit/>
          </a:bodyPr>
          <a:lstStyle/>
          <a:p>
            <a:r>
              <a:rPr lang="en-US" sz="1600" dirty="0">
                <a:solidFill>
                  <a:schemeClr val="accent3"/>
                </a:solidFill>
                <a:latin typeface="Source Sans Pro"/>
                <a:cs typeface="Source Sans Pro"/>
              </a:rPr>
              <a:t>.collect(  )</a:t>
            </a:r>
          </a:p>
        </p:txBody>
      </p:sp>
      <p:cxnSp>
        <p:nvCxnSpPr>
          <p:cNvPr id="13" name="Straight Arrow Connector 12"/>
          <p:cNvCxnSpPr/>
          <p:nvPr/>
        </p:nvCxnSpPr>
        <p:spPr>
          <a:xfrm flipH="1">
            <a:off x="4780825" y="540527"/>
            <a:ext cx="1745" cy="437775"/>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39779" y="218955"/>
            <a:ext cx="282080" cy="321571"/>
          </a:xfrm>
          <a:prstGeom prst="rect">
            <a:avLst/>
          </a:prstGeom>
        </p:spPr>
      </p:pic>
      <p:cxnSp>
        <p:nvCxnSpPr>
          <p:cNvPr id="15" name="Straight Arrow Connector 14"/>
          <p:cNvCxnSpPr/>
          <p:nvPr/>
        </p:nvCxnSpPr>
        <p:spPr>
          <a:xfrm flipH="1">
            <a:off x="5481865" y="542890"/>
            <a:ext cx="1745" cy="437775"/>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40819" y="221319"/>
            <a:ext cx="282080" cy="321571"/>
          </a:xfrm>
          <a:prstGeom prst="rect">
            <a:avLst/>
          </a:prstGeom>
        </p:spPr>
      </p:pic>
      <p:cxnSp>
        <p:nvCxnSpPr>
          <p:cNvPr id="17" name="Straight Arrow Connector 16"/>
          <p:cNvCxnSpPr/>
          <p:nvPr/>
        </p:nvCxnSpPr>
        <p:spPr>
          <a:xfrm flipH="1">
            <a:off x="6206281" y="539398"/>
            <a:ext cx="1745" cy="437775"/>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65236" y="217827"/>
            <a:ext cx="282080" cy="321571"/>
          </a:xfrm>
          <a:prstGeom prst="rect">
            <a:avLst/>
          </a:prstGeom>
        </p:spPr>
      </p:pic>
      <p:cxnSp>
        <p:nvCxnSpPr>
          <p:cNvPr id="19" name="Straight Arrow Connector 18"/>
          <p:cNvCxnSpPr/>
          <p:nvPr/>
        </p:nvCxnSpPr>
        <p:spPr>
          <a:xfrm flipH="1">
            <a:off x="6958940" y="541760"/>
            <a:ext cx="1745" cy="437775"/>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17895" y="220190"/>
            <a:ext cx="282080" cy="321571"/>
          </a:xfrm>
          <a:prstGeom prst="rect">
            <a:avLst/>
          </a:prstGeom>
        </p:spPr>
      </p:pic>
      <p:sp>
        <p:nvSpPr>
          <p:cNvPr id="21" name="Rectangle 20"/>
          <p:cNvSpPr/>
          <p:nvPr/>
        </p:nvSpPr>
        <p:spPr>
          <a:xfrm>
            <a:off x="4397597" y="995035"/>
            <a:ext cx="2975191" cy="955091"/>
          </a:xfrm>
          <a:prstGeom prst="rect">
            <a:avLst/>
          </a:prstGeom>
          <a:solidFill>
            <a:schemeClr val="accent6">
              <a:lumMod val="20000"/>
              <a:lumOff val="80000"/>
            </a:schemeClr>
          </a:solidFill>
          <a:ln>
            <a:solidFill>
              <a:schemeClr val="tx2">
                <a:lumMod val="90000"/>
              </a:schemeClr>
            </a:solidFill>
            <a:prstDash val="solid"/>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a:cs typeface="Source Sans Pro"/>
            </a:endParaRPr>
          </a:p>
        </p:txBody>
      </p:sp>
      <p:cxnSp>
        <p:nvCxnSpPr>
          <p:cNvPr id="22" name="Straight Connector 21"/>
          <p:cNvCxnSpPr/>
          <p:nvPr/>
        </p:nvCxnSpPr>
        <p:spPr>
          <a:xfrm>
            <a:off x="5114523" y="1012080"/>
            <a:ext cx="0" cy="938047"/>
          </a:xfrm>
          <a:prstGeom prst="line">
            <a:avLst/>
          </a:prstGeom>
          <a:ln w="19050">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870333" y="995036"/>
            <a:ext cx="0" cy="938047"/>
          </a:xfrm>
          <a:prstGeom prst="line">
            <a:avLst/>
          </a:prstGeom>
          <a:ln w="19050">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605293" y="1012080"/>
            <a:ext cx="0" cy="938047"/>
          </a:xfrm>
          <a:prstGeom prst="line">
            <a:avLst/>
          </a:prstGeom>
          <a:ln w="19050">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410995" y="1641957"/>
            <a:ext cx="1902340" cy="384719"/>
          </a:xfrm>
          <a:prstGeom prst="rect">
            <a:avLst/>
          </a:prstGeom>
          <a:noFill/>
        </p:spPr>
        <p:txBody>
          <a:bodyPr wrap="square" lIns="91438" tIns="45719" rIns="91438" bIns="45719" rtlCol="0">
            <a:spAutoFit/>
          </a:bodyPr>
          <a:lstStyle/>
          <a:p>
            <a:r>
              <a:rPr lang="en-US" dirty="0" smtClean="0">
                <a:solidFill>
                  <a:schemeClr val="tx1">
                    <a:lumMod val="95000"/>
                  </a:schemeClr>
                </a:solidFill>
                <a:latin typeface="Source Sans Pro"/>
                <a:cs typeface="Source Sans Pro"/>
              </a:rPr>
              <a:t>logLinesRDD</a:t>
            </a:r>
            <a:endParaRPr lang="en-US" dirty="0">
              <a:solidFill>
                <a:schemeClr val="tx1">
                  <a:lumMod val="95000"/>
                </a:schemeClr>
              </a:solidFill>
              <a:latin typeface="Source Sans Pro"/>
              <a:cs typeface="Source Sans Pro"/>
            </a:endParaRPr>
          </a:p>
        </p:txBody>
      </p:sp>
      <p:sp>
        <p:nvSpPr>
          <p:cNvPr id="26" name="TextBox 25"/>
          <p:cNvSpPr txBox="1"/>
          <p:nvPr/>
        </p:nvSpPr>
        <p:spPr>
          <a:xfrm>
            <a:off x="7410995" y="3045730"/>
            <a:ext cx="1902340" cy="384719"/>
          </a:xfrm>
          <a:prstGeom prst="rect">
            <a:avLst/>
          </a:prstGeom>
          <a:noFill/>
        </p:spPr>
        <p:txBody>
          <a:bodyPr wrap="square" lIns="91438" tIns="45719" rIns="91438" bIns="45719" rtlCol="0">
            <a:spAutoFit/>
          </a:bodyPr>
          <a:lstStyle/>
          <a:p>
            <a:r>
              <a:rPr lang="en-US" dirty="0" smtClean="0">
                <a:solidFill>
                  <a:schemeClr val="tx1">
                    <a:lumMod val="95000"/>
                  </a:schemeClr>
                </a:solidFill>
                <a:latin typeface="Source Sans Pro"/>
                <a:cs typeface="Source Sans Pro"/>
              </a:rPr>
              <a:t>errorsRDD</a:t>
            </a:r>
            <a:endParaRPr lang="en-US" dirty="0">
              <a:solidFill>
                <a:schemeClr val="tx1">
                  <a:lumMod val="95000"/>
                </a:schemeClr>
              </a:solidFill>
              <a:latin typeface="Source Sans Pro"/>
              <a:cs typeface="Source Sans Pro"/>
            </a:endParaRPr>
          </a:p>
        </p:txBody>
      </p:sp>
      <p:cxnSp>
        <p:nvCxnSpPr>
          <p:cNvPr id="27" name="Straight Arrow Connector 26"/>
          <p:cNvCxnSpPr/>
          <p:nvPr/>
        </p:nvCxnSpPr>
        <p:spPr>
          <a:xfrm flipH="1">
            <a:off x="6968058" y="1960459"/>
            <a:ext cx="1" cy="530329"/>
          </a:xfrm>
          <a:prstGeom prst="straightConnector1">
            <a:avLst/>
          </a:prstGeom>
          <a:ln>
            <a:solidFill>
              <a:srgbClr val="FE5224"/>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4435809" y="2504999"/>
            <a:ext cx="2975191" cy="955091"/>
          </a:xfrm>
          <a:prstGeom prst="rect">
            <a:avLst/>
          </a:prstGeom>
          <a:solidFill>
            <a:schemeClr val="accent6">
              <a:lumMod val="20000"/>
              <a:lumOff val="80000"/>
            </a:schemeClr>
          </a:solidFill>
          <a:ln>
            <a:solidFill>
              <a:schemeClr val="tx2">
                <a:lumMod val="90000"/>
              </a:schemeClr>
            </a:solidFill>
            <a:prstDash val="solid"/>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a:cs typeface="Source Sans Pro"/>
            </a:endParaRPr>
          </a:p>
        </p:txBody>
      </p:sp>
      <p:cxnSp>
        <p:nvCxnSpPr>
          <p:cNvPr id="29" name="Straight Connector 28"/>
          <p:cNvCxnSpPr/>
          <p:nvPr/>
        </p:nvCxnSpPr>
        <p:spPr>
          <a:xfrm>
            <a:off x="5152735" y="2522044"/>
            <a:ext cx="0" cy="938047"/>
          </a:xfrm>
          <a:prstGeom prst="line">
            <a:avLst/>
          </a:prstGeom>
          <a:ln w="19050">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908545" y="2505000"/>
            <a:ext cx="0" cy="938047"/>
          </a:xfrm>
          <a:prstGeom prst="line">
            <a:avLst/>
          </a:prstGeom>
          <a:ln w="19050">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643505" y="2522044"/>
            <a:ext cx="0" cy="938047"/>
          </a:xfrm>
          <a:prstGeom prst="line">
            <a:avLst/>
          </a:prstGeom>
          <a:ln w="19050">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5148078" y="3884791"/>
            <a:ext cx="1520943" cy="955091"/>
          </a:xfrm>
          <a:prstGeom prst="rect">
            <a:avLst/>
          </a:prstGeom>
          <a:solidFill>
            <a:schemeClr val="accent6">
              <a:lumMod val="20000"/>
              <a:lumOff val="80000"/>
            </a:schemeClr>
          </a:solidFill>
          <a:ln>
            <a:solidFill>
              <a:schemeClr val="tx2">
                <a:lumMod val="90000"/>
              </a:schemeClr>
            </a:solidFill>
            <a:prstDash val="solid"/>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a:cs typeface="Source Sans Pro"/>
            </a:endParaRPr>
          </a:p>
        </p:txBody>
      </p:sp>
      <p:cxnSp>
        <p:nvCxnSpPr>
          <p:cNvPr id="33" name="Straight Connector 32"/>
          <p:cNvCxnSpPr/>
          <p:nvPr/>
        </p:nvCxnSpPr>
        <p:spPr>
          <a:xfrm>
            <a:off x="5938744" y="3901836"/>
            <a:ext cx="0" cy="938047"/>
          </a:xfrm>
          <a:prstGeom prst="line">
            <a:avLst/>
          </a:prstGeom>
          <a:ln w="19050">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6347320" y="3460092"/>
            <a:ext cx="705447" cy="410071"/>
          </a:xfrm>
          <a:prstGeom prst="straightConnector1">
            <a:avLst/>
          </a:prstGeom>
          <a:ln>
            <a:solidFill>
              <a:srgbClr val="FE5224"/>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729419" y="4449493"/>
            <a:ext cx="1843084" cy="384719"/>
          </a:xfrm>
          <a:prstGeom prst="rect">
            <a:avLst/>
          </a:prstGeom>
          <a:noFill/>
        </p:spPr>
        <p:txBody>
          <a:bodyPr wrap="square" lIns="91438" tIns="45719" rIns="91438" bIns="45719" rtlCol="0">
            <a:spAutoFit/>
          </a:bodyPr>
          <a:lstStyle/>
          <a:p>
            <a:r>
              <a:rPr lang="en-US" dirty="0" smtClean="0">
                <a:solidFill>
                  <a:schemeClr val="tx1">
                    <a:lumMod val="95000"/>
                  </a:schemeClr>
                </a:solidFill>
                <a:latin typeface="Source Sans Pro"/>
                <a:cs typeface="Source Sans Pro"/>
              </a:rPr>
              <a:t>cleanedRDD</a:t>
            </a:r>
            <a:endParaRPr lang="en-US" dirty="0">
              <a:solidFill>
                <a:schemeClr val="tx1">
                  <a:lumMod val="95000"/>
                </a:schemeClr>
              </a:solidFill>
              <a:latin typeface="Source Sans Pro"/>
              <a:cs typeface="Source Sans Pro"/>
            </a:endParaRPr>
          </a:p>
        </p:txBody>
      </p:sp>
      <p:cxnSp>
        <p:nvCxnSpPr>
          <p:cNvPr id="36" name="Straight Connector 35"/>
          <p:cNvCxnSpPr/>
          <p:nvPr/>
        </p:nvCxnSpPr>
        <p:spPr>
          <a:xfrm>
            <a:off x="5264988" y="4150099"/>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5273697" y="4354749"/>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278941" y="4541983"/>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040662" y="4236592"/>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045906" y="4423827"/>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168418" y="2043507"/>
            <a:ext cx="1102823" cy="338552"/>
          </a:xfrm>
          <a:prstGeom prst="rect">
            <a:avLst/>
          </a:prstGeom>
          <a:noFill/>
        </p:spPr>
        <p:txBody>
          <a:bodyPr wrap="square" lIns="91438" tIns="45719" rIns="91438" bIns="45719" rtlCol="0">
            <a:spAutoFit/>
          </a:bodyPr>
          <a:lstStyle/>
          <a:p>
            <a:r>
              <a:rPr lang="en-US" sz="1600" dirty="0">
                <a:solidFill>
                  <a:srgbClr val="FE5224"/>
                </a:solidFill>
                <a:latin typeface="Source Sans Pro"/>
                <a:cs typeface="Source Sans Pro"/>
              </a:rPr>
              <a:t>.filter(      )</a:t>
            </a:r>
          </a:p>
        </p:txBody>
      </p:sp>
      <p:sp>
        <p:nvSpPr>
          <p:cNvPr id="46" name="TextBox 45"/>
          <p:cNvSpPr txBox="1"/>
          <p:nvPr/>
        </p:nvSpPr>
        <p:spPr>
          <a:xfrm>
            <a:off x="2952505" y="3531601"/>
            <a:ext cx="1508429" cy="338552"/>
          </a:xfrm>
          <a:prstGeom prst="rect">
            <a:avLst/>
          </a:prstGeom>
          <a:noFill/>
        </p:spPr>
        <p:txBody>
          <a:bodyPr wrap="square" lIns="91438" tIns="45719" rIns="91438" bIns="45719" rtlCol="0">
            <a:spAutoFit/>
          </a:bodyPr>
          <a:lstStyle/>
          <a:p>
            <a:r>
              <a:rPr lang="en-US" sz="1600" dirty="0">
                <a:solidFill>
                  <a:srgbClr val="FE5224"/>
                </a:solidFill>
                <a:latin typeface="Source Sans Pro"/>
                <a:cs typeface="Source Sans Pro"/>
              </a:rPr>
              <a:t>.coalesce( 2 )</a:t>
            </a:r>
          </a:p>
        </p:txBody>
      </p:sp>
      <p:sp>
        <p:nvSpPr>
          <p:cNvPr id="48" name="TextBox 47"/>
          <p:cNvSpPr txBox="1"/>
          <p:nvPr/>
        </p:nvSpPr>
        <p:spPr>
          <a:xfrm>
            <a:off x="6920767" y="6213848"/>
            <a:ext cx="1454504" cy="384719"/>
          </a:xfrm>
          <a:prstGeom prst="rect">
            <a:avLst/>
          </a:prstGeom>
          <a:noFill/>
        </p:spPr>
        <p:txBody>
          <a:bodyPr wrap="square" lIns="91438" tIns="45719" rIns="91438" bIns="45719" rtlCol="0">
            <a:spAutoFit/>
          </a:bodyPr>
          <a:lstStyle/>
          <a:p>
            <a:pPr algn="ctr"/>
            <a:r>
              <a:rPr lang="en-US" dirty="0" smtClean="0">
                <a:latin typeface="Source Sans Pro"/>
                <a:cs typeface="Source Sans Pro"/>
              </a:rPr>
              <a:t>Driver</a:t>
            </a:r>
          </a:p>
        </p:txBody>
      </p:sp>
      <p:pic>
        <p:nvPicPr>
          <p:cNvPr id="51" name="Picture 2" descr="http://inwallspeakers1.com/wp-content/uploads/2014/07/printer-icon-transparent.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176233" y="4973451"/>
            <a:ext cx="457419" cy="405577"/>
          </a:xfrm>
          <a:prstGeom prst="rect">
            <a:avLst/>
          </a:prstGeom>
          <a:noFill/>
          <a:extLst>
            <a:ext uri="{909E8E84-426E-40dd-AFC4-6F175D3DCCD1}">
              <a14:hiddenFill xmlns="" xmlns:a14="http://schemas.microsoft.com/office/drawing/2010/main">
                <a:solidFill>
                  <a:srgbClr val="FFFFFF"/>
                </a:solidFill>
              </a14:hiddenFill>
            </a:ext>
          </a:extLst>
        </p:spPr>
      </p:pic>
      <p:pic>
        <p:nvPicPr>
          <p:cNvPr id="52" name="Picture 2" descr="http://www.insideoutretreats.com/site/images/TransformationButterflies.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728747" y="2065869"/>
            <a:ext cx="1432596" cy="341869"/>
          </a:xfrm>
          <a:prstGeom prst="rect">
            <a:avLst/>
          </a:prstGeom>
          <a:noFill/>
          <a:extLst>
            <a:ext uri="{909E8E84-426E-40dd-AFC4-6F175D3DCCD1}">
              <a14:hiddenFill xmlns="" xmlns:a14="http://schemas.microsoft.com/office/drawing/2010/main">
                <a:solidFill>
                  <a:srgbClr val="FFFFFF"/>
                </a:solidFill>
              </a14:hiddenFill>
            </a:ext>
          </a:extLst>
        </p:spPr>
      </p:pic>
      <p:pic>
        <p:nvPicPr>
          <p:cNvPr id="53" name="Picture 2" descr="http://www.insideoutretreats.com/site/images/TransformationButterflies.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527399" y="3518597"/>
            <a:ext cx="1432596" cy="341869"/>
          </a:xfrm>
          <a:prstGeom prst="rect">
            <a:avLst/>
          </a:prstGeom>
          <a:noFill/>
          <a:extLst>
            <a:ext uri="{909E8E84-426E-40dd-AFC4-6F175D3DCCD1}">
              <a14:hiddenFill xmlns="" xmlns:a14="http://schemas.microsoft.com/office/drawing/2010/main">
                <a:solidFill>
                  <a:srgbClr val="FFFFFF"/>
                </a:solidFill>
              </a14:hiddenFill>
            </a:ext>
          </a:extLst>
        </p:spPr>
      </p:pic>
      <p:sp>
        <p:nvSpPr>
          <p:cNvPr id="54" name="TextBox 53"/>
          <p:cNvSpPr txBox="1"/>
          <p:nvPr/>
        </p:nvSpPr>
        <p:spPr>
          <a:xfrm>
            <a:off x="3688872" y="1967377"/>
            <a:ext cx="296333" cy="415494"/>
          </a:xfrm>
          <a:prstGeom prst="rect">
            <a:avLst/>
          </a:prstGeom>
          <a:noFill/>
        </p:spPr>
        <p:txBody>
          <a:bodyPr wrap="square" lIns="121917" tIns="60958" rIns="121917" bIns="60958" rtlCol="0">
            <a:spAutoFit/>
          </a:bodyPr>
          <a:lstStyle/>
          <a:p>
            <a:r>
              <a:rPr lang="el-GR" dirty="0">
                <a:solidFill>
                  <a:schemeClr val="accent1">
                    <a:lumMod val="75000"/>
                  </a:schemeClr>
                </a:solidFill>
                <a:latin typeface="Consolas"/>
                <a:cs typeface="Consolas"/>
              </a:rPr>
              <a:t>λ</a:t>
            </a:r>
            <a:endParaRPr lang="en-US" dirty="0">
              <a:solidFill>
                <a:schemeClr val="accent1">
                  <a:lumMod val="75000"/>
                </a:schemeClr>
              </a:solidFill>
              <a:latin typeface="Consolas"/>
              <a:cs typeface="Consolas"/>
            </a:endParaRPr>
          </a:p>
        </p:txBody>
      </p:sp>
      <p:sp>
        <p:nvSpPr>
          <p:cNvPr id="55" name="Title 1"/>
          <p:cNvSpPr>
            <a:spLocks noGrp="1"/>
          </p:cNvSpPr>
          <p:nvPr>
            <p:ph type="title"/>
          </p:nvPr>
        </p:nvSpPr>
        <p:spPr>
          <a:xfrm>
            <a:off x="339681" y="275167"/>
            <a:ext cx="11413939" cy="1143000"/>
          </a:xfrm>
        </p:spPr>
        <p:txBody>
          <a:bodyPr>
            <a:normAutofit/>
          </a:bodyPr>
          <a:lstStyle/>
          <a:p>
            <a:r>
              <a:rPr lang="en-US" sz="3700" dirty="0"/>
              <a:t>Logical</a:t>
            </a:r>
          </a:p>
        </p:txBody>
      </p:sp>
      <p:pic>
        <p:nvPicPr>
          <p:cNvPr id="56" name="Picture 5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6335" y="5455861"/>
            <a:ext cx="1513108" cy="1391665"/>
          </a:xfrm>
          <a:prstGeom prst="rect">
            <a:avLst/>
          </a:prstGeom>
        </p:spPr>
      </p:pic>
    </p:spTree>
    <p:extLst>
      <p:ext uri="{BB962C8B-B14F-4D97-AF65-F5344CB8AC3E}">
        <p14:creationId xmlns:p14="http://schemas.microsoft.com/office/powerpoint/2010/main" val="12718738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5238855" y="6152004"/>
            <a:ext cx="1454504" cy="384719"/>
          </a:xfrm>
          <a:prstGeom prst="rect">
            <a:avLst/>
          </a:prstGeom>
          <a:noFill/>
        </p:spPr>
        <p:txBody>
          <a:bodyPr wrap="square" lIns="91438" tIns="45719" rIns="91438" bIns="45719" rtlCol="0">
            <a:spAutoFit/>
          </a:bodyPr>
          <a:lstStyle/>
          <a:p>
            <a:pPr algn="ctr"/>
            <a:r>
              <a:rPr lang="en-US" dirty="0" smtClean="0">
                <a:latin typeface="Source Sans Pro"/>
                <a:cs typeface="Source Sans Pro"/>
              </a:rPr>
              <a:t>Driver</a:t>
            </a:r>
          </a:p>
        </p:txBody>
      </p:sp>
      <p:pic>
        <p:nvPicPr>
          <p:cNvPr id="54" name="Picture 5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39779" y="150453"/>
            <a:ext cx="282080" cy="321571"/>
          </a:xfrm>
          <a:prstGeom prst="rect">
            <a:avLst/>
          </a:prstGeom>
        </p:spPr>
      </p:pic>
      <p:pic>
        <p:nvPicPr>
          <p:cNvPr id="56" name="Picture 5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49079" y="150453"/>
            <a:ext cx="282080" cy="321571"/>
          </a:xfrm>
          <a:prstGeom prst="rect">
            <a:avLst/>
          </a:prstGeom>
        </p:spPr>
      </p:pic>
      <p:pic>
        <p:nvPicPr>
          <p:cNvPr id="58" name="Picture 5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74233" y="150453"/>
            <a:ext cx="282080" cy="321571"/>
          </a:xfrm>
          <a:prstGeom prst="rect">
            <a:avLst/>
          </a:prstGeom>
        </p:spPr>
      </p:pic>
      <p:pic>
        <p:nvPicPr>
          <p:cNvPr id="60" name="Picture 5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17895" y="150453"/>
            <a:ext cx="282080" cy="321571"/>
          </a:xfrm>
          <a:prstGeom prst="rect">
            <a:avLst/>
          </a:prstGeom>
        </p:spPr>
      </p:pic>
      <p:sp>
        <p:nvSpPr>
          <p:cNvPr id="61" name="Rectangle 60"/>
          <p:cNvSpPr/>
          <p:nvPr/>
        </p:nvSpPr>
        <p:spPr>
          <a:xfrm>
            <a:off x="4397597" y="995035"/>
            <a:ext cx="2975191" cy="955091"/>
          </a:xfrm>
          <a:prstGeom prst="rect">
            <a:avLst/>
          </a:prstGeom>
          <a:solidFill>
            <a:schemeClr val="accent6">
              <a:lumMod val="20000"/>
              <a:lumOff val="8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a:cs typeface="Source Sans Pro"/>
            </a:endParaRPr>
          </a:p>
        </p:txBody>
      </p:sp>
      <p:cxnSp>
        <p:nvCxnSpPr>
          <p:cNvPr id="62" name="Straight Connector 61"/>
          <p:cNvCxnSpPr/>
          <p:nvPr/>
        </p:nvCxnSpPr>
        <p:spPr>
          <a:xfrm>
            <a:off x="5114523" y="1012080"/>
            <a:ext cx="0" cy="938047"/>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5870333" y="995036"/>
            <a:ext cx="0" cy="938047"/>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5293" y="1012080"/>
            <a:ext cx="0" cy="938047"/>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7410995" y="1641957"/>
            <a:ext cx="1912924" cy="384719"/>
          </a:xfrm>
          <a:prstGeom prst="rect">
            <a:avLst/>
          </a:prstGeom>
          <a:noFill/>
        </p:spPr>
        <p:txBody>
          <a:bodyPr wrap="square" lIns="91438" tIns="45719" rIns="91438" bIns="45719" rtlCol="0">
            <a:spAutoFit/>
          </a:bodyPr>
          <a:lstStyle/>
          <a:p>
            <a:r>
              <a:rPr lang="en-US" dirty="0" smtClean="0">
                <a:solidFill>
                  <a:schemeClr val="tx1">
                    <a:lumMod val="95000"/>
                  </a:schemeClr>
                </a:solidFill>
                <a:latin typeface="Source Sans Pro"/>
                <a:cs typeface="Source Sans Pro"/>
              </a:rPr>
              <a:t>logLinesRDD</a:t>
            </a:r>
            <a:endParaRPr lang="en-US" dirty="0">
              <a:solidFill>
                <a:schemeClr val="tx1">
                  <a:lumMod val="95000"/>
                </a:schemeClr>
              </a:solidFill>
              <a:latin typeface="Source Sans Pro"/>
              <a:cs typeface="Source Sans Pro"/>
            </a:endParaRPr>
          </a:p>
        </p:txBody>
      </p:sp>
      <p:sp>
        <p:nvSpPr>
          <p:cNvPr id="66" name="TextBox 65"/>
          <p:cNvSpPr txBox="1"/>
          <p:nvPr/>
        </p:nvSpPr>
        <p:spPr>
          <a:xfrm>
            <a:off x="7410995" y="3045730"/>
            <a:ext cx="1912924" cy="384719"/>
          </a:xfrm>
          <a:prstGeom prst="rect">
            <a:avLst/>
          </a:prstGeom>
          <a:noFill/>
        </p:spPr>
        <p:txBody>
          <a:bodyPr wrap="square" lIns="91438" tIns="45719" rIns="91438" bIns="45719" rtlCol="0">
            <a:spAutoFit/>
          </a:bodyPr>
          <a:lstStyle/>
          <a:p>
            <a:r>
              <a:rPr lang="en-US" dirty="0" smtClean="0">
                <a:solidFill>
                  <a:schemeClr val="tx1">
                    <a:lumMod val="95000"/>
                  </a:schemeClr>
                </a:solidFill>
                <a:latin typeface="Source Sans Pro"/>
                <a:cs typeface="Source Sans Pro"/>
              </a:rPr>
              <a:t>errorsRDD</a:t>
            </a:r>
            <a:endParaRPr lang="en-US" dirty="0">
              <a:solidFill>
                <a:schemeClr val="tx1">
                  <a:lumMod val="95000"/>
                </a:schemeClr>
              </a:solidFill>
              <a:latin typeface="Source Sans Pro"/>
              <a:cs typeface="Source Sans Pro"/>
            </a:endParaRPr>
          </a:p>
        </p:txBody>
      </p:sp>
      <p:sp>
        <p:nvSpPr>
          <p:cNvPr id="67" name="Rectangle 66"/>
          <p:cNvSpPr/>
          <p:nvPr/>
        </p:nvSpPr>
        <p:spPr>
          <a:xfrm>
            <a:off x="4435809" y="2504999"/>
            <a:ext cx="2975191" cy="955091"/>
          </a:xfrm>
          <a:prstGeom prst="rect">
            <a:avLst/>
          </a:prstGeom>
          <a:solidFill>
            <a:schemeClr val="accent6">
              <a:lumMod val="20000"/>
              <a:lumOff val="8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a:cs typeface="Source Sans Pro"/>
            </a:endParaRPr>
          </a:p>
        </p:txBody>
      </p:sp>
      <p:cxnSp>
        <p:nvCxnSpPr>
          <p:cNvPr id="68" name="Straight Connector 67"/>
          <p:cNvCxnSpPr/>
          <p:nvPr/>
        </p:nvCxnSpPr>
        <p:spPr>
          <a:xfrm>
            <a:off x="5152735" y="2522044"/>
            <a:ext cx="0" cy="938047"/>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5908545" y="2505000"/>
            <a:ext cx="0" cy="938047"/>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6643505" y="2522044"/>
            <a:ext cx="0" cy="938047"/>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5148078" y="3884791"/>
            <a:ext cx="1520943" cy="955091"/>
          </a:xfrm>
          <a:prstGeom prst="rect">
            <a:avLst/>
          </a:prstGeom>
          <a:solidFill>
            <a:schemeClr val="accent6">
              <a:lumMod val="20000"/>
              <a:lumOff val="8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a:cs typeface="Source Sans Pro"/>
            </a:endParaRPr>
          </a:p>
        </p:txBody>
      </p:sp>
      <p:cxnSp>
        <p:nvCxnSpPr>
          <p:cNvPr id="72" name="Straight Connector 71"/>
          <p:cNvCxnSpPr/>
          <p:nvPr/>
        </p:nvCxnSpPr>
        <p:spPr>
          <a:xfrm>
            <a:off x="5938744" y="3901836"/>
            <a:ext cx="0" cy="938047"/>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6729416" y="4449496"/>
            <a:ext cx="2594501" cy="384719"/>
          </a:xfrm>
          <a:prstGeom prst="rect">
            <a:avLst/>
          </a:prstGeom>
          <a:noFill/>
        </p:spPr>
        <p:txBody>
          <a:bodyPr wrap="square" lIns="91438" tIns="45719" rIns="91438" bIns="45719" rtlCol="0">
            <a:spAutoFit/>
          </a:bodyPr>
          <a:lstStyle/>
          <a:p>
            <a:r>
              <a:rPr lang="en-US" dirty="0" smtClean="0">
                <a:solidFill>
                  <a:schemeClr val="tx1">
                    <a:lumMod val="95000"/>
                  </a:schemeClr>
                </a:solidFill>
                <a:latin typeface="Source Sans Pro"/>
                <a:cs typeface="Source Sans Pro"/>
              </a:rPr>
              <a:t>cleanedRDD</a:t>
            </a:r>
            <a:endParaRPr lang="en-US" dirty="0">
              <a:solidFill>
                <a:schemeClr val="tx1">
                  <a:lumMod val="95000"/>
                </a:schemeClr>
              </a:solidFill>
              <a:latin typeface="Source Sans Pro"/>
              <a:cs typeface="Source Sans Pro"/>
            </a:endParaRPr>
          </a:p>
        </p:txBody>
      </p:sp>
      <p:cxnSp>
        <p:nvCxnSpPr>
          <p:cNvPr id="74" name="Straight Connector 73"/>
          <p:cNvCxnSpPr/>
          <p:nvPr/>
        </p:nvCxnSpPr>
        <p:spPr>
          <a:xfrm>
            <a:off x="5264988" y="4150099"/>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5273697" y="4354749"/>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5278941" y="4541983"/>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040662" y="4236592"/>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6045906" y="4423827"/>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Curved Left Arrow 27"/>
          <p:cNvSpPr/>
          <p:nvPr/>
        </p:nvSpPr>
        <p:spPr>
          <a:xfrm rot="10800000">
            <a:off x="4197344" y="4541989"/>
            <a:ext cx="1143477" cy="1555767"/>
          </a:xfrm>
          <a:prstGeom prst="curvedLeftArrow">
            <a:avLst/>
          </a:prstGeom>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solidFill>
                <a:schemeClr val="tx1"/>
              </a:solidFill>
            </a:endParaRPr>
          </a:p>
        </p:txBody>
      </p:sp>
      <p:sp>
        <p:nvSpPr>
          <p:cNvPr id="29" name="Curved Left Arrow 28"/>
          <p:cNvSpPr/>
          <p:nvPr/>
        </p:nvSpPr>
        <p:spPr>
          <a:xfrm rot="10800000">
            <a:off x="3424708" y="1172238"/>
            <a:ext cx="1143477" cy="1555767"/>
          </a:xfrm>
          <a:prstGeom prst="curvedLeftArrow">
            <a:avLst/>
          </a:prstGeom>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solidFill>
                <a:schemeClr val="tx1"/>
              </a:solidFill>
            </a:endParaRPr>
          </a:p>
        </p:txBody>
      </p:sp>
      <p:sp>
        <p:nvSpPr>
          <p:cNvPr id="30" name="Curved Left Arrow 29"/>
          <p:cNvSpPr/>
          <p:nvPr/>
        </p:nvSpPr>
        <p:spPr>
          <a:xfrm rot="10800000">
            <a:off x="3864068" y="2914568"/>
            <a:ext cx="1143477" cy="1555767"/>
          </a:xfrm>
          <a:prstGeom prst="curvedLeftArrow">
            <a:avLst/>
          </a:prstGeom>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solidFill>
                <a:schemeClr val="tx1"/>
              </a:solidFill>
            </a:endParaRPr>
          </a:p>
        </p:txBody>
      </p:sp>
      <p:sp>
        <p:nvSpPr>
          <p:cNvPr id="4" name="Down Arrow 3"/>
          <p:cNvSpPr/>
          <p:nvPr/>
        </p:nvSpPr>
        <p:spPr>
          <a:xfrm>
            <a:off x="4639779" y="472018"/>
            <a:ext cx="282080" cy="581604"/>
          </a:xfrm>
          <a:prstGeom prst="downArrow">
            <a:avLst/>
          </a:prstGeom>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p>
        </p:txBody>
      </p:sp>
      <p:sp>
        <p:nvSpPr>
          <p:cNvPr id="33" name="Down Arrow 32"/>
          <p:cNvSpPr/>
          <p:nvPr/>
        </p:nvSpPr>
        <p:spPr>
          <a:xfrm>
            <a:off x="5340819" y="472018"/>
            <a:ext cx="282080" cy="581604"/>
          </a:xfrm>
          <a:prstGeom prst="downArrow">
            <a:avLst/>
          </a:prstGeom>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p>
        </p:txBody>
      </p:sp>
      <p:sp>
        <p:nvSpPr>
          <p:cNvPr id="34" name="Down Arrow 33"/>
          <p:cNvSpPr/>
          <p:nvPr/>
        </p:nvSpPr>
        <p:spPr>
          <a:xfrm>
            <a:off x="6074233" y="472018"/>
            <a:ext cx="282080" cy="581604"/>
          </a:xfrm>
          <a:prstGeom prst="downArrow">
            <a:avLst/>
          </a:prstGeom>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p>
        </p:txBody>
      </p:sp>
      <p:sp>
        <p:nvSpPr>
          <p:cNvPr id="35" name="Down Arrow 34"/>
          <p:cNvSpPr/>
          <p:nvPr/>
        </p:nvSpPr>
        <p:spPr>
          <a:xfrm>
            <a:off x="6817895" y="472018"/>
            <a:ext cx="282080" cy="581604"/>
          </a:xfrm>
          <a:prstGeom prst="downArrow">
            <a:avLst/>
          </a:prstGeom>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p>
        </p:txBody>
      </p:sp>
      <p:sp>
        <p:nvSpPr>
          <p:cNvPr id="36" name="TextBox 35"/>
          <p:cNvSpPr txBox="1"/>
          <p:nvPr/>
        </p:nvSpPr>
        <p:spPr>
          <a:xfrm rot="20458086">
            <a:off x="2961704" y="5489244"/>
            <a:ext cx="1451897" cy="384719"/>
          </a:xfrm>
          <a:prstGeom prst="rect">
            <a:avLst/>
          </a:prstGeom>
          <a:noFill/>
        </p:spPr>
        <p:txBody>
          <a:bodyPr wrap="square" lIns="91438" tIns="45719" rIns="91438" bIns="45719" rtlCol="0">
            <a:spAutoFit/>
          </a:bodyPr>
          <a:lstStyle/>
          <a:p>
            <a:r>
              <a:rPr lang="en-US" dirty="0">
                <a:solidFill>
                  <a:schemeClr val="tx1">
                    <a:lumMod val="95000"/>
                  </a:schemeClr>
                </a:solidFill>
                <a:latin typeface="Source Sans Pro Light"/>
                <a:cs typeface="Source Sans Pro Light"/>
              </a:rPr>
              <a:t>1. compute</a:t>
            </a:r>
          </a:p>
        </p:txBody>
      </p:sp>
      <p:sp>
        <p:nvSpPr>
          <p:cNvPr id="37" name="TextBox 36"/>
          <p:cNvSpPr txBox="1"/>
          <p:nvPr/>
        </p:nvSpPr>
        <p:spPr>
          <a:xfrm rot="20458086">
            <a:off x="2627714" y="3929034"/>
            <a:ext cx="1451897" cy="384719"/>
          </a:xfrm>
          <a:prstGeom prst="rect">
            <a:avLst/>
          </a:prstGeom>
          <a:noFill/>
        </p:spPr>
        <p:txBody>
          <a:bodyPr wrap="square" lIns="91438" tIns="45719" rIns="91438" bIns="45719" rtlCol="0">
            <a:spAutoFit/>
          </a:bodyPr>
          <a:lstStyle/>
          <a:p>
            <a:r>
              <a:rPr lang="en-US" dirty="0">
                <a:solidFill>
                  <a:schemeClr val="tx1">
                    <a:lumMod val="95000"/>
                  </a:schemeClr>
                </a:solidFill>
                <a:latin typeface="Source Sans Pro Light"/>
                <a:cs typeface="Source Sans Pro Light"/>
              </a:rPr>
              <a:t>2. compute</a:t>
            </a:r>
          </a:p>
        </p:txBody>
      </p:sp>
      <p:sp>
        <p:nvSpPr>
          <p:cNvPr id="38" name="TextBox 37"/>
          <p:cNvSpPr txBox="1"/>
          <p:nvPr/>
        </p:nvSpPr>
        <p:spPr>
          <a:xfrm rot="20458086">
            <a:off x="2213545" y="2173913"/>
            <a:ext cx="1451897" cy="384719"/>
          </a:xfrm>
          <a:prstGeom prst="rect">
            <a:avLst/>
          </a:prstGeom>
          <a:noFill/>
        </p:spPr>
        <p:txBody>
          <a:bodyPr wrap="square" lIns="91438" tIns="45719" rIns="91438" bIns="45719" rtlCol="0">
            <a:spAutoFit/>
          </a:bodyPr>
          <a:lstStyle/>
          <a:p>
            <a:r>
              <a:rPr lang="en-US" dirty="0">
                <a:solidFill>
                  <a:schemeClr val="tx1">
                    <a:lumMod val="95000"/>
                  </a:schemeClr>
                </a:solidFill>
                <a:latin typeface="Source Sans Pro Light"/>
                <a:cs typeface="Source Sans Pro Light"/>
              </a:rPr>
              <a:t>3. compute</a:t>
            </a:r>
          </a:p>
        </p:txBody>
      </p:sp>
      <p:sp>
        <p:nvSpPr>
          <p:cNvPr id="39" name="TextBox 38"/>
          <p:cNvSpPr txBox="1"/>
          <p:nvPr/>
        </p:nvSpPr>
        <p:spPr>
          <a:xfrm>
            <a:off x="3424713" y="472021"/>
            <a:ext cx="1451897" cy="384719"/>
          </a:xfrm>
          <a:prstGeom prst="rect">
            <a:avLst/>
          </a:prstGeom>
          <a:noFill/>
        </p:spPr>
        <p:txBody>
          <a:bodyPr wrap="square" lIns="91438" tIns="45719" rIns="91438" bIns="45719" rtlCol="0">
            <a:spAutoFit/>
          </a:bodyPr>
          <a:lstStyle/>
          <a:p>
            <a:r>
              <a:rPr lang="en-US" dirty="0">
                <a:solidFill>
                  <a:schemeClr val="tx1">
                    <a:lumMod val="95000"/>
                  </a:schemeClr>
                </a:solidFill>
                <a:latin typeface="Source Sans Pro Light"/>
                <a:cs typeface="Source Sans Pro Light"/>
              </a:rPr>
              <a:t>4. compute</a:t>
            </a:r>
          </a:p>
        </p:txBody>
      </p:sp>
      <p:sp>
        <p:nvSpPr>
          <p:cNvPr id="40" name="Title 1"/>
          <p:cNvSpPr>
            <a:spLocks noGrp="1"/>
          </p:cNvSpPr>
          <p:nvPr>
            <p:ph type="title"/>
          </p:nvPr>
        </p:nvSpPr>
        <p:spPr>
          <a:xfrm>
            <a:off x="339681" y="275167"/>
            <a:ext cx="11413939" cy="1143000"/>
          </a:xfrm>
        </p:spPr>
        <p:txBody>
          <a:bodyPr>
            <a:normAutofit/>
          </a:bodyPr>
          <a:lstStyle/>
          <a:p>
            <a:r>
              <a:rPr lang="en-US" sz="3700" dirty="0"/>
              <a:t>Physical</a:t>
            </a:r>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3078" y="5222291"/>
            <a:ext cx="1166057" cy="1072469"/>
          </a:xfrm>
          <a:prstGeom prst="rect">
            <a:avLst/>
          </a:prstGeom>
        </p:spPr>
      </p:pic>
    </p:spTree>
    <p:extLst>
      <p:ext uri="{BB962C8B-B14F-4D97-AF65-F5344CB8AC3E}">
        <p14:creationId xmlns:p14="http://schemas.microsoft.com/office/powerpoint/2010/main" val="1214875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5238855" y="6152004"/>
            <a:ext cx="1454504" cy="384719"/>
          </a:xfrm>
          <a:prstGeom prst="rect">
            <a:avLst/>
          </a:prstGeom>
          <a:noFill/>
        </p:spPr>
        <p:txBody>
          <a:bodyPr wrap="square" lIns="91438" tIns="45719" rIns="91438" bIns="45719" rtlCol="0">
            <a:spAutoFit/>
          </a:bodyPr>
          <a:lstStyle/>
          <a:p>
            <a:pPr algn="ctr"/>
            <a:r>
              <a:rPr lang="en-US" dirty="0" smtClean="0">
                <a:latin typeface="Source Sans Pro"/>
                <a:cs typeface="Source Sans Pro"/>
              </a:rPr>
              <a:t>Driver</a:t>
            </a:r>
          </a:p>
        </p:txBody>
      </p:sp>
      <p:pic>
        <p:nvPicPr>
          <p:cNvPr id="29" name="Picture 2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39779" y="163731"/>
            <a:ext cx="282080" cy="321571"/>
          </a:xfrm>
          <a:prstGeom prst="rect">
            <a:avLst/>
          </a:prstGeom>
        </p:spPr>
      </p:pic>
      <p:pic>
        <p:nvPicPr>
          <p:cNvPr id="30" name="Picture 2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40819" y="179901"/>
            <a:ext cx="282080" cy="321571"/>
          </a:xfrm>
          <a:prstGeom prst="rect">
            <a:avLst/>
          </a:prstGeom>
        </p:spPr>
      </p:pic>
      <p:pic>
        <p:nvPicPr>
          <p:cNvPr id="31" name="Picture 3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65236" y="204021"/>
            <a:ext cx="282080" cy="321571"/>
          </a:xfrm>
          <a:prstGeom prst="rect">
            <a:avLst/>
          </a:prstGeom>
        </p:spPr>
      </p:pic>
      <p:pic>
        <p:nvPicPr>
          <p:cNvPr id="32" name="Picture 3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17895" y="220190"/>
            <a:ext cx="282080" cy="321571"/>
          </a:xfrm>
          <a:prstGeom prst="rect">
            <a:avLst/>
          </a:prstGeom>
        </p:spPr>
      </p:pic>
      <p:sp>
        <p:nvSpPr>
          <p:cNvPr id="33" name="TextBox 32"/>
          <p:cNvSpPr txBox="1"/>
          <p:nvPr/>
        </p:nvSpPr>
        <p:spPr>
          <a:xfrm>
            <a:off x="5473137" y="5673025"/>
            <a:ext cx="1039803" cy="523218"/>
          </a:xfrm>
          <a:prstGeom prst="rect">
            <a:avLst/>
          </a:prstGeom>
          <a:noFill/>
        </p:spPr>
        <p:txBody>
          <a:bodyPr wrap="square" lIns="91438" tIns="45719" rIns="91438" bIns="45719" rtlCol="0">
            <a:spAutoFit/>
          </a:bodyPr>
          <a:lstStyle/>
          <a:p>
            <a:r>
              <a:rPr lang="en-US" sz="2800" dirty="0">
                <a:solidFill>
                  <a:schemeClr val="bg1"/>
                </a:solidFill>
                <a:latin typeface="Source Sans Pro"/>
                <a:cs typeface="Source Sans Pro"/>
              </a:rPr>
              <a:t>data</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0251" y="4804578"/>
            <a:ext cx="1513108" cy="1391665"/>
          </a:xfrm>
          <a:prstGeom prst="rect">
            <a:avLst/>
          </a:prstGeom>
        </p:spPr>
      </p:pic>
      <p:sp>
        <p:nvSpPr>
          <p:cNvPr id="2" name="TextBox 1"/>
          <p:cNvSpPr txBox="1"/>
          <p:nvPr/>
        </p:nvSpPr>
        <p:spPr>
          <a:xfrm>
            <a:off x="5340819" y="5673025"/>
            <a:ext cx="1172121" cy="400110"/>
          </a:xfrm>
          <a:prstGeom prst="rect">
            <a:avLst/>
          </a:prstGeom>
          <a:noFill/>
        </p:spPr>
        <p:txBody>
          <a:bodyPr wrap="square" rtlCol="0">
            <a:spAutoFit/>
          </a:bodyPr>
          <a:lstStyle/>
          <a:p>
            <a:pPr algn="ctr"/>
            <a:r>
              <a:rPr lang="en-US" sz="2000" b="1" dirty="0" smtClean="0">
                <a:solidFill>
                  <a:schemeClr val="bg1"/>
                </a:solidFill>
                <a:latin typeface="Source Sans Pro" charset="0"/>
                <a:ea typeface="Source Sans Pro" charset="0"/>
                <a:cs typeface="Source Sans Pro" charset="0"/>
              </a:rPr>
              <a:t>data</a:t>
            </a:r>
            <a:endParaRPr lang="en-US" sz="2000" b="1" dirty="0">
              <a:solidFill>
                <a:schemeClr val="bg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20131737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5456" y="5101107"/>
            <a:ext cx="776075" cy="713787"/>
          </a:xfrm>
          <a:prstGeom prst="rect">
            <a:avLst/>
          </a:prstGeom>
        </p:spPr>
      </p:pic>
      <p:pic>
        <p:nvPicPr>
          <p:cNvPr id="45" name="Picture 2" descr="http://inwallspeakers1.com/wp-content/uploads/2014/07/printer-icon-transparent.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421593" y="4664350"/>
            <a:ext cx="457419" cy="405577"/>
          </a:xfrm>
          <a:prstGeom prst="rect">
            <a:avLst/>
          </a:prstGeom>
          <a:noFill/>
          <a:extLst>
            <a:ext uri="{909E8E84-426E-40dd-AFC4-6F175D3DCCD1}">
              <a14:hiddenFill xmlns="" xmlns:a14="http://schemas.microsoft.com/office/drawing/2010/main">
                <a:solidFill>
                  <a:srgbClr val="FFFFFF"/>
                </a:solidFill>
              </a14:hiddenFill>
            </a:ext>
          </a:extLst>
        </p:spPr>
      </p:pic>
      <p:cxnSp>
        <p:nvCxnSpPr>
          <p:cNvPr id="2" name="Straight Arrow Connector 1"/>
          <p:cNvCxnSpPr/>
          <p:nvPr/>
        </p:nvCxnSpPr>
        <p:spPr>
          <a:xfrm flipH="1">
            <a:off x="5506169" y="2003119"/>
            <a:ext cx="1537" cy="443416"/>
          </a:xfrm>
          <a:prstGeom prst="straightConnector1">
            <a:avLst/>
          </a:prstGeom>
          <a:ln>
            <a:solidFill>
              <a:srgbClr val="FE5224"/>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p:nvPr/>
        </p:nvCxnSpPr>
        <p:spPr>
          <a:xfrm flipH="1">
            <a:off x="5516385" y="1117827"/>
            <a:ext cx="1537" cy="443416"/>
          </a:xfrm>
          <a:prstGeom prst="straightConnector1">
            <a:avLst/>
          </a:prstGeom>
          <a:ln>
            <a:solidFill>
              <a:srgbClr val="FE5224"/>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4266584" y="753746"/>
            <a:ext cx="2612809" cy="509311"/>
          </a:xfrm>
          <a:prstGeom prst="rect">
            <a:avLst/>
          </a:prstGeom>
          <a:solidFill>
            <a:schemeClr val="accent6">
              <a:lumMod val="20000"/>
              <a:lumOff val="8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a:cs typeface="Source Sans Pro"/>
            </a:endParaRPr>
          </a:p>
        </p:txBody>
      </p:sp>
      <p:cxnSp>
        <p:nvCxnSpPr>
          <p:cNvPr id="5" name="Straight Connector 4"/>
          <p:cNvCxnSpPr/>
          <p:nvPr/>
        </p:nvCxnSpPr>
        <p:spPr>
          <a:xfrm>
            <a:off x="4879012" y="753742"/>
            <a:ext cx="0" cy="513652"/>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5506165" y="753742"/>
            <a:ext cx="2275" cy="513652"/>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221733" y="753742"/>
            <a:ext cx="0" cy="513652"/>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935027" y="901342"/>
            <a:ext cx="1976140" cy="384719"/>
          </a:xfrm>
          <a:prstGeom prst="rect">
            <a:avLst/>
          </a:prstGeom>
          <a:noFill/>
        </p:spPr>
        <p:txBody>
          <a:bodyPr wrap="square" lIns="91438" tIns="45719" rIns="91438" bIns="45719" rtlCol="0">
            <a:spAutoFit/>
          </a:bodyPr>
          <a:lstStyle/>
          <a:p>
            <a:r>
              <a:rPr lang="en-US" dirty="0" smtClean="0">
                <a:solidFill>
                  <a:schemeClr val="tx1">
                    <a:lumMod val="95000"/>
                  </a:schemeClr>
                </a:solidFill>
                <a:latin typeface="Source Sans Pro"/>
                <a:cs typeface="Source Sans Pro"/>
              </a:rPr>
              <a:t>logLinesRDD</a:t>
            </a:r>
            <a:endParaRPr lang="en-US" dirty="0">
              <a:solidFill>
                <a:schemeClr val="tx1">
                  <a:lumMod val="95000"/>
                </a:schemeClr>
              </a:solidFill>
              <a:latin typeface="Source Sans Pro"/>
              <a:cs typeface="Source Sans Pro"/>
            </a:endParaRPr>
          </a:p>
        </p:txBody>
      </p:sp>
      <p:sp>
        <p:nvSpPr>
          <p:cNvPr id="9" name="TextBox 8"/>
          <p:cNvSpPr txBox="1"/>
          <p:nvPr/>
        </p:nvSpPr>
        <p:spPr>
          <a:xfrm>
            <a:off x="6972311" y="1737217"/>
            <a:ext cx="2067620" cy="384719"/>
          </a:xfrm>
          <a:prstGeom prst="rect">
            <a:avLst/>
          </a:prstGeom>
          <a:noFill/>
        </p:spPr>
        <p:txBody>
          <a:bodyPr wrap="square" lIns="91438" tIns="45719" rIns="91438" bIns="45719" rtlCol="0">
            <a:spAutoFit/>
          </a:bodyPr>
          <a:lstStyle/>
          <a:p>
            <a:r>
              <a:rPr lang="en-US" dirty="0" smtClean="0">
                <a:solidFill>
                  <a:schemeClr val="tx1">
                    <a:lumMod val="95000"/>
                  </a:schemeClr>
                </a:solidFill>
                <a:latin typeface="Source Sans Pro"/>
                <a:cs typeface="Source Sans Pro"/>
              </a:rPr>
              <a:t>errorsRDD</a:t>
            </a:r>
            <a:endParaRPr lang="en-US" dirty="0">
              <a:solidFill>
                <a:schemeClr val="tx1">
                  <a:lumMod val="95000"/>
                </a:schemeClr>
              </a:solidFill>
              <a:latin typeface="Source Sans Pro"/>
              <a:cs typeface="Source Sans Pro"/>
            </a:endParaRPr>
          </a:p>
        </p:txBody>
      </p:sp>
      <p:sp>
        <p:nvSpPr>
          <p:cNvPr id="10" name="Rectangle 9"/>
          <p:cNvSpPr/>
          <p:nvPr/>
        </p:nvSpPr>
        <p:spPr>
          <a:xfrm>
            <a:off x="3826771" y="2490475"/>
            <a:ext cx="3330484" cy="1288004"/>
          </a:xfrm>
          <a:prstGeom prst="rect">
            <a:avLst/>
          </a:prstGeom>
          <a:solidFill>
            <a:schemeClr val="accent6">
              <a:lumMod val="20000"/>
              <a:lumOff val="8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a:cs typeface="Source Sans Pro"/>
            </a:endParaRPr>
          </a:p>
        </p:txBody>
      </p:sp>
      <p:cxnSp>
        <p:nvCxnSpPr>
          <p:cNvPr id="11" name="Straight Connector 10"/>
          <p:cNvCxnSpPr/>
          <p:nvPr/>
        </p:nvCxnSpPr>
        <p:spPr>
          <a:xfrm flipH="1">
            <a:off x="5514249" y="2508588"/>
            <a:ext cx="4247" cy="130512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920596" y="2710098"/>
            <a:ext cx="1488925" cy="830995"/>
          </a:xfrm>
          <a:prstGeom prst="rect">
            <a:avLst/>
          </a:prstGeom>
          <a:solidFill>
            <a:schemeClr val="accent6">
              <a:lumMod val="20000"/>
              <a:lumOff val="80000"/>
            </a:schemeClr>
          </a:solidFill>
        </p:spPr>
        <p:txBody>
          <a:bodyPr wrap="square" lIns="91438" tIns="45719" rIns="91438" bIns="45719" rtlCol="0">
            <a:spAutoFit/>
          </a:bodyPr>
          <a:lstStyle/>
          <a:p>
            <a:r>
              <a:rPr lang="en-US" sz="1600" dirty="0">
                <a:latin typeface="Source Sans Pro"/>
                <a:cs typeface="Source Sans Pro"/>
              </a:rPr>
              <a:t>Error, ts, msg1</a:t>
            </a:r>
          </a:p>
          <a:p>
            <a:r>
              <a:rPr lang="en-US" sz="1600" dirty="0">
                <a:latin typeface="Source Sans Pro"/>
                <a:cs typeface="Source Sans Pro"/>
              </a:rPr>
              <a:t>Error, ts, msg3</a:t>
            </a:r>
          </a:p>
          <a:p>
            <a:r>
              <a:rPr lang="en-US" sz="1600" dirty="0">
                <a:latin typeface="Source Sans Pro"/>
                <a:cs typeface="Source Sans Pro"/>
              </a:rPr>
              <a:t>Error, ts, msg1 </a:t>
            </a:r>
          </a:p>
        </p:txBody>
      </p:sp>
      <p:sp>
        <p:nvSpPr>
          <p:cNvPr id="13" name="TextBox 12"/>
          <p:cNvSpPr txBox="1"/>
          <p:nvPr/>
        </p:nvSpPr>
        <p:spPr>
          <a:xfrm>
            <a:off x="5646100" y="2710101"/>
            <a:ext cx="1488925" cy="830995"/>
          </a:xfrm>
          <a:prstGeom prst="rect">
            <a:avLst/>
          </a:prstGeom>
          <a:noFill/>
        </p:spPr>
        <p:txBody>
          <a:bodyPr wrap="square" lIns="91438" tIns="45719" rIns="91438" bIns="45719" rtlCol="0">
            <a:spAutoFit/>
          </a:bodyPr>
          <a:lstStyle/>
          <a:p>
            <a:r>
              <a:rPr lang="en-US" sz="1600" dirty="0">
                <a:latin typeface="Source Sans Pro"/>
                <a:cs typeface="Source Sans Pro"/>
              </a:rPr>
              <a:t>Error, ts, msg4</a:t>
            </a:r>
          </a:p>
          <a:p>
            <a:endParaRPr lang="en-US" sz="1600" dirty="0">
              <a:latin typeface="Source Sans Pro"/>
              <a:cs typeface="Source Sans Pro"/>
            </a:endParaRPr>
          </a:p>
          <a:p>
            <a:r>
              <a:rPr lang="en-US" sz="1600" dirty="0">
                <a:latin typeface="Source Sans Pro"/>
                <a:cs typeface="Source Sans Pro"/>
              </a:rPr>
              <a:t>Error, ts, msg1 </a:t>
            </a:r>
          </a:p>
        </p:txBody>
      </p:sp>
      <p:sp>
        <p:nvSpPr>
          <p:cNvPr id="14" name="TextBox 13"/>
          <p:cNvSpPr txBox="1"/>
          <p:nvPr/>
        </p:nvSpPr>
        <p:spPr>
          <a:xfrm>
            <a:off x="7284865" y="3444380"/>
            <a:ext cx="1882675" cy="384719"/>
          </a:xfrm>
          <a:prstGeom prst="rect">
            <a:avLst/>
          </a:prstGeom>
          <a:noFill/>
        </p:spPr>
        <p:txBody>
          <a:bodyPr wrap="square" lIns="91438" tIns="45719" rIns="91438" bIns="45719" rtlCol="0">
            <a:spAutoFit/>
          </a:bodyPr>
          <a:lstStyle/>
          <a:p>
            <a:r>
              <a:rPr lang="en-US" dirty="0" smtClean="0">
                <a:solidFill>
                  <a:schemeClr val="tx1">
                    <a:lumMod val="95000"/>
                  </a:schemeClr>
                </a:solidFill>
                <a:latin typeface="Source Sans Pro"/>
                <a:cs typeface="Source Sans Pro"/>
              </a:rPr>
              <a:t>cleanedRDD</a:t>
            </a:r>
            <a:endParaRPr lang="en-US" dirty="0">
              <a:solidFill>
                <a:schemeClr val="tx1">
                  <a:lumMod val="95000"/>
                </a:schemeClr>
              </a:solidFill>
              <a:latin typeface="Source Sans Pro"/>
              <a:cs typeface="Source Sans Pro"/>
            </a:endParaRPr>
          </a:p>
        </p:txBody>
      </p:sp>
      <p:sp>
        <p:nvSpPr>
          <p:cNvPr id="15" name="Rectangle 14"/>
          <p:cNvSpPr/>
          <p:nvPr/>
        </p:nvSpPr>
        <p:spPr>
          <a:xfrm>
            <a:off x="4266584" y="1580910"/>
            <a:ext cx="2612809" cy="501539"/>
          </a:xfrm>
          <a:prstGeom prst="rect">
            <a:avLst/>
          </a:prstGeom>
          <a:solidFill>
            <a:schemeClr val="accent6">
              <a:lumMod val="20000"/>
              <a:lumOff val="8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a:cs typeface="Source Sans Pro"/>
            </a:endParaRPr>
          </a:p>
        </p:txBody>
      </p:sp>
      <p:cxnSp>
        <p:nvCxnSpPr>
          <p:cNvPr id="16" name="Straight Connector 15"/>
          <p:cNvCxnSpPr/>
          <p:nvPr/>
        </p:nvCxnSpPr>
        <p:spPr>
          <a:xfrm>
            <a:off x="4879012" y="1580914"/>
            <a:ext cx="0" cy="505879"/>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506165" y="1580914"/>
            <a:ext cx="2275" cy="505879"/>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221733" y="1580914"/>
            <a:ext cx="0" cy="505879"/>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531387" y="3970597"/>
            <a:ext cx="1102823" cy="338552"/>
          </a:xfrm>
          <a:prstGeom prst="rect">
            <a:avLst/>
          </a:prstGeom>
          <a:noFill/>
        </p:spPr>
        <p:txBody>
          <a:bodyPr wrap="square" lIns="91438" tIns="45719" rIns="91438" bIns="45719" rtlCol="0">
            <a:spAutoFit/>
          </a:bodyPr>
          <a:lstStyle/>
          <a:p>
            <a:r>
              <a:rPr lang="en-US" sz="1600" dirty="0">
                <a:solidFill>
                  <a:srgbClr val="FE5224"/>
                </a:solidFill>
                <a:latin typeface="Source Sans Pro"/>
                <a:cs typeface="Source Sans Pro"/>
              </a:rPr>
              <a:t>.filter(      )</a:t>
            </a:r>
          </a:p>
        </p:txBody>
      </p:sp>
      <p:cxnSp>
        <p:nvCxnSpPr>
          <p:cNvPr id="22" name="Straight Arrow Connector 21"/>
          <p:cNvCxnSpPr>
            <a:stCxn id="10" idx="2"/>
          </p:cNvCxnSpPr>
          <p:nvPr/>
        </p:nvCxnSpPr>
        <p:spPr>
          <a:xfrm>
            <a:off x="5492013" y="3778483"/>
            <a:ext cx="1882675" cy="587329"/>
          </a:xfrm>
          <a:prstGeom prst="straightConnector1">
            <a:avLst/>
          </a:prstGeom>
          <a:ln>
            <a:solidFill>
              <a:srgbClr val="FE5224"/>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5709447" y="4457716"/>
            <a:ext cx="3330484" cy="953903"/>
          </a:xfrm>
          <a:prstGeom prst="rect">
            <a:avLst/>
          </a:prstGeom>
          <a:solidFill>
            <a:schemeClr val="accent6">
              <a:lumMod val="20000"/>
              <a:lumOff val="8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a:cs typeface="Source Sans Pro"/>
            </a:endParaRPr>
          </a:p>
        </p:txBody>
      </p:sp>
      <p:cxnSp>
        <p:nvCxnSpPr>
          <p:cNvPr id="24" name="Straight Connector 23"/>
          <p:cNvCxnSpPr/>
          <p:nvPr/>
        </p:nvCxnSpPr>
        <p:spPr>
          <a:xfrm>
            <a:off x="7405489" y="4519170"/>
            <a:ext cx="0" cy="87345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808720" y="4519169"/>
            <a:ext cx="1488925" cy="830995"/>
          </a:xfrm>
          <a:prstGeom prst="rect">
            <a:avLst/>
          </a:prstGeom>
          <a:noFill/>
        </p:spPr>
        <p:txBody>
          <a:bodyPr wrap="square" lIns="91438" tIns="45719" rIns="91438" bIns="45719" rtlCol="0">
            <a:spAutoFit/>
          </a:bodyPr>
          <a:lstStyle/>
          <a:p>
            <a:r>
              <a:rPr lang="en-US" sz="1600" dirty="0">
                <a:latin typeface="Source Sans Pro"/>
                <a:cs typeface="Source Sans Pro"/>
              </a:rPr>
              <a:t>Error, ts, msg1</a:t>
            </a:r>
          </a:p>
          <a:p>
            <a:endParaRPr lang="en-US" sz="1600" dirty="0">
              <a:latin typeface="Source Sans Pro"/>
              <a:cs typeface="Source Sans Pro"/>
            </a:endParaRPr>
          </a:p>
          <a:p>
            <a:r>
              <a:rPr lang="en-US" sz="1600" dirty="0">
                <a:latin typeface="Source Sans Pro"/>
                <a:cs typeface="Source Sans Pro"/>
              </a:rPr>
              <a:t>Error, ts, msg1 </a:t>
            </a:r>
          </a:p>
        </p:txBody>
      </p:sp>
      <p:sp>
        <p:nvSpPr>
          <p:cNvPr id="26" name="TextBox 25"/>
          <p:cNvSpPr txBox="1"/>
          <p:nvPr/>
        </p:nvSpPr>
        <p:spPr>
          <a:xfrm>
            <a:off x="7500440" y="4519166"/>
            <a:ext cx="1488925" cy="830995"/>
          </a:xfrm>
          <a:prstGeom prst="rect">
            <a:avLst/>
          </a:prstGeom>
          <a:solidFill>
            <a:schemeClr val="accent6">
              <a:lumMod val="20000"/>
              <a:lumOff val="80000"/>
            </a:schemeClr>
          </a:solidFill>
        </p:spPr>
        <p:txBody>
          <a:bodyPr wrap="square" lIns="91438" tIns="45719" rIns="91438" bIns="45719" rtlCol="0">
            <a:spAutoFit/>
          </a:bodyPr>
          <a:lstStyle/>
          <a:p>
            <a:endParaRPr lang="en-US" sz="1600" dirty="0">
              <a:latin typeface="Source Sans Pro"/>
              <a:cs typeface="Source Sans Pro"/>
            </a:endParaRPr>
          </a:p>
          <a:p>
            <a:endParaRPr lang="en-US" sz="1600" dirty="0">
              <a:latin typeface="Source Sans Pro"/>
              <a:cs typeface="Source Sans Pro"/>
            </a:endParaRPr>
          </a:p>
          <a:p>
            <a:r>
              <a:rPr lang="en-US" sz="1600" dirty="0">
                <a:latin typeface="Source Sans Pro"/>
                <a:cs typeface="Source Sans Pro"/>
              </a:rPr>
              <a:t>Error, ts, msg1 </a:t>
            </a:r>
          </a:p>
        </p:txBody>
      </p:sp>
      <p:sp>
        <p:nvSpPr>
          <p:cNvPr id="27" name="TextBox 26"/>
          <p:cNvSpPr txBox="1"/>
          <p:nvPr/>
        </p:nvSpPr>
        <p:spPr>
          <a:xfrm>
            <a:off x="9167540" y="5411616"/>
            <a:ext cx="2019045" cy="384719"/>
          </a:xfrm>
          <a:prstGeom prst="rect">
            <a:avLst/>
          </a:prstGeom>
          <a:noFill/>
        </p:spPr>
        <p:txBody>
          <a:bodyPr wrap="square" lIns="91438" tIns="45719" rIns="91438" bIns="45719" rtlCol="0">
            <a:spAutoFit/>
          </a:bodyPr>
          <a:lstStyle/>
          <a:p>
            <a:r>
              <a:rPr lang="en-US" dirty="0" smtClean="0">
                <a:solidFill>
                  <a:schemeClr val="tx1">
                    <a:lumMod val="95000"/>
                  </a:schemeClr>
                </a:solidFill>
                <a:latin typeface="Source Sans Pro"/>
                <a:cs typeface="Source Sans Pro"/>
              </a:rPr>
              <a:t>errorMsg1RDD</a:t>
            </a:r>
            <a:endParaRPr lang="en-US" dirty="0">
              <a:solidFill>
                <a:schemeClr val="tx1">
                  <a:lumMod val="95000"/>
                </a:schemeClr>
              </a:solidFill>
              <a:latin typeface="Source Sans Pro"/>
              <a:cs typeface="Source Sans Pro"/>
            </a:endParaRPr>
          </a:p>
        </p:txBody>
      </p:sp>
      <p:cxnSp>
        <p:nvCxnSpPr>
          <p:cNvPr id="28" name="Straight Arrow Connector 27"/>
          <p:cNvCxnSpPr/>
          <p:nvPr/>
        </p:nvCxnSpPr>
        <p:spPr>
          <a:xfrm>
            <a:off x="7411322" y="5395215"/>
            <a:ext cx="1" cy="596867"/>
          </a:xfrm>
          <a:prstGeom prst="straightConnector1">
            <a:avLst/>
          </a:prstGeom>
          <a:ln>
            <a:prstDash val="solid"/>
            <a:tailEnd type="triangle" w="lg" len="lg"/>
          </a:ln>
        </p:spPr>
        <p:style>
          <a:lnRef idx="1">
            <a:schemeClr val="accent3"/>
          </a:lnRef>
          <a:fillRef idx="0">
            <a:schemeClr val="accent3"/>
          </a:fillRef>
          <a:effectRef idx="0">
            <a:schemeClr val="accent3"/>
          </a:effectRef>
          <a:fontRef idx="minor">
            <a:schemeClr val="tx1"/>
          </a:fontRef>
        </p:style>
      </p:cxnSp>
      <p:sp>
        <p:nvSpPr>
          <p:cNvPr id="30" name="TextBox 29"/>
          <p:cNvSpPr txBox="1"/>
          <p:nvPr/>
        </p:nvSpPr>
        <p:spPr>
          <a:xfrm>
            <a:off x="6294207" y="5564541"/>
            <a:ext cx="1136121" cy="338552"/>
          </a:xfrm>
          <a:prstGeom prst="rect">
            <a:avLst/>
          </a:prstGeom>
          <a:noFill/>
        </p:spPr>
        <p:txBody>
          <a:bodyPr wrap="square" lIns="91438" tIns="45719" rIns="91438" bIns="45719" rtlCol="0">
            <a:spAutoFit/>
          </a:bodyPr>
          <a:lstStyle/>
          <a:p>
            <a:r>
              <a:rPr lang="en-US" sz="1600" dirty="0">
                <a:solidFill>
                  <a:schemeClr val="accent3"/>
                </a:solidFill>
                <a:latin typeface="Source Sans Pro"/>
                <a:cs typeface="Source Sans Pro"/>
              </a:rPr>
              <a:t>.collect(  )</a:t>
            </a:r>
          </a:p>
        </p:txBody>
      </p:sp>
      <p:pic>
        <p:nvPicPr>
          <p:cNvPr id="32" name="Picture 3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313420" y="61638"/>
            <a:ext cx="405181" cy="405181"/>
          </a:xfrm>
          <a:prstGeom prst="rect">
            <a:avLst/>
          </a:prstGeom>
        </p:spPr>
      </p:pic>
      <p:cxnSp>
        <p:nvCxnSpPr>
          <p:cNvPr id="33" name="Straight Arrow Connector 32"/>
          <p:cNvCxnSpPr>
            <a:stCxn id="32" idx="1"/>
          </p:cNvCxnSpPr>
          <p:nvPr/>
        </p:nvCxnSpPr>
        <p:spPr>
          <a:xfrm flipH="1">
            <a:off x="4582042" y="264226"/>
            <a:ext cx="731383" cy="484091"/>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2" idx="2"/>
          </p:cNvCxnSpPr>
          <p:nvPr/>
        </p:nvCxnSpPr>
        <p:spPr>
          <a:xfrm flipH="1">
            <a:off x="5187176" y="466818"/>
            <a:ext cx="328837" cy="278091"/>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2" idx="2"/>
          </p:cNvCxnSpPr>
          <p:nvPr/>
        </p:nvCxnSpPr>
        <p:spPr>
          <a:xfrm>
            <a:off x="5516015" y="466818"/>
            <a:ext cx="376887" cy="263635"/>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2" idx="3"/>
          </p:cNvCxnSpPr>
          <p:nvPr/>
        </p:nvCxnSpPr>
        <p:spPr>
          <a:xfrm>
            <a:off x="5718606" y="264224"/>
            <a:ext cx="838919" cy="471867"/>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0" idx="2"/>
          </p:cNvCxnSpPr>
          <p:nvPr/>
        </p:nvCxnSpPr>
        <p:spPr>
          <a:xfrm flipH="1">
            <a:off x="4033493" y="3778485"/>
            <a:ext cx="1458523" cy="1222659"/>
          </a:xfrm>
          <a:prstGeom prst="straightConnector1">
            <a:avLst/>
          </a:prstGeom>
          <a:ln>
            <a:prstDash val="solid"/>
            <a:tailEnd type="triangle" w="lg" len="lg"/>
          </a:ln>
        </p:spPr>
        <p:style>
          <a:lnRef idx="1">
            <a:schemeClr val="accent3"/>
          </a:lnRef>
          <a:fillRef idx="0">
            <a:schemeClr val="accent3"/>
          </a:fillRef>
          <a:effectRef idx="0">
            <a:schemeClr val="accent3"/>
          </a:effectRef>
          <a:fontRef idx="minor">
            <a:schemeClr val="tx1"/>
          </a:fontRef>
        </p:style>
      </p:cxnSp>
      <p:sp>
        <p:nvSpPr>
          <p:cNvPr id="41" name="TextBox 40"/>
          <p:cNvSpPr txBox="1"/>
          <p:nvPr/>
        </p:nvSpPr>
        <p:spPr>
          <a:xfrm>
            <a:off x="1736004" y="2712581"/>
            <a:ext cx="2038405" cy="338552"/>
          </a:xfrm>
          <a:prstGeom prst="rect">
            <a:avLst/>
          </a:prstGeom>
          <a:noFill/>
        </p:spPr>
        <p:txBody>
          <a:bodyPr wrap="square" lIns="91438" tIns="45719" rIns="91438" bIns="45719" rtlCol="0">
            <a:spAutoFit/>
          </a:bodyPr>
          <a:lstStyle/>
          <a:p>
            <a:r>
              <a:rPr lang="en-US" sz="1600" dirty="0">
                <a:solidFill>
                  <a:schemeClr val="accent3"/>
                </a:solidFill>
                <a:latin typeface="Source Sans Pro"/>
                <a:cs typeface="Source Sans Pro"/>
              </a:rPr>
              <a:t>.</a:t>
            </a:r>
            <a:r>
              <a:rPr lang="en-US" sz="1600" dirty="0" err="1">
                <a:solidFill>
                  <a:schemeClr val="accent3"/>
                </a:solidFill>
                <a:latin typeface="Source Sans Pro"/>
                <a:cs typeface="Source Sans Pro"/>
              </a:rPr>
              <a:t>saveAsTextFile</a:t>
            </a:r>
            <a:r>
              <a:rPr lang="en-US" sz="1600" dirty="0">
                <a:solidFill>
                  <a:schemeClr val="accent3"/>
                </a:solidFill>
                <a:latin typeface="Source Sans Pro"/>
                <a:cs typeface="Source Sans Pro"/>
              </a:rPr>
              <a:t>(  )</a:t>
            </a:r>
          </a:p>
        </p:txBody>
      </p:sp>
      <p:cxnSp>
        <p:nvCxnSpPr>
          <p:cNvPr id="42" name="Straight Arrow Connector 41"/>
          <p:cNvCxnSpPr/>
          <p:nvPr/>
        </p:nvCxnSpPr>
        <p:spPr>
          <a:xfrm flipH="1">
            <a:off x="1728426" y="3119920"/>
            <a:ext cx="2097663" cy="5679"/>
          </a:xfrm>
          <a:prstGeom prst="straightConnector1">
            <a:avLst/>
          </a:prstGeom>
          <a:ln>
            <a:prstDash val="solid"/>
            <a:tailEnd type="triangle" w="lg" len="lg"/>
          </a:ln>
        </p:spPr>
        <p:style>
          <a:lnRef idx="1">
            <a:schemeClr val="accent3"/>
          </a:lnRef>
          <a:fillRef idx="0">
            <a:schemeClr val="accent3"/>
          </a:fillRef>
          <a:effectRef idx="0">
            <a:schemeClr val="accent3"/>
          </a:effectRef>
          <a:fontRef idx="minor">
            <a:schemeClr val="tx1"/>
          </a:fontRef>
        </p:style>
      </p:cxnSp>
      <p:sp>
        <p:nvSpPr>
          <p:cNvPr id="43" name="TextBox 42"/>
          <p:cNvSpPr txBox="1"/>
          <p:nvPr/>
        </p:nvSpPr>
        <p:spPr>
          <a:xfrm>
            <a:off x="2994294" y="4731369"/>
            <a:ext cx="1136121" cy="338552"/>
          </a:xfrm>
          <a:prstGeom prst="rect">
            <a:avLst/>
          </a:prstGeom>
          <a:noFill/>
        </p:spPr>
        <p:txBody>
          <a:bodyPr wrap="square" lIns="91438" tIns="45719" rIns="91438" bIns="45719" rtlCol="0">
            <a:spAutoFit/>
          </a:bodyPr>
          <a:lstStyle/>
          <a:p>
            <a:r>
              <a:rPr lang="en-US" sz="1600" dirty="0">
                <a:solidFill>
                  <a:schemeClr val="accent3"/>
                </a:solidFill>
                <a:latin typeface="Source Sans Pro"/>
                <a:cs typeface="Source Sans Pro"/>
              </a:rPr>
              <a:t>.count(  )</a:t>
            </a:r>
          </a:p>
        </p:txBody>
      </p:sp>
      <p:sp>
        <p:nvSpPr>
          <p:cNvPr id="44" name="TextBox 43"/>
          <p:cNvSpPr txBox="1"/>
          <p:nvPr/>
        </p:nvSpPr>
        <p:spPr>
          <a:xfrm>
            <a:off x="3858889" y="5226926"/>
            <a:ext cx="349208" cy="523220"/>
          </a:xfrm>
          <a:prstGeom prst="rect">
            <a:avLst/>
          </a:prstGeom>
          <a:noFill/>
        </p:spPr>
        <p:txBody>
          <a:bodyPr wrap="square" lIns="91438" tIns="45719" rIns="91438" bIns="45719" rtlCol="0">
            <a:spAutoFit/>
          </a:bodyPr>
          <a:lstStyle/>
          <a:p>
            <a:r>
              <a:rPr lang="en-US" sz="2800" dirty="0">
                <a:solidFill>
                  <a:srgbClr val="FFFFFF"/>
                </a:solidFill>
                <a:latin typeface="Source Sans Pro"/>
                <a:cs typeface="Source Sans Pro"/>
              </a:rPr>
              <a:t>5</a:t>
            </a:r>
          </a:p>
        </p:txBody>
      </p:sp>
      <p:pic>
        <p:nvPicPr>
          <p:cNvPr id="46" name="Picture 45"/>
          <p:cNvPicPr>
            <a:picLocks noChangeAspect="1"/>
          </p:cNvPicPr>
          <p:nvPr/>
        </p:nvPicPr>
        <p:blipFill>
          <a:blip r:embed="rId6"/>
          <a:stretch>
            <a:fillRect/>
          </a:stretch>
        </p:blipFill>
        <p:spPr>
          <a:xfrm>
            <a:off x="903905" y="2771467"/>
            <a:ext cx="696907" cy="696907"/>
          </a:xfrm>
          <a:prstGeom prst="rect">
            <a:avLst/>
          </a:prstGeom>
        </p:spPr>
      </p:pic>
      <p:pic>
        <p:nvPicPr>
          <p:cNvPr id="48" name="Picture 2" descr="http://inwallspeakers1.com/wp-content/uploads/2014/07/printer-icon-transparent.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595769" y="5528799"/>
            <a:ext cx="457419" cy="405577"/>
          </a:xfrm>
          <a:prstGeom prst="rect">
            <a:avLst/>
          </a:prstGeom>
          <a:noFill/>
          <a:extLst>
            <a:ext uri="{909E8E84-426E-40dd-AFC4-6F175D3DCCD1}">
              <a14:hiddenFill xmlns="" xmlns:a14="http://schemas.microsoft.com/office/drawing/2010/main">
                <a:solidFill>
                  <a:srgbClr val="FFFFFF"/>
                </a:solidFill>
              </a14:hiddenFill>
            </a:ext>
          </a:extLst>
        </p:spPr>
      </p:pic>
      <p:pic>
        <p:nvPicPr>
          <p:cNvPr id="49" name="Picture 2" descr="http://inwallspeakers1.com/wp-content/uploads/2014/07/printer-icon-transparent.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328209" y="3141306"/>
            <a:ext cx="457419" cy="405577"/>
          </a:xfrm>
          <a:prstGeom prst="rect">
            <a:avLst/>
          </a:prstGeom>
          <a:noFill/>
          <a:extLst>
            <a:ext uri="{909E8E84-426E-40dd-AFC4-6F175D3DCCD1}">
              <a14:hiddenFill xmlns="" xmlns:a14="http://schemas.microsoft.com/office/drawing/2010/main">
                <a:solidFill>
                  <a:srgbClr val="FFFFFF"/>
                </a:solidFill>
              </a14:hiddenFill>
            </a:ext>
          </a:extLst>
        </p:spPr>
      </p:pic>
      <p:sp>
        <p:nvSpPr>
          <p:cNvPr id="50" name="TextBox 49"/>
          <p:cNvSpPr txBox="1"/>
          <p:nvPr/>
        </p:nvSpPr>
        <p:spPr>
          <a:xfrm>
            <a:off x="6080196" y="3936224"/>
            <a:ext cx="296333" cy="415494"/>
          </a:xfrm>
          <a:prstGeom prst="rect">
            <a:avLst/>
          </a:prstGeom>
          <a:noFill/>
        </p:spPr>
        <p:txBody>
          <a:bodyPr wrap="square" lIns="121917" tIns="60958" rIns="121917" bIns="60958" rtlCol="0">
            <a:spAutoFit/>
          </a:bodyPr>
          <a:lstStyle/>
          <a:p>
            <a:r>
              <a:rPr lang="el-GR" dirty="0">
                <a:solidFill>
                  <a:schemeClr val="accent1">
                    <a:lumMod val="75000"/>
                  </a:schemeClr>
                </a:solidFill>
                <a:latin typeface="Consolas"/>
                <a:cs typeface="Consolas"/>
              </a:rPr>
              <a:t>λ</a:t>
            </a:r>
            <a:endParaRPr lang="en-US" dirty="0">
              <a:solidFill>
                <a:schemeClr val="accent1">
                  <a:lumMod val="75000"/>
                </a:schemeClr>
              </a:solidFill>
              <a:latin typeface="Consolas"/>
              <a:cs typeface="Consolas"/>
            </a:endParaRPr>
          </a:p>
        </p:txBody>
      </p:sp>
      <p:pic>
        <p:nvPicPr>
          <p:cNvPr id="47" name="Picture 2" descr="http://www.insideoutretreats.com/site/images/TransformationButterflies.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440959" y="3946553"/>
            <a:ext cx="1432596" cy="341869"/>
          </a:xfrm>
          <a:prstGeom prst="rect">
            <a:avLst/>
          </a:prstGeom>
          <a:noFill/>
          <a:extLst>
            <a:ext uri="{909E8E84-426E-40dd-AFC4-6F175D3DCCD1}">
              <a14:hiddenFill xmlns="" xmlns:a14="http://schemas.microsoft.com/office/drawing/2010/main">
                <a:solidFill>
                  <a:srgbClr val="FFFFFF"/>
                </a:solidFill>
              </a14:hiddenFill>
            </a:ext>
          </a:extLst>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7451" y="6055318"/>
            <a:ext cx="776075" cy="713787"/>
          </a:xfrm>
          <a:prstGeom prst="rect">
            <a:avLst/>
          </a:prstGeom>
        </p:spPr>
      </p:pic>
    </p:spTree>
    <p:extLst>
      <p:ext uri="{BB962C8B-B14F-4D97-AF65-F5344CB8AC3E}">
        <p14:creationId xmlns:p14="http://schemas.microsoft.com/office/powerpoint/2010/main" val="546017649"/>
      </p:ext>
    </p:extLst>
  </p:cSld>
  <p:clrMapOvr>
    <a:masterClrMapping/>
  </p:clrMapOvr>
  <p:transition>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8338" y="5009384"/>
            <a:ext cx="776075" cy="713787"/>
          </a:xfrm>
          <a:prstGeom prst="rect">
            <a:avLst/>
          </a:prstGeom>
        </p:spPr>
      </p:pic>
      <p:sp>
        <p:nvSpPr>
          <p:cNvPr id="45" name="Cloud 44"/>
          <p:cNvSpPr/>
          <p:nvPr/>
        </p:nvSpPr>
        <p:spPr>
          <a:xfrm>
            <a:off x="3562355" y="2171261"/>
            <a:ext cx="4262127" cy="1881053"/>
          </a:xfrm>
          <a:prstGeom prst="cloud">
            <a:avLst/>
          </a:prstGeom>
          <a:solidFill>
            <a:schemeClr val="accent5">
              <a:lumMod val="60000"/>
              <a:lumOff val="40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dirty="0">
              <a:latin typeface="Source Sans Pro"/>
              <a:cs typeface="Source Sans Pro"/>
            </a:endParaRPr>
          </a:p>
        </p:txBody>
      </p:sp>
      <p:cxnSp>
        <p:nvCxnSpPr>
          <p:cNvPr id="46" name="Straight Arrow Connector 45"/>
          <p:cNvCxnSpPr/>
          <p:nvPr/>
        </p:nvCxnSpPr>
        <p:spPr>
          <a:xfrm flipH="1">
            <a:off x="5506169" y="2003119"/>
            <a:ext cx="1537" cy="443416"/>
          </a:xfrm>
          <a:prstGeom prst="straightConnector1">
            <a:avLst/>
          </a:prstGeom>
          <a:ln>
            <a:solidFill>
              <a:srgbClr val="FE5224"/>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5516385" y="1117827"/>
            <a:ext cx="1537" cy="443416"/>
          </a:xfrm>
          <a:prstGeom prst="straightConnector1">
            <a:avLst/>
          </a:prstGeom>
          <a:ln>
            <a:solidFill>
              <a:srgbClr val="FE5224"/>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4266584" y="753746"/>
            <a:ext cx="2612809" cy="509311"/>
          </a:xfrm>
          <a:prstGeom prst="rect">
            <a:avLst/>
          </a:prstGeom>
          <a:solidFill>
            <a:schemeClr val="accent6">
              <a:lumMod val="20000"/>
              <a:lumOff val="8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a:cs typeface="Source Sans Pro"/>
            </a:endParaRPr>
          </a:p>
        </p:txBody>
      </p:sp>
      <p:cxnSp>
        <p:nvCxnSpPr>
          <p:cNvPr id="49" name="Straight Connector 48"/>
          <p:cNvCxnSpPr/>
          <p:nvPr/>
        </p:nvCxnSpPr>
        <p:spPr>
          <a:xfrm>
            <a:off x="4879012" y="753742"/>
            <a:ext cx="0" cy="513652"/>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506165" y="753742"/>
            <a:ext cx="2275" cy="513652"/>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21733" y="753742"/>
            <a:ext cx="0" cy="513652"/>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935028" y="901342"/>
            <a:ext cx="1954973" cy="384719"/>
          </a:xfrm>
          <a:prstGeom prst="rect">
            <a:avLst/>
          </a:prstGeom>
          <a:noFill/>
        </p:spPr>
        <p:txBody>
          <a:bodyPr wrap="square" lIns="91438" tIns="45719" rIns="91438" bIns="45719" rtlCol="0">
            <a:spAutoFit/>
          </a:bodyPr>
          <a:lstStyle/>
          <a:p>
            <a:r>
              <a:rPr lang="en-US" dirty="0" smtClean="0">
                <a:solidFill>
                  <a:schemeClr val="tx1">
                    <a:lumMod val="95000"/>
                  </a:schemeClr>
                </a:solidFill>
                <a:latin typeface="Source Sans Pro"/>
                <a:cs typeface="Source Sans Pro"/>
              </a:rPr>
              <a:t>logLinesRDD</a:t>
            </a:r>
            <a:endParaRPr lang="en-US" dirty="0">
              <a:solidFill>
                <a:schemeClr val="tx1">
                  <a:lumMod val="95000"/>
                </a:schemeClr>
              </a:solidFill>
              <a:latin typeface="Source Sans Pro"/>
              <a:cs typeface="Source Sans Pro"/>
            </a:endParaRPr>
          </a:p>
        </p:txBody>
      </p:sp>
      <p:sp>
        <p:nvSpPr>
          <p:cNvPr id="53" name="TextBox 52"/>
          <p:cNvSpPr txBox="1"/>
          <p:nvPr/>
        </p:nvSpPr>
        <p:spPr>
          <a:xfrm>
            <a:off x="6972312" y="1737217"/>
            <a:ext cx="2017055" cy="384719"/>
          </a:xfrm>
          <a:prstGeom prst="rect">
            <a:avLst/>
          </a:prstGeom>
          <a:noFill/>
        </p:spPr>
        <p:txBody>
          <a:bodyPr wrap="square" lIns="91438" tIns="45719" rIns="91438" bIns="45719" rtlCol="0">
            <a:spAutoFit/>
          </a:bodyPr>
          <a:lstStyle/>
          <a:p>
            <a:r>
              <a:rPr lang="en-US" dirty="0" smtClean="0">
                <a:solidFill>
                  <a:schemeClr val="tx1">
                    <a:lumMod val="95000"/>
                  </a:schemeClr>
                </a:solidFill>
                <a:latin typeface="Source Sans Pro"/>
                <a:cs typeface="Source Sans Pro"/>
              </a:rPr>
              <a:t>errorsRDD</a:t>
            </a:r>
            <a:endParaRPr lang="en-US" dirty="0">
              <a:solidFill>
                <a:schemeClr val="tx1">
                  <a:lumMod val="95000"/>
                </a:schemeClr>
              </a:solidFill>
              <a:latin typeface="Source Sans Pro"/>
              <a:cs typeface="Source Sans Pro"/>
            </a:endParaRPr>
          </a:p>
        </p:txBody>
      </p:sp>
      <p:sp>
        <p:nvSpPr>
          <p:cNvPr id="54" name="Rectangle 53"/>
          <p:cNvSpPr/>
          <p:nvPr/>
        </p:nvSpPr>
        <p:spPr>
          <a:xfrm>
            <a:off x="3826771" y="2490475"/>
            <a:ext cx="3330484" cy="1288004"/>
          </a:xfrm>
          <a:prstGeom prst="rect">
            <a:avLst/>
          </a:prstGeom>
          <a:solidFill>
            <a:schemeClr val="accent6">
              <a:lumMod val="20000"/>
              <a:lumOff val="8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a:cs typeface="Source Sans Pro"/>
            </a:endParaRPr>
          </a:p>
        </p:txBody>
      </p:sp>
      <p:cxnSp>
        <p:nvCxnSpPr>
          <p:cNvPr id="55" name="Straight Connector 54"/>
          <p:cNvCxnSpPr/>
          <p:nvPr/>
        </p:nvCxnSpPr>
        <p:spPr>
          <a:xfrm flipH="1">
            <a:off x="5514249" y="2508588"/>
            <a:ext cx="4247" cy="130512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920596" y="2710098"/>
            <a:ext cx="1488925" cy="830995"/>
          </a:xfrm>
          <a:prstGeom prst="rect">
            <a:avLst/>
          </a:prstGeom>
          <a:noFill/>
        </p:spPr>
        <p:txBody>
          <a:bodyPr wrap="square" lIns="91438" tIns="45719" rIns="91438" bIns="45719" rtlCol="0">
            <a:spAutoFit/>
          </a:bodyPr>
          <a:lstStyle/>
          <a:p>
            <a:r>
              <a:rPr lang="en-US" sz="1600" dirty="0">
                <a:latin typeface="Source Sans Pro"/>
                <a:cs typeface="Source Sans Pro"/>
              </a:rPr>
              <a:t>Error, ts, msg1</a:t>
            </a:r>
          </a:p>
          <a:p>
            <a:r>
              <a:rPr lang="en-US" sz="1600" dirty="0">
                <a:latin typeface="Source Sans Pro"/>
                <a:cs typeface="Source Sans Pro"/>
              </a:rPr>
              <a:t>Error, ts, msg3</a:t>
            </a:r>
          </a:p>
          <a:p>
            <a:r>
              <a:rPr lang="en-US" sz="1600" dirty="0">
                <a:latin typeface="Source Sans Pro"/>
                <a:cs typeface="Source Sans Pro"/>
              </a:rPr>
              <a:t>Error, ts, msg1 </a:t>
            </a:r>
          </a:p>
        </p:txBody>
      </p:sp>
      <p:sp>
        <p:nvSpPr>
          <p:cNvPr id="57" name="TextBox 56"/>
          <p:cNvSpPr txBox="1"/>
          <p:nvPr/>
        </p:nvSpPr>
        <p:spPr>
          <a:xfrm>
            <a:off x="5646100" y="2710101"/>
            <a:ext cx="1488925" cy="830995"/>
          </a:xfrm>
          <a:prstGeom prst="rect">
            <a:avLst/>
          </a:prstGeom>
          <a:noFill/>
        </p:spPr>
        <p:txBody>
          <a:bodyPr wrap="square" lIns="91438" tIns="45719" rIns="91438" bIns="45719" rtlCol="0">
            <a:spAutoFit/>
          </a:bodyPr>
          <a:lstStyle/>
          <a:p>
            <a:r>
              <a:rPr lang="en-US" sz="1600" dirty="0">
                <a:latin typeface="Source Sans Pro"/>
                <a:cs typeface="Source Sans Pro"/>
              </a:rPr>
              <a:t>Error, ts, msg4</a:t>
            </a:r>
          </a:p>
          <a:p>
            <a:endParaRPr lang="en-US" sz="1600" dirty="0">
              <a:latin typeface="Source Sans Pro"/>
              <a:cs typeface="Source Sans Pro"/>
            </a:endParaRPr>
          </a:p>
          <a:p>
            <a:r>
              <a:rPr lang="en-US" sz="1600" dirty="0">
                <a:latin typeface="Source Sans Pro"/>
                <a:cs typeface="Source Sans Pro"/>
              </a:rPr>
              <a:t>Error, ts, msg1 </a:t>
            </a:r>
          </a:p>
        </p:txBody>
      </p:sp>
      <p:sp>
        <p:nvSpPr>
          <p:cNvPr id="58" name="TextBox 57"/>
          <p:cNvSpPr txBox="1"/>
          <p:nvPr/>
        </p:nvSpPr>
        <p:spPr>
          <a:xfrm>
            <a:off x="7284864" y="3444383"/>
            <a:ext cx="2282469" cy="384719"/>
          </a:xfrm>
          <a:prstGeom prst="rect">
            <a:avLst/>
          </a:prstGeom>
          <a:noFill/>
        </p:spPr>
        <p:txBody>
          <a:bodyPr wrap="square" lIns="91438" tIns="45719" rIns="91438" bIns="45719" rtlCol="0">
            <a:spAutoFit/>
          </a:bodyPr>
          <a:lstStyle/>
          <a:p>
            <a:r>
              <a:rPr lang="en-US" dirty="0" smtClean="0">
                <a:solidFill>
                  <a:schemeClr val="tx1">
                    <a:lumMod val="95000"/>
                  </a:schemeClr>
                </a:solidFill>
                <a:latin typeface="Source Sans Pro"/>
                <a:cs typeface="Source Sans Pro"/>
              </a:rPr>
              <a:t>cleanedRDD</a:t>
            </a:r>
            <a:endParaRPr lang="en-US" dirty="0">
              <a:solidFill>
                <a:schemeClr val="tx1">
                  <a:lumMod val="95000"/>
                </a:schemeClr>
              </a:solidFill>
              <a:latin typeface="Source Sans Pro"/>
              <a:cs typeface="Source Sans Pro"/>
            </a:endParaRPr>
          </a:p>
        </p:txBody>
      </p:sp>
      <p:sp>
        <p:nvSpPr>
          <p:cNvPr id="59" name="Rectangle 58"/>
          <p:cNvSpPr/>
          <p:nvPr/>
        </p:nvSpPr>
        <p:spPr>
          <a:xfrm>
            <a:off x="4266584" y="1580910"/>
            <a:ext cx="2612809" cy="501539"/>
          </a:xfrm>
          <a:prstGeom prst="rect">
            <a:avLst/>
          </a:prstGeom>
          <a:solidFill>
            <a:schemeClr val="accent6">
              <a:lumMod val="20000"/>
              <a:lumOff val="8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a:cs typeface="Source Sans Pro"/>
            </a:endParaRPr>
          </a:p>
        </p:txBody>
      </p:sp>
      <p:cxnSp>
        <p:nvCxnSpPr>
          <p:cNvPr id="60" name="Straight Connector 59"/>
          <p:cNvCxnSpPr/>
          <p:nvPr/>
        </p:nvCxnSpPr>
        <p:spPr>
          <a:xfrm>
            <a:off x="4879012" y="1580914"/>
            <a:ext cx="0" cy="505879"/>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506165" y="1580914"/>
            <a:ext cx="2275" cy="505879"/>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6221733" y="1580914"/>
            <a:ext cx="0" cy="505879"/>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5531387" y="3970597"/>
            <a:ext cx="1102823" cy="338552"/>
          </a:xfrm>
          <a:prstGeom prst="rect">
            <a:avLst/>
          </a:prstGeom>
          <a:noFill/>
        </p:spPr>
        <p:txBody>
          <a:bodyPr wrap="square" lIns="91438" tIns="45719" rIns="91438" bIns="45719" rtlCol="0">
            <a:spAutoFit/>
          </a:bodyPr>
          <a:lstStyle/>
          <a:p>
            <a:r>
              <a:rPr lang="en-US" sz="1600" dirty="0">
                <a:solidFill>
                  <a:srgbClr val="FE5224"/>
                </a:solidFill>
                <a:latin typeface="Source Sans Pro"/>
                <a:cs typeface="Source Sans Pro"/>
              </a:rPr>
              <a:t>.filter(      )</a:t>
            </a:r>
          </a:p>
        </p:txBody>
      </p:sp>
      <p:cxnSp>
        <p:nvCxnSpPr>
          <p:cNvPr id="66" name="Straight Arrow Connector 65"/>
          <p:cNvCxnSpPr>
            <a:stCxn id="54" idx="2"/>
          </p:cNvCxnSpPr>
          <p:nvPr/>
        </p:nvCxnSpPr>
        <p:spPr>
          <a:xfrm>
            <a:off x="5492013" y="3778483"/>
            <a:ext cx="1882675" cy="587329"/>
          </a:xfrm>
          <a:prstGeom prst="straightConnector1">
            <a:avLst/>
          </a:prstGeom>
          <a:ln>
            <a:solidFill>
              <a:srgbClr val="FE5224"/>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5709447" y="4457716"/>
            <a:ext cx="3330484" cy="953903"/>
          </a:xfrm>
          <a:prstGeom prst="rect">
            <a:avLst/>
          </a:prstGeom>
          <a:solidFill>
            <a:schemeClr val="accent6">
              <a:lumMod val="20000"/>
              <a:lumOff val="8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a:cs typeface="Source Sans Pro"/>
            </a:endParaRPr>
          </a:p>
        </p:txBody>
      </p:sp>
      <p:cxnSp>
        <p:nvCxnSpPr>
          <p:cNvPr id="68" name="Straight Connector 67"/>
          <p:cNvCxnSpPr/>
          <p:nvPr/>
        </p:nvCxnSpPr>
        <p:spPr>
          <a:xfrm>
            <a:off x="7405489" y="4519170"/>
            <a:ext cx="0" cy="87345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5808720" y="4519169"/>
            <a:ext cx="1488925" cy="830995"/>
          </a:xfrm>
          <a:prstGeom prst="rect">
            <a:avLst/>
          </a:prstGeom>
          <a:noFill/>
        </p:spPr>
        <p:txBody>
          <a:bodyPr wrap="square" lIns="91438" tIns="45719" rIns="91438" bIns="45719" rtlCol="0">
            <a:spAutoFit/>
          </a:bodyPr>
          <a:lstStyle/>
          <a:p>
            <a:r>
              <a:rPr lang="en-US" sz="1600" dirty="0">
                <a:latin typeface="Source Sans Pro"/>
                <a:cs typeface="Source Sans Pro"/>
              </a:rPr>
              <a:t>Error, ts, msg1</a:t>
            </a:r>
          </a:p>
          <a:p>
            <a:endParaRPr lang="en-US" sz="1600" dirty="0">
              <a:latin typeface="Source Sans Pro"/>
              <a:cs typeface="Source Sans Pro"/>
            </a:endParaRPr>
          </a:p>
          <a:p>
            <a:r>
              <a:rPr lang="en-US" sz="1600" dirty="0">
                <a:latin typeface="Source Sans Pro"/>
                <a:cs typeface="Source Sans Pro"/>
              </a:rPr>
              <a:t>Error, ts, msg1 </a:t>
            </a:r>
          </a:p>
        </p:txBody>
      </p:sp>
      <p:sp>
        <p:nvSpPr>
          <p:cNvPr id="70" name="TextBox 69"/>
          <p:cNvSpPr txBox="1"/>
          <p:nvPr/>
        </p:nvSpPr>
        <p:spPr>
          <a:xfrm>
            <a:off x="7500440" y="4519166"/>
            <a:ext cx="1488925" cy="830995"/>
          </a:xfrm>
          <a:prstGeom prst="rect">
            <a:avLst/>
          </a:prstGeom>
          <a:noFill/>
        </p:spPr>
        <p:txBody>
          <a:bodyPr wrap="square" lIns="91438" tIns="45719" rIns="91438" bIns="45719" rtlCol="0">
            <a:spAutoFit/>
          </a:bodyPr>
          <a:lstStyle/>
          <a:p>
            <a:endParaRPr lang="en-US" sz="1600" dirty="0">
              <a:latin typeface="Source Sans Pro"/>
              <a:cs typeface="Source Sans Pro"/>
            </a:endParaRPr>
          </a:p>
          <a:p>
            <a:endParaRPr lang="en-US" sz="1600" dirty="0">
              <a:latin typeface="Source Sans Pro"/>
              <a:cs typeface="Source Sans Pro"/>
            </a:endParaRPr>
          </a:p>
          <a:p>
            <a:r>
              <a:rPr lang="en-US" sz="1600" dirty="0">
                <a:latin typeface="Source Sans Pro"/>
                <a:cs typeface="Source Sans Pro"/>
              </a:rPr>
              <a:t>Error, ts, msg1 </a:t>
            </a:r>
          </a:p>
        </p:txBody>
      </p:sp>
      <p:sp>
        <p:nvSpPr>
          <p:cNvPr id="71" name="TextBox 70"/>
          <p:cNvSpPr txBox="1"/>
          <p:nvPr/>
        </p:nvSpPr>
        <p:spPr>
          <a:xfrm>
            <a:off x="9167540" y="5411616"/>
            <a:ext cx="2146045" cy="384719"/>
          </a:xfrm>
          <a:prstGeom prst="rect">
            <a:avLst/>
          </a:prstGeom>
          <a:noFill/>
        </p:spPr>
        <p:txBody>
          <a:bodyPr wrap="square" lIns="91438" tIns="45719" rIns="91438" bIns="45719" rtlCol="0">
            <a:spAutoFit/>
          </a:bodyPr>
          <a:lstStyle/>
          <a:p>
            <a:r>
              <a:rPr lang="en-US" dirty="0" smtClean="0">
                <a:solidFill>
                  <a:schemeClr val="tx1">
                    <a:lumMod val="95000"/>
                  </a:schemeClr>
                </a:solidFill>
                <a:latin typeface="Source Sans Pro"/>
                <a:cs typeface="Source Sans Pro"/>
              </a:rPr>
              <a:t>errorMsg1RDD</a:t>
            </a:r>
            <a:endParaRPr lang="en-US" dirty="0">
              <a:solidFill>
                <a:schemeClr val="tx1">
                  <a:lumMod val="95000"/>
                </a:schemeClr>
              </a:solidFill>
              <a:latin typeface="Source Sans Pro"/>
              <a:cs typeface="Source Sans Pro"/>
            </a:endParaRPr>
          </a:p>
        </p:txBody>
      </p:sp>
      <p:cxnSp>
        <p:nvCxnSpPr>
          <p:cNvPr id="72" name="Straight Arrow Connector 71"/>
          <p:cNvCxnSpPr/>
          <p:nvPr/>
        </p:nvCxnSpPr>
        <p:spPr>
          <a:xfrm>
            <a:off x="7411322" y="5395215"/>
            <a:ext cx="1" cy="596867"/>
          </a:xfrm>
          <a:prstGeom prst="straightConnector1">
            <a:avLst/>
          </a:prstGeom>
          <a:ln>
            <a:prstDash val="solid"/>
            <a:tailEnd type="triangle" w="lg" len="lg"/>
          </a:ln>
        </p:spPr>
        <p:style>
          <a:lnRef idx="1">
            <a:schemeClr val="accent3"/>
          </a:lnRef>
          <a:fillRef idx="0">
            <a:schemeClr val="accent3"/>
          </a:fillRef>
          <a:effectRef idx="0">
            <a:schemeClr val="accent3"/>
          </a:effectRef>
          <a:fontRef idx="minor">
            <a:schemeClr val="tx1"/>
          </a:fontRef>
        </p:style>
      </p:cxnSp>
      <p:sp>
        <p:nvSpPr>
          <p:cNvPr id="74" name="TextBox 73"/>
          <p:cNvSpPr txBox="1"/>
          <p:nvPr/>
        </p:nvSpPr>
        <p:spPr>
          <a:xfrm>
            <a:off x="6294207" y="5564541"/>
            <a:ext cx="1136121" cy="338552"/>
          </a:xfrm>
          <a:prstGeom prst="rect">
            <a:avLst/>
          </a:prstGeom>
          <a:noFill/>
        </p:spPr>
        <p:txBody>
          <a:bodyPr wrap="square" lIns="91438" tIns="45719" rIns="91438" bIns="45719" rtlCol="0">
            <a:spAutoFit/>
          </a:bodyPr>
          <a:lstStyle/>
          <a:p>
            <a:r>
              <a:rPr lang="en-US" sz="1600" dirty="0">
                <a:solidFill>
                  <a:schemeClr val="accent3"/>
                </a:solidFill>
                <a:latin typeface="Source Sans Pro"/>
                <a:cs typeface="Source Sans Pro"/>
              </a:rPr>
              <a:t>.collect(  )</a:t>
            </a:r>
          </a:p>
        </p:txBody>
      </p:sp>
      <p:pic>
        <p:nvPicPr>
          <p:cNvPr id="76" name="Picture 7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313420" y="61638"/>
            <a:ext cx="405181" cy="405181"/>
          </a:xfrm>
          <a:prstGeom prst="rect">
            <a:avLst/>
          </a:prstGeom>
        </p:spPr>
      </p:pic>
      <p:cxnSp>
        <p:nvCxnSpPr>
          <p:cNvPr id="77" name="Straight Arrow Connector 76"/>
          <p:cNvCxnSpPr>
            <a:stCxn id="76" idx="1"/>
          </p:cNvCxnSpPr>
          <p:nvPr/>
        </p:nvCxnSpPr>
        <p:spPr>
          <a:xfrm flipH="1">
            <a:off x="4582042" y="264226"/>
            <a:ext cx="731383" cy="484091"/>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76" idx="2"/>
          </p:cNvCxnSpPr>
          <p:nvPr/>
        </p:nvCxnSpPr>
        <p:spPr>
          <a:xfrm flipH="1">
            <a:off x="5187176" y="466818"/>
            <a:ext cx="328837" cy="278091"/>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76" idx="2"/>
          </p:cNvCxnSpPr>
          <p:nvPr/>
        </p:nvCxnSpPr>
        <p:spPr>
          <a:xfrm>
            <a:off x="5516015" y="466818"/>
            <a:ext cx="376887" cy="263635"/>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76" idx="3"/>
          </p:cNvCxnSpPr>
          <p:nvPr/>
        </p:nvCxnSpPr>
        <p:spPr>
          <a:xfrm>
            <a:off x="5718606" y="264224"/>
            <a:ext cx="838919" cy="471867"/>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54" idx="2"/>
          </p:cNvCxnSpPr>
          <p:nvPr/>
        </p:nvCxnSpPr>
        <p:spPr>
          <a:xfrm flipH="1">
            <a:off x="4033493" y="3778485"/>
            <a:ext cx="1458523" cy="1222659"/>
          </a:xfrm>
          <a:prstGeom prst="straightConnector1">
            <a:avLst/>
          </a:prstGeom>
          <a:ln>
            <a:prstDash val="solid"/>
            <a:tailEnd type="triangle" w="lg" len="lg"/>
          </a:ln>
        </p:spPr>
        <p:style>
          <a:lnRef idx="1">
            <a:schemeClr val="accent3"/>
          </a:lnRef>
          <a:fillRef idx="0">
            <a:schemeClr val="accent3"/>
          </a:fillRef>
          <a:effectRef idx="0">
            <a:schemeClr val="accent3"/>
          </a:effectRef>
          <a:fontRef idx="minor">
            <a:schemeClr val="tx1"/>
          </a:fontRef>
        </p:style>
      </p:cxnSp>
      <p:sp>
        <p:nvSpPr>
          <p:cNvPr id="83" name="TextBox 82"/>
          <p:cNvSpPr txBox="1"/>
          <p:nvPr/>
        </p:nvSpPr>
        <p:spPr>
          <a:xfrm>
            <a:off x="2994294" y="4731369"/>
            <a:ext cx="1136121" cy="338552"/>
          </a:xfrm>
          <a:prstGeom prst="rect">
            <a:avLst/>
          </a:prstGeom>
          <a:noFill/>
        </p:spPr>
        <p:txBody>
          <a:bodyPr wrap="square" lIns="91438" tIns="45719" rIns="91438" bIns="45719" rtlCol="0">
            <a:spAutoFit/>
          </a:bodyPr>
          <a:lstStyle/>
          <a:p>
            <a:r>
              <a:rPr lang="en-US" sz="1600" dirty="0">
                <a:solidFill>
                  <a:schemeClr val="accent3"/>
                </a:solidFill>
                <a:latin typeface="Source Sans Pro"/>
                <a:cs typeface="Source Sans Pro"/>
              </a:rPr>
              <a:t>.count(  )</a:t>
            </a:r>
          </a:p>
        </p:txBody>
      </p:sp>
      <p:sp>
        <p:nvSpPr>
          <p:cNvPr id="86" name="TextBox 85"/>
          <p:cNvSpPr txBox="1"/>
          <p:nvPr/>
        </p:nvSpPr>
        <p:spPr>
          <a:xfrm>
            <a:off x="1736004" y="2712581"/>
            <a:ext cx="2038405" cy="338552"/>
          </a:xfrm>
          <a:prstGeom prst="rect">
            <a:avLst/>
          </a:prstGeom>
          <a:noFill/>
        </p:spPr>
        <p:txBody>
          <a:bodyPr wrap="square" lIns="91438" tIns="45719" rIns="91438" bIns="45719" rtlCol="0">
            <a:spAutoFit/>
          </a:bodyPr>
          <a:lstStyle/>
          <a:p>
            <a:r>
              <a:rPr lang="en-US" sz="1600" dirty="0">
                <a:solidFill>
                  <a:schemeClr val="accent3"/>
                </a:solidFill>
                <a:latin typeface="Source Sans Pro"/>
                <a:cs typeface="Source Sans Pro"/>
              </a:rPr>
              <a:t>.</a:t>
            </a:r>
            <a:r>
              <a:rPr lang="en-US" sz="1600" dirty="0" err="1">
                <a:solidFill>
                  <a:schemeClr val="accent3"/>
                </a:solidFill>
                <a:latin typeface="Source Sans Pro"/>
                <a:cs typeface="Source Sans Pro"/>
              </a:rPr>
              <a:t>saveAsTextFile</a:t>
            </a:r>
            <a:r>
              <a:rPr lang="en-US" sz="1600" dirty="0">
                <a:solidFill>
                  <a:schemeClr val="accent3"/>
                </a:solidFill>
                <a:latin typeface="Source Sans Pro"/>
                <a:cs typeface="Source Sans Pro"/>
              </a:rPr>
              <a:t>(  )</a:t>
            </a:r>
          </a:p>
        </p:txBody>
      </p:sp>
      <p:cxnSp>
        <p:nvCxnSpPr>
          <p:cNvPr id="87" name="Straight Arrow Connector 86"/>
          <p:cNvCxnSpPr/>
          <p:nvPr/>
        </p:nvCxnSpPr>
        <p:spPr>
          <a:xfrm flipH="1">
            <a:off x="1728426" y="3119920"/>
            <a:ext cx="2097663" cy="5679"/>
          </a:xfrm>
          <a:prstGeom prst="straightConnector1">
            <a:avLst/>
          </a:prstGeom>
          <a:ln>
            <a:prstDash val="solid"/>
            <a:tailEnd type="triangle" w="lg" len="lg"/>
          </a:ln>
        </p:spPr>
        <p:style>
          <a:lnRef idx="1">
            <a:schemeClr val="accent3"/>
          </a:lnRef>
          <a:fillRef idx="0">
            <a:schemeClr val="accent3"/>
          </a:fillRef>
          <a:effectRef idx="0">
            <a:schemeClr val="accent3"/>
          </a:effectRef>
          <a:fontRef idx="minor">
            <a:schemeClr val="tx1"/>
          </a:fontRef>
        </p:style>
      </p:cxnSp>
      <p:pic>
        <p:nvPicPr>
          <p:cNvPr id="88" name="Picture 8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40617" y="2492805"/>
            <a:ext cx="368643" cy="368643"/>
          </a:xfrm>
          <a:prstGeom prst="rect">
            <a:avLst/>
          </a:prstGeom>
        </p:spPr>
      </p:pic>
      <p:pic>
        <p:nvPicPr>
          <p:cNvPr id="89" name="Picture 8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092793" y="2494089"/>
            <a:ext cx="368643" cy="368643"/>
          </a:xfrm>
          <a:prstGeom prst="rect">
            <a:avLst/>
          </a:prstGeom>
        </p:spPr>
      </p:pic>
      <p:sp>
        <p:nvSpPr>
          <p:cNvPr id="90" name="TextBox 89"/>
          <p:cNvSpPr txBox="1"/>
          <p:nvPr/>
        </p:nvSpPr>
        <p:spPr>
          <a:xfrm>
            <a:off x="3885476" y="5057494"/>
            <a:ext cx="349208" cy="523220"/>
          </a:xfrm>
          <a:prstGeom prst="rect">
            <a:avLst/>
          </a:prstGeom>
          <a:noFill/>
        </p:spPr>
        <p:txBody>
          <a:bodyPr wrap="square" lIns="91438" tIns="45719" rIns="91438" bIns="45719" rtlCol="0">
            <a:spAutoFit/>
          </a:bodyPr>
          <a:lstStyle/>
          <a:p>
            <a:r>
              <a:rPr lang="en-US" sz="2800" dirty="0">
                <a:solidFill>
                  <a:schemeClr val="accent3"/>
                </a:solidFill>
                <a:latin typeface="Source Sans Pro"/>
                <a:cs typeface="Source Sans Pro"/>
              </a:rPr>
              <a:t>5</a:t>
            </a:r>
          </a:p>
        </p:txBody>
      </p:sp>
      <p:pic>
        <p:nvPicPr>
          <p:cNvPr id="92" name="Picture 91"/>
          <p:cNvPicPr>
            <a:picLocks noChangeAspect="1"/>
          </p:cNvPicPr>
          <p:nvPr/>
        </p:nvPicPr>
        <p:blipFill>
          <a:blip r:embed="rId6"/>
          <a:stretch>
            <a:fillRect/>
          </a:stretch>
        </p:blipFill>
        <p:spPr>
          <a:xfrm>
            <a:off x="903905" y="2771467"/>
            <a:ext cx="696907" cy="696907"/>
          </a:xfrm>
          <a:prstGeom prst="rect">
            <a:avLst/>
          </a:prstGeom>
        </p:spPr>
      </p:pic>
      <p:cxnSp>
        <p:nvCxnSpPr>
          <p:cNvPr id="3" name="Straight Arrow Connector 2"/>
          <p:cNvCxnSpPr/>
          <p:nvPr/>
        </p:nvCxnSpPr>
        <p:spPr>
          <a:xfrm>
            <a:off x="7297645" y="2644140"/>
            <a:ext cx="1998755"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8375280" y="2205239"/>
            <a:ext cx="2038405" cy="338555"/>
          </a:xfrm>
          <a:prstGeom prst="rect">
            <a:avLst/>
          </a:prstGeom>
          <a:noFill/>
        </p:spPr>
        <p:txBody>
          <a:bodyPr wrap="square" lIns="91438" tIns="45719" rIns="91438" bIns="45719" rtlCol="0">
            <a:spAutoFit/>
          </a:bodyPr>
          <a:lstStyle/>
          <a:p>
            <a:r>
              <a:rPr lang="en-US" sz="1600" dirty="0">
                <a:solidFill>
                  <a:schemeClr val="accent4">
                    <a:lumMod val="60000"/>
                    <a:lumOff val="40000"/>
                  </a:schemeClr>
                </a:solidFill>
                <a:latin typeface="Source Sans Pro"/>
                <a:cs typeface="Source Sans Pro"/>
              </a:rPr>
              <a:t>.cache(  )</a:t>
            </a:r>
          </a:p>
        </p:txBody>
      </p:sp>
      <p:pic>
        <p:nvPicPr>
          <p:cNvPr id="95" name="Picture 9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437337" y="2361602"/>
            <a:ext cx="819731" cy="819731"/>
          </a:xfrm>
          <a:prstGeom prst="rect">
            <a:avLst/>
          </a:prstGeom>
        </p:spPr>
      </p:pic>
      <p:pic>
        <p:nvPicPr>
          <p:cNvPr id="85" name="Picture 2" descr="http://www.insideoutretreats.com/site/images/TransformationButterflies.pn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440959" y="3946553"/>
            <a:ext cx="1432596" cy="341869"/>
          </a:xfrm>
          <a:prstGeom prst="rect">
            <a:avLst/>
          </a:prstGeom>
          <a:noFill/>
          <a:extLst>
            <a:ext uri="{909E8E84-426E-40dd-AFC4-6F175D3DCCD1}">
              <a14:hiddenFill xmlns="" xmlns:a14="http://schemas.microsoft.com/office/drawing/2010/main">
                <a:solidFill>
                  <a:srgbClr val="FFFFFF"/>
                </a:solidFill>
              </a14:hiddenFill>
            </a:ext>
          </a:extLst>
        </p:spPr>
      </p:pic>
      <p:pic>
        <p:nvPicPr>
          <p:cNvPr id="91" name="Picture 2" descr="http://inwallspeakers1.com/wp-content/uploads/2014/07/printer-icon-transparent.jp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4421593" y="4664350"/>
            <a:ext cx="457419" cy="405577"/>
          </a:xfrm>
          <a:prstGeom prst="rect">
            <a:avLst/>
          </a:prstGeom>
          <a:noFill/>
          <a:extLst>
            <a:ext uri="{909E8E84-426E-40dd-AFC4-6F175D3DCCD1}">
              <a14:hiddenFill xmlns="" xmlns:a14="http://schemas.microsoft.com/office/drawing/2010/main">
                <a:solidFill>
                  <a:srgbClr val="FFFFFF"/>
                </a:solidFill>
              </a14:hiddenFill>
            </a:ext>
          </a:extLst>
        </p:spPr>
      </p:pic>
      <p:pic>
        <p:nvPicPr>
          <p:cNvPr id="96" name="Picture 2" descr="http://inwallspeakers1.com/wp-content/uploads/2014/07/printer-icon-transparent.jp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7595769" y="5528799"/>
            <a:ext cx="457419" cy="405577"/>
          </a:xfrm>
          <a:prstGeom prst="rect">
            <a:avLst/>
          </a:prstGeom>
          <a:noFill/>
          <a:extLst>
            <a:ext uri="{909E8E84-426E-40dd-AFC4-6F175D3DCCD1}">
              <a14:hiddenFill xmlns="" xmlns:a14="http://schemas.microsoft.com/office/drawing/2010/main">
                <a:solidFill>
                  <a:srgbClr val="FFFFFF"/>
                </a:solidFill>
              </a14:hiddenFill>
            </a:ext>
          </a:extLst>
        </p:spPr>
      </p:pic>
      <p:pic>
        <p:nvPicPr>
          <p:cNvPr id="97" name="Picture 2" descr="http://inwallspeakers1.com/wp-content/uploads/2014/07/printer-icon-transparent.jp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2328209" y="3141306"/>
            <a:ext cx="457419" cy="405577"/>
          </a:xfrm>
          <a:prstGeom prst="rect">
            <a:avLst/>
          </a:prstGeom>
          <a:noFill/>
          <a:extLst>
            <a:ext uri="{909E8E84-426E-40dd-AFC4-6F175D3DCCD1}">
              <a14:hiddenFill xmlns="" xmlns:a14="http://schemas.microsoft.com/office/drawing/2010/main">
                <a:solidFill>
                  <a:srgbClr val="FFFFFF"/>
                </a:solidFill>
              </a14:hiddenFill>
            </a:ext>
          </a:extLst>
        </p:spPr>
      </p:pic>
      <p:sp>
        <p:nvSpPr>
          <p:cNvPr id="98" name="TextBox 97"/>
          <p:cNvSpPr txBox="1"/>
          <p:nvPr/>
        </p:nvSpPr>
        <p:spPr>
          <a:xfrm>
            <a:off x="6066392" y="3936224"/>
            <a:ext cx="296333" cy="415494"/>
          </a:xfrm>
          <a:prstGeom prst="rect">
            <a:avLst/>
          </a:prstGeom>
          <a:noFill/>
        </p:spPr>
        <p:txBody>
          <a:bodyPr wrap="square" lIns="121917" tIns="60958" rIns="121917" bIns="60958" rtlCol="0">
            <a:spAutoFit/>
          </a:bodyPr>
          <a:lstStyle/>
          <a:p>
            <a:r>
              <a:rPr lang="el-GR" dirty="0">
                <a:solidFill>
                  <a:schemeClr val="accent1">
                    <a:lumMod val="75000"/>
                  </a:schemeClr>
                </a:solidFill>
                <a:latin typeface="Consolas"/>
                <a:cs typeface="Consolas"/>
              </a:rPr>
              <a:t>λ</a:t>
            </a:r>
            <a:endParaRPr lang="en-US" dirty="0">
              <a:solidFill>
                <a:schemeClr val="accent1">
                  <a:lumMod val="75000"/>
                </a:schemeClr>
              </a:solidFill>
              <a:latin typeface="Consolas"/>
              <a:cs typeface="Consolas"/>
            </a:endParaRPr>
          </a:p>
        </p:txBody>
      </p:sp>
      <p:pic>
        <p:nvPicPr>
          <p:cNvPr id="65" name="Picture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6650" y="6087298"/>
            <a:ext cx="776075" cy="713787"/>
          </a:xfrm>
          <a:prstGeom prst="rect">
            <a:avLst/>
          </a:prstGeom>
        </p:spPr>
      </p:pic>
    </p:spTree>
    <p:extLst>
      <p:ext uri="{BB962C8B-B14F-4D97-AF65-F5344CB8AC3E}">
        <p14:creationId xmlns:p14="http://schemas.microsoft.com/office/powerpoint/2010/main" val="27136017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21633" y="4256887"/>
            <a:ext cx="3531435" cy="1162467"/>
          </a:xfrm>
          <a:prstGeom prst="rect">
            <a:avLst/>
          </a:prstGeom>
          <a:solidFill>
            <a:schemeClr val="accent6">
              <a:lumMod val="20000"/>
              <a:lumOff val="8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a:cs typeface="Source Sans Pro"/>
            </a:endParaRPr>
          </a:p>
        </p:txBody>
      </p:sp>
      <p:cxnSp>
        <p:nvCxnSpPr>
          <p:cNvPr id="7" name="Straight Connector 6"/>
          <p:cNvCxnSpPr/>
          <p:nvPr/>
        </p:nvCxnSpPr>
        <p:spPr>
          <a:xfrm>
            <a:off x="4699819" y="4256879"/>
            <a:ext cx="0" cy="1162468"/>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6" idx="0"/>
            <a:endCxn id="6" idx="2"/>
          </p:cNvCxnSpPr>
          <p:nvPr/>
        </p:nvCxnSpPr>
        <p:spPr>
          <a:xfrm>
            <a:off x="5587351" y="4256887"/>
            <a:ext cx="0" cy="116246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453289" y="4256879"/>
            <a:ext cx="0" cy="1162468"/>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893825" y="1570685"/>
            <a:ext cx="3531435" cy="1162467"/>
          </a:xfrm>
          <a:prstGeom prst="rect">
            <a:avLst/>
          </a:prstGeom>
          <a:solidFill>
            <a:schemeClr val="accent6">
              <a:lumMod val="20000"/>
              <a:lumOff val="8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a:cs typeface="Source Sans Pro"/>
            </a:endParaRPr>
          </a:p>
        </p:txBody>
      </p:sp>
      <p:pic>
        <p:nvPicPr>
          <p:cNvPr id="31" name="Picture 30"/>
          <p:cNvPicPr>
            <a:picLocks noChangeAspect="1"/>
          </p:cNvPicPr>
          <p:nvPr/>
        </p:nvPicPr>
        <p:blipFill>
          <a:blip r:embed="rId3"/>
          <a:stretch>
            <a:fillRect/>
          </a:stretch>
        </p:blipFill>
        <p:spPr>
          <a:xfrm>
            <a:off x="4030913" y="1844202"/>
            <a:ext cx="451215" cy="514385"/>
          </a:xfrm>
          <a:prstGeom prst="rect">
            <a:avLst/>
          </a:prstGeom>
        </p:spPr>
      </p:pic>
      <p:pic>
        <p:nvPicPr>
          <p:cNvPr id="32" name="Picture 31"/>
          <p:cNvPicPr>
            <a:picLocks noChangeAspect="1"/>
          </p:cNvPicPr>
          <p:nvPr/>
        </p:nvPicPr>
        <p:blipFill>
          <a:blip r:embed="rId3"/>
          <a:stretch>
            <a:fillRect/>
          </a:stretch>
        </p:blipFill>
        <p:spPr>
          <a:xfrm>
            <a:off x="4963139" y="1844202"/>
            <a:ext cx="451215" cy="514385"/>
          </a:xfrm>
          <a:prstGeom prst="rect">
            <a:avLst/>
          </a:prstGeom>
        </p:spPr>
      </p:pic>
      <p:cxnSp>
        <p:nvCxnSpPr>
          <p:cNvPr id="33" name="Straight Arrow Connector 32"/>
          <p:cNvCxnSpPr/>
          <p:nvPr/>
        </p:nvCxnSpPr>
        <p:spPr>
          <a:xfrm>
            <a:off x="4232451" y="2340717"/>
            <a:ext cx="0" cy="1858023"/>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5174107" y="2358587"/>
            <a:ext cx="0" cy="1858023"/>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6060431" y="2328685"/>
            <a:ext cx="0" cy="1858023"/>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p:nvPicPr>
        <p:blipFill>
          <a:blip r:embed="rId3"/>
          <a:stretch>
            <a:fillRect/>
          </a:stretch>
        </p:blipFill>
        <p:spPr>
          <a:xfrm>
            <a:off x="5853086" y="1844200"/>
            <a:ext cx="451215" cy="514385"/>
          </a:xfrm>
          <a:prstGeom prst="rect">
            <a:avLst/>
          </a:prstGeom>
        </p:spPr>
      </p:pic>
      <p:cxnSp>
        <p:nvCxnSpPr>
          <p:cNvPr id="37" name="Straight Arrow Connector 36"/>
          <p:cNvCxnSpPr/>
          <p:nvPr/>
        </p:nvCxnSpPr>
        <p:spPr>
          <a:xfrm>
            <a:off x="6934721" y="2340717"/>
            <a:ext cx="0" cy="1858023"/>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nvPicPr>
        <p:blipFill>
          <a:blip r:embed="rId3"/>
          <a:stretch>
            <a:fillRect/>
          </a:stretch>
        </p:blipFill>
        <p:spPr>
          <a:xfrm>
            <a:off x="6718968" y="1844199"/>
            <a:ext cx="451215" cy="514385"/>
          </a:xfrm>
          <a:prstGeom prst="rect">
            <a:avLst/>
          </a:prstGeom>
        </p:spPr>
      </p:pic>
      <p:pic>
        <p:nvPicPr>
          <p:cNvPr id="39" name="Picture 38"/>
          <p:cNvPicPr>
            <a:picLocks noChangeAspect="1"/>
          </p:cNvPicPr>
          <p:nvPr/>
        </p:nvPicPr>
        <p:blipFill>
          <a:blip r:embed="rId4"/>
          <a:stretch>
            <a:fillRect/>
          </a:stretch>
        </p:blipFill>
        <p:spPr>
          <a:xfrm>
            <a:off x="3997305" y="4473386"/>
            <a:ext cx="470291" cy="536131"/>
          </a:xfrm>
          <a:prstGeom prst="rect">
            <a:avLst/>
          </a:prstGeom>
        </p:spPr>
      </p:pic>
      <p:pic>
        <p:nvPicPr>
          <p:cNvPr id="40" name="Picture 39"/>
          <p:cNvPicPr>
            <a:picLocks noChangeAspect="1"/>
          </p:cNvPicPr>
          <p:nvPr/>
        </p:nvPicPr>
        <p:blipFill>
          <a:blip r:embed="rId4"/>
          <a:stretch>
            <a:fillRect/>
          </a:stretch>
        </p:blipFill>
        <p:spPr>
          <a:xfrm>
            <a:off x="4929165" y="4470435"/>
            <a:ext cx="470291" cy="536131"/>
          </a:xfrm>
          <a:prstGeom prst="rect">
            <a:avLst/>
          </a:prstGeom>
        </p:spPr>
      </p:pic>
      <p:pic>
        <p:nvPicPr>
          <p:cNvPr id="41" name="Picture 40"/>
          <p:cNvPicPr>
            <a:picLocks noChangeAspect="1"/>
          </p:cNvPicPr>
          <p:nvPr/>
        </p:nvPicPr>
        <p:blipFill>
          <a:blip r:embed="rId4"/>
          <a:stretch>
            <a:fillRect/>
          </a:stretch>
        </p:blipFill>
        <p:spPr>
          <a:xfrm>
            <a:off x="5819481" y="4473301"/>
            <a:ext cx="470291" cy="536131"/>
          </a:xfrm>
          <a:prstGeom prst="rect">
            <a:avLst/>
          </a:prstGeom>
        </p:spPr>
      </p:pic>
      <p:pic>
        <p:nvPicPr>
          <p:cNvPr id="42" name="Picture 41"/>
          <p:cNvPicPr>
            <a:picLocks noChangeAspect="1"/>
          </p:cNvPicPr>
          <p:nvPr/>
        </p:nvPicPr>
        <p:blipFill>
          <a:blip r:embed="rId4"/>
          <a:stretch>
            <a:fillRect/>
          </a:stretch>
        </p:blipFill>
        <p:spPr>
          <a:xfrm>
            <a:off x="6699577" y="4470435"/>
            <a:ext cx="470291" cy="536131"/>
          </a:xfrm>
          <a:prstGeom prst="rect">
            <a:avLst/>
          </a:prstGeom>
        </p:spPr>
      </p:pic>
      <p:cxnSp>
        <p:nvCxnSpPr>
          <p:cNvPr id="43" name="Straight Connector 42"/>
          <p:cNvCxnSpPr/>
          <p:nvPr/>
        </p:nvCxnSpPr>
        <p:spPr>
          <a:xfrm>
            <a:off x="4772009" y="1570678"/>
            <a:ext cx="0" cy="1162468"/>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10" idx="0"/>
            <a:endCxn id="10" idx="2"/>
          </p:cNvCxnSpPr>
          <p:nvPr/>
        </p:nvCxnSpPr>
        <p:spPr>
          <a:xfrm>
            <a:off x="5659543" y="1570685"/>
            <a:ext cx="0" cy="116246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489384" y="1570678"/>
            <a:ext cx="0" cy="1162468"/>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3428729" y="2852434"/>
            <a:ext cx="989527" cy="384719"/>
          </a:xfrm>
          <a:prstGeom prst="rect">
            <a:avLst/>
          </a:prstGeom>
          <a:noFill/>
        </p:spPr>
        <p:txBody>
          <a:bodyPr wrap="square" lIns="91438" tIns="45719" rIns="91438" bIns="45719" rtlCol="0">
            <a:spAutoFit/>
          </a:bodyPr>
          <a:lstStyle/>
          <a:p>
            <a:r>
              <a:rPr lang="en-US" dirty="0">
                <a:latin typeface="Source Sans Pro"/>
                <a:cs typeface="Source Sans Pro"/>
              </a:rPr>
              <a:t>Task-1</a:t>
            </a:r>
          </a:p>
        </p:txBody>
      </p:sp>
      <p:sp>
        <p:nvSpPr>
          <p:cNvPr id="47" name="TextBox 46"/>
          <p:cNvSpPr txBox="1"/>
          <p:nvPr/>
        </p:nvSpPr>
        <p:spPr>
          <a:xfrm>
            <a:off x="4374762" y="3012178"/>
            <a:ext cx="989527" cy="384719"/>
          </a:xfrm>
          <a:prstGeom prst="rect">
            <a:avLst/>
          </a:prstGeom>
          <a:noFill/>
        </p:spPr>
        <p:txBody>
          <a:bodyPr wrap="square" lIns="91438" tIns="45719" rIns="91438" bIns="45719" rtlCol="0">
            <a:spAutoFit/>
          </a:bodyPr>
          <a:lstStyle/>
          <a:p>
            <a:r>
              <a:rPr lang="en-US" dirty="0">
                <a:latin typeface="Source Sans Pro"/>
                <a:cs typeface="Source Sans Pro"/>
              </a:rPr>
              <a:t>Task-2</a:t>
            </a:r>
          </a:p>
        </p:txBody>
      </p:sp>
      <p:sp>
        <p:nvSpPr>
          <p:cNvPr id="48" name="TextBox 47"/>
          <p:cNvSpPr txBox="1"/>
          <p:nvPr/>
        </p:nvSpPr>
        <p:spPr>
          <a:xfrm>
            <a:off x="5261083" y="3375073"/>
            <a:ext cx="989527" cy="384719"/>
          </a:xfrm>
          <a:prstGeom prst="rect">
            <a:avLst/>
          </a:prstGeom>
          <a:noFill/>
        </p:spPr>
        <p:txBody>
          <a:bodyPr wrap="square" lIns="91438" tIns="45719" rIns="91438" bIns="45719" rtlCol="0">
            <a:spAutoFit/>
          </a:bodyPr>
          <a:lstStyle/>
          <a:p>
            <a:r>
              <a:rPr lang="en-US" dirty="0">
                <a:latin typeface="Source Sans Pro"/>
                <a:cs typeface="Source Sans Pro"/>
              </a:rPr>
              <a:t>Task-3</a:t>
            </a:r>
          </a:p>
        </p:txBody>
      </p:sp>
      <p:sp>
        <p:nvSpPr>
          <p:cNvPr id="49" name="TextBox 48"/>
          <p:cNvSpPr txBox="1"/>
          <p:nvPr/>
        </p:nvSpPr>
        <p:spPr>
          <a:xfrm>
            <a:off x="6134462" y="3658429"/>
            <a:ext cx="989527" cy="384719"/>
          </a:xfrm>
          <a:prstGeom prst="rect">
            <a:avLst/>
          </a:prstGeom>
          <a:noFill/>
        </p:spPr>
        <p:txBody>
          <a:bodyPr wrap="square" lIns="91438" tIns="45719" rIns="91438" bIns="45719" rtlCol="0">
            <a:spAutoFit/>
          </a:bodyPr>
          <a:lstStyle/>
          <a:p>
            <a:r>
              <a:rPr lang="en-US" dirty="0">
                <a:latin typeface="Source Sans Pro"/>
                <a:cs typeface="Source Sans Pro"/>
              </a:rPr>
              <a:t>Task-4</a:t>
            </a:r>
          </a:p>
        </p:txBody>
      </p:sp>
      <p:sp>
        <p:nvSpPr>
          <p:cNvPr id="52" name="TextBox 51"/>
          <p:cNvSpPr txBox="1"/>
          <p:nvPr/>
        </p:nvSpPr>
        <p:spPr>
          <a:xfrm>
            <a:off x="7415452" y="2101388"/>
            <a:ext cx="1846797" cy="1015661"/>
          </a:xfrm>
          <a:prstGeom prst="rect">
            <a:avLst/>
          </a:prstGeom>
          <a:noFill/>
        </p:spPr>
        <p:txBody>
          <a:bodyPr wrap="square" lIns="91438" tIns="45719" rIns="91438" bIns="45719" rtlCol="0">
            <a:spAutoFit/>
          </a:bodyPr>
          <a:lstStyle/>
          <a:p>
            <a:r>
              <a:rPr lang="en-US" sz="2000" dirty="0" err="1">
                <a:latin typeface="Source Sans Pro"/>
                <a:cs typeface="Source Sans Pro"/>
              </a:rPr>
              <a:t>logLinesRDD</a:t>
            </a:r>
            <a:endParaRPr lang="en-US" sz="2000" dirty="0">
              <a:latin typeface="Source Sans Pro"/>
              <a:cs typeface="Source Sans Pro"/>
            </a:endParaRPr>
          </a:p>
          <a:p>
            <a:r>
              <a:rPr lang="en-US" sz="2000" dirty="0">
                <a:latin typeface="Source Sans Pro"/>
                <a:cs typeface="Source Sans Pro"/>
              </a:rPr>
              <a:t>(</a:t>
            </a:r>
            <a:r>
              <a:rPr lang="en-US" sz="2000" dirty="0" err="1">
                <a:latin typeface="Source Sans Pro"/>
                <a:cs typeface="Source Sans Pro"/>
              </a:rPr>
              <a:t>HadoopRDD</a:t>
            </a:r>
            <a:r>
              <a:rPr lang="en-US" sz="2000" dirty="0">
                <a:latin typeface="Source Sans Pro"/>
                <a:cs typeface="Source Sans Pro"/>
              </a:rPr>
              <a:t>)</a:t>
            </a:r>
          </a:p>
          <a:p>
            <a:endParaRPr lang="en-US" sz="2000" dirty="0">
              <a:latin typeface="Source Sans Pro"/>
              <a:cs typeface="Source Sans Pro"/>
            </a:endParaRPr>
          </a:p>
        </p:txBody>
      </p:sp>
      <p:sp>
        <p:nvSpPr>
          <p:cNvPr id="53" name="TextBox 52"/>
          <p:cNvSpPr txBox="1"/>
          <p:nvPr/>
        </p:nvSpPr>
        <p:spPr>
          <a:xfrm>
            <a:off x="7340821" y="4787563"/>
            <a:ext cx="1650013" cy="707884"/>
          </a:xfrm>
          <a:prstGeom prst="rect">
            <a:avLst/>
          </a:prstGeom>
          <a:noFill/>
        </p:spPr>
        <p:txBody>
          <a:bodyPr wrap="square" lIns="91438" tIns="45719" rIns="91438" bIns="45719" rtlCol="0">
            <a:spAutoFit/>
          </a:bodyPr>
          <a:lstStyle/>
          <a:p>
            <a:r>
              <a:rPr lang="en-US" sz="2000" dirty="0" err="1">
                <a:latin typeface="Source Sans Pro"/>
                <a:cs typeface="Source Sans Pro"/>
              </a:rPr>
              <a:t>errorsRDD</a:t>
            </a:r>
            <a:endParaRPr lang="en-US" sz="2000" dirty="0">
              <a:latin typeface="Source Sans Pro"/>
              <a:cs typeface="Source Sans Pro"/>
            </a:endParaRPr>
          </a:p>
          <a:p>
            <a:r>
              <a:rPr lang="en-US" sz="2000" dirty="0">
                <a:latin typeface="Source Sans Pro"/>
                <a:cs typeface="Source Sans Pro"/>
              </a:rPr>
              <a:t>(</a:t>
            </a:r>
            <a:r>
              <a:rPr lang="en-US" sz="2000" dirty="0" err="1">
                <a:latin typeface="Source Sans Pro"/>
                <a:cs typeface="Source Sans Pro"/>
              </a:rPr>
              <a:t>filteredRDD</a:t>
            </a:r>
            <a:r>
              <a:rPr lang="en-US" sz="2000" dirty="0">
                <a:latin typeface="Source Sans Pro"/>
                <a:cs typeface="Source Sans Pro"/>
              </a:rPr>
              <a:t>)</a:t>
            </a:r>
          </a:p>
        </p:txBody>
      </p:sp>
      <p:sp>
        <p:nvSpPr>
          <p:cNvPr id="57" name="TextBox 56"/>
          <p:cNvSpPr txBox="1"/>
          <p:nvPr/>
        </p:nvSpPr>
        <p:spPr>
          <a:xfrm>
            <a:off x="2533574" y="3396692"/>
            <a:ext cx="1102823" cy="338552"/>
          </a:xfrm>
          <a:prstGeom prst="rect">
            <a:avLst/>
          </a:prstGeom>
          <a:noFill/>
        </p:spPr>
        <p:txBody>
          <a:bodyPr wrap="square" lIns="91438" tIns="45719" rIns="91438" bIns="45719" rtlCol="0">
            <a:spAutoFit/>
          </a:bodyPr>
          <a:lstStyle/>
          <a:p>
            <a:r>
              <a:rPr lang="en-US" sz="1600" dirty="0">
                <a:solidFill>
                  <a:srgbClr val="FE5224"/>
                </a:solidFill>
                <a:latin typeface="Source Sans Pro"/>
                <a:cs typeface="Source Sans Pro"/>
              </a:rPr>
              <a:t>.filter(      )</a:t>
            </a:r>
          </a:p>
        </p:txBody>
      </p:sp>
      <p:sp>
        <p:nvSpPr>
          <p:cNvPr id="50" name="Title 1"/>
          <p:cNvSpPr>
            <a:spLocks noGrp="1"/>
          </p:cNvSpPr>
          <p:nvPr>
            <p:ph type="title"/>
          </p:nvPr>
        </p:nvSpPr>
        <p:spPr>
          <a:xfrm>
            <a:off x="339681" y="275167"/>
            <a:ext cx="11413939" cy="1143000"/>
          </a:xfrm>
        </p:spPr>
        <p:txBody>
          <a:bodyPr/>
          <a:lstStyle/>
          <a:p>
            <a:pPr algn="ctr"/>
            <a:r>
              <a:rPr lang="en-US" dirty="0" smtClean="0"/>
              <a:t>Partition &gt;&gt;&gt; Task &gt;&gt;&gt; Partition</a:t>
            </a:r>
            <a:endParaRPr lang="en-US" dirty="0"/>
          </a:p>
        </p:txBody>
      </p:sp>
      <p:pic>
        <p:nvPicPr>
          <p:cNvPr id="51" name="Picture 2" descr="http://www.insideoutretreats.com/site/images/TransformationButterflies.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100975" y="3396696"/>
            <a:ext cx="1432596" cy="341869"/>
          </a:xfrm>
          <a:prstGeom prst="rect">
            <a:avLst/>
          </a:prstGeom>
          <a:noFill/>
          <a:extLst>
            <a:ext uri="{909E8E84-426E-40dd-AFC4-6F175D3DCCD1}">
              <a14:hiddenFill xmlns="" xmlns:a14="http://schemas.microsoft.com/office/drawing/2010/main">
                <a:solidFill>
                  <a:srgbClr val="FFFFFF"/>
                </a:solidFill>
              </a14:hiddenFill>
            </a:ext>
          </a:extLst>
        </p:spPr>
      </p:pic>
      <p:sp>
        <p:nvSpPr>
          <p:cNvPr id="54" name="TextBox 53"/>
          <p:cNvSpPr txBox="1"/>
          <p:nvPr/>
        </p:nvSpPr>
        <p:spPr>
          <a:xfrm>
            <a:off x="3066884" y="3357367"/>
            <a:ext cx="296333" cy="415494"/>
          </a:xfrm>
          <a:prstGeom prst="rect">
            <a:avLst/>
          </a:prstGeom>
          <a:noFill/>
        </p:spPr>
        <p:txBody>
          <a:bodyPr wrap="square" lIns="121917" tIns="60958" rIns="121917" bIns="60958" rtlCol="0">
            <a:spAutoFit/>
          </a:bodyPr>
          <a:lstStyle/>
          <a:p>
            <a:r>
              <a:rPr lang="el-GR" dirty="0">
                <a:solidFill>
                  <a:schemeClr val="accent1">
                    <a:lumMod val="75000"/>
                  </a:schemeClr>
                </a:solidFill>
                <a:latin typeface="Consolas"/>
                <a:cs typeface="Consolas"/>
              </a:rPr>
              <a:t>λ</a:t>
            </a:r>
            <a:endParaRPr lang="en-US" dirty="0">
              <a:solidFill>
                <a:schemeClr val="accent1">
                  <a:lumMod val="75000"/>
                </a:schemeClr>
              </a:solidFill>
              <a:latin typeface="Consolas"/>
              <a:cs typeface="Consolas"/>
            </a:endParaRPr>
          </a:p>
        </p:txBody>
      </p:sp>
    </p:spTree>
    <p:extLst>
      <p:ext uri="{BB962C8B-B14F-4D97-AF65-F5344CB8AC3E}">
        <p14:creationId xmlns:p14="http://schemas.microsoft.com/office/powerpoint/2010/main" val="2221438508"/>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331996" y="1759122"/>
            <a:ext cx="9620751" cy="3785650"/>
          </a:xfrm>
          <a:prstGeom prst="rect">
            <a:avLst/>
          </a:prstGeom>
          <a:noFill/>
        </p:spPr>
        <p:txBody>
          <a:bodyPr wrap="square" lIns="91438" tIns="45719" rIns="91438" bIns="45719" rtlCol="0">
            <a:spAutoFit/>
          </a:bodyPr>
          <a:lstStyle/>
          <a:p>
            <a:pPr marL="342891" indent="-342891">
              <a:buAutoNum type="arabicParenR"/>
            </a:pPr>
            <a:r>
              <a:rPr lang="en-US" sz="2400" dirty="0">
                <a:latin typeface="Source Sans Pro Light"/>
              </a:rPr>
              <a:t>Create some input RDDs from external data or parallelize a collection in  your driver program.</a:t>
            </a:r>
          </a:p>
          <a:p>
            <a:pPr marL="342891" indent="-342891">
              <a:buAutoNum type="arabicParenR"/>
            </a:pPr>
            <a:endParaRPr lang="en-US" sz="2400" dirty="0">
              <a:latin typeface="Source Sans Pro Light"/>
            </a:endParaRPr>
          </a:p>
          <a:p>
            <a:pPr marL="342891" indent="-342891">
              <a:buAutoNum type="arabicParenR"/>
            </a:pPr>
            <a:r>
              <a:rPr lang="en-US" sz="2400" dirty="0">
                <a:latin typeface="Source Sans Pro Light"/>
              </a:rPr>
              <a:t>Lazily transform them to define new RDDs using transformations like  </a:t>
            </a:r>
            <a:r>
              <a:rPr lang="en-US" sz="2400" dirty="0">
                <a:latin typeface="Consolas" panose="020B0609020204030204" pitchFamily="49" charset="0"/>
                <a:cs typeface="Consolas" panose="020B0609020204030204" pitchFamily="49" charset="0"/>
              </a:rPr>
              <a:t>filter()</a:t>
            </a:r>
            <a:r>
              <a:rPr lang="en-US" sz="2400" dirty="0">
                <a:latin typeface="Source Sans Pro Light"/>
                <a:cs typeface="Consolas" panose="020B0609020204030204" pitchFamily="49" charset="0"/>
              </a:rPr>
              <a:t> </a:t>
            </a:r>
            <a:r>
              <a:rPr lang="en-US" sz="2400" dirty="0">
                <a:latin typeface="Source Sans Pro Light"/>
              </a:rPr>
              <a:t>or </a:t>
            </a:r>
            <a:r>
              <a:rPr lang="en-US" sz="2400" dirty="0">
                <a:latin typeface="Consolas" panose="020B0609020204030204" pitchFamily="49" charset="0"/>
                <a:cs typeface="Consolas" panose="020B0609020204030204" pitchFamily="49" charset="0"/>
              </a:rPr>
              <a:t>map()</a:t>
            </a:r>
          </a:p>
          <a:p>
            <a:pPr marL="342891" indent="-342891">
              <a:buAutoNum type="arabicParenR"/>
            </a:pPr>
            <a:endParaRPr lang="en-US" sz="2400" dirty="0">
              <a:latin typeface="Source Sans Pro Light"/>
            </a:endParaRPr>
          </a:p>
          <a:p>
            <a:pPr marL="342891" indent="-342891">
              <a:buAutoNum type="arabicParenR"/>
            </a:pPr>
            <a:r>
              <a:rPr lang="en-US" sz="2400" dirty="0">
                <a:latin typeface="Source Sans Pro Light"/>
              </a:rPr>
              <a:t>Ask Spark to </a:t>
            </a:r>
            <a:r>
              <a:rPr lang="en-US" sz="2400" dirty="0">
                <a:latin typeface="Consolas" panose="020B0609020204030204" pitchFamily="49" charset="0"/>
                <a:cs typeface="Consolas" panose="020B0609020204030204" pitchFamily="49" charset="0"/>
              </a:rPr>
              <a:t>cache()</a:t>
            </a:r>
            <a:r>
              <a:rPr lang="en-US" sz="2400" dirty="0">
                <a:latin typeface="Source Sans Pro Light"/>
                <a:cs typeface="Consolas" panose="020B0609020204030204" pitchFamily="49" charset="0"/>
              </a:rPr>
              <a:t> </a:t>
            </a:r>
            <a:r>
              <a:rPr lang="en-US" sz="2400" dirty="0">
                <a:latin typeface="Source Sans Pro Light"/>
              </a:rPr>
              <a:t>any intermediate RDDs that will need to be reused.</a:t>
            </a:r>
          </a:p>
          <a:p>
            <a:pPr marL="342891" indent="-342891">
              <a:buAutoNum type="arabicParenR"/>
            </a:pPr>
            <a:endParaRPr lang="en-US" sz="2400" dirty="0">
              <a:latin typeface="Source Sans Pro Light"/>
            </a:endParaRPr>
          </a:p>
          <a:p>
            <a:pPr marL="342891" indent="-342891">
              <a:buAutoNum type="arabicParenR"/>
            </a:pPr>
            <a:r>
              <a:rPr lang="en-US" sz="2400" dirty="0">
                <a:latin typeface="Source Sans Pro Light"/>
              </a:rPr>
              <a:t>Launch actions such as  </a:t>
            </a:r>
            <a:r>
              <a:rPr lang="en-US" sz="2400" dirty="0">
                <a:latin typeface="Consolas" panose="020B0609020204030204" pitchFamily="49" charset="0"/>
                <a:cs typeface="Consolas" panose="020B0609020204030204" pitchFamily="49" charset="0"/>
              </a:rPr>
              <a:t>count()</a:t>
            </a:r>
            <a:r>
              <a:rPr lang="en-US" sz="2400" dirty="0">
                <a:latin typeface="Source Sans Pro Light"/>
                <a:cs typeface="Consolas" panose="020B0609020204030204" pitchFamily="49" charset="0"/>
              </a:rPr>
              <a:t> </a:t>
            </a:r>
            <a:r>
              <a:rPr lang="en-US" sz="2400" dirty="0">
                <a:latin typeface="Source Sans Pro Light"/>
              </a:rPr>
              <a:t>and  </a:t>
            </a:r>
            <a:r>
              <a:rPr lang="en-US" sz="2400" dirty="0">
                <a:latin typeface="Consolas" panose="020B0609020204030204" pitchFamily="49" charset="0"/>
                <a:cs typeface="Consolas" panose="020B0609020204030204" pitchFamily="49" charset="0"/>
              </a:rPr>
              <a:t>collect()</a:t>
            </a:r>
            <a:r>
              <a:rPr lang="en-US" sz="2400" dirty="0">
                <a:latin typeface="Source Sans Pro Light"/>
                <a:cs typeface="Consolas" panose="020B0609020204030204" pitchFamily="49" charset="0"/>
              </a:rPr>
              <a:t> </a:t>
            </a:r>
            <a:r>
              <a:rPr lang="en-US" sz="2400" dirty="0">
                <a:latin typeface="Source Sans Pro Light"/>
              </a:rPr>
              <a:t>to kick off a parallel computation, which is then optimized and executed by Spark.</a:t>
            </a:r>
          </a:p>
        </p:txBody>
      </p:sp>
      <p:sp>
        <p:nvSpPr>
          <p:cNvPr id="4" name="Title 1"/>
          <p:cNvSpPr>
            <a:spLocks noGrp="1"/>
          </p:cNvSpPr>
          <p:nvPr>
            <p:ph type="title"/>
          </p:nvPr>
        </p:nvSpPr>
        <p:spPr>
          <a:xfrm>
            <a:off x="339681" y="275167"/>
            <a:ext cx="11413939" cy="1143000"/>
          </a:xfrm>
        </p:spPr>
        <p:txBody>
          <a:bodyPr/>
          <a:lstStyle/>
          <a:p>
            <a:r>
              <a:rPr lang="en-US" dirty="0" smtClean="0"/>
              <a:t>Lifecycle of a Spark Program</a:t>
            </a:r>
            <a:endParaRPr lang="en-US" dirty="0"/>
          </a:p>
        </p:txBody>
      </p:sp>
    </p:spTree>
    <p:extLst>
      <p:ext uri="{BB962C8B-B14F-4D97-AF65-F5344CB8AC3E}">
        <p14:creationId xmlns:p14="http://schemas.microsoft.com/office/powerpoint/2010/main" val="2858317221"/>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743865570"/>
              </p:ext>
            </p:extLst>
          </p:nvPr>
        </p:nvGraphicFramePr>
        <p:xfrm>
          <a:off x="2173205" y="1559537"/>
          <a:ext cx="7410450" cy="3668850"/>
        </p:xfrm>
        <a:graphic>
          <a:graphicData uri="http://schemas.openxmlformats.org/drawingml/2006/table">
            <a:tbl>
              <a:tblPr firstRow="1" bandRow="1">
                <a:tableStyleId>{2D5ABB26-0587-4C30-8999-92F81FD0307C}</a:tableStyleId>
              </a:tblPr>
              <a:tblGrid>
                <a:gridCol w="3040400"/>
                <a:gridCol w="2175791"/>
                <a:gridCol w="2194259"/>
              </a:tblGrid>
              <a:tr h="514955">
                <a:tc>
                  <a:txBody>
                    <a:bodyPr/>
                    <a:lstStyle/>
                    <a:p>
                      <a:r>
                        <a:rPr lang="en-US" sz="1600" dirty="0" smtClean="0">
                          <a:latin typeface="Consolas" panose="020B0609020204030204" pitchFamily="49" charset="0"/>
                          <a:cs typeface="Consolas" panose="020B0609020204030204" pitchFamily="49" charset="0"/>
                        </a:rPr>
                        <a:t>map()</a:t>
                      </a:r>
                      <a:endParaRPr lang="en-US" sz="1600" dirty="0">
                        <a:latin typeface="Consolas" panose="020B0609020204030204" pitchFamily="49" charset="0"/>
                        <a:cs typeface="Consolas" panose="020B0609020204030204" pitchFamily="49" charset="0"/>
                      </a:endParaRPr>
                    </a:p>
                  </a:txBody>
                  <a:tcPr/>
                </a:tc>
                <a:tc>
                  <a:txBody>
                    <a:bodyPr/>
                    <a:lstStyle/>
                    <a:p>
                      <a:r>
                        <a:rPr lang="en-US" sz="1600" dirty="0" smtClean="0">
                          <a:latin typeface="Consolas" panose="020B0609020204030204" pitchFamily="49" charset="0"/>
                          <a:cs typeface="Consolas" panose="020B0609020204030204" pitchFamily="49" charset="0"/>
                        </a:rPr>
                        <a:t>intersection()</a:t>
                      </a:r>
                      <a:endParaRPr lang="en-US" sz="1600" dirty="0">
                        <a:latin typeface="Consolas" panose="020B0609020204030204" pitchFamily="49" charset="0"/>
                        <a:cs typeface="Consolas" panose="020B0609020204030204" pitchFamily="49" charset="0"/>
                      </a:endParaRPr>
                    </a:p>
                  </a:txBody>
                  <a:tcPr/>
                </a:tc>
                <a:tc>
                  <a:txBody>
                    <a:bodyPr/>
                    <a:lstStyle/>
                    <a:p>
                      <a:r>
                        <a:rPr lang="en-US" sz="1600" dirty="0" err="1" smtClean="0">
                          <a:latin typeface="Consolas" panose="020B0609020204030204" pitchFamily="49" charset="0"/>
                          <a:cs typeface="Consolas" panose="020B0609020204030204" pitchFamily="49" charset="0"/>
                        </a:rPr>
                        <a:t>cartesian</a:t>
                      </a:r>
                      <a:r>
                        <a:rPr lang="en-US" sz="1600" dirty="0" smtClean="0">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a:txBody>
                  <a:tcPr/>
                </a:tc>
              </a:tr>
              <a:tr h="57912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err="1" smtClean="0">
                          <a:latin typeface="Consolas" panose="020B0609020204030204" pitchFamily="49" charset="0"/>
                          <a:cs typeface="Consolas" panose="020B0609020204030204" pitchFamily="49" charset="0"/>
                        </a:rPr>
                        <a:t>flatMap</a:t>
                      </a:r>
                      <a:r>
                        <a:rPr lang="en-US" sz="1600" dirty="0" smtClean="0">
                          <a:latin typeface="Consolas" panose="020B0609020204030204" pitchFamily="49" charset="0"/>
                          <a:cs typeface="Consolas" panose="020B0609020204030204" pitchFamily="49" charset="0"/>
                        </a:rPr>
                        <a:t>()</a:t>
                      </a:r>
                    </a:p>
                    <a:p>
                      <a:endParaRPr lang="en-US" sz="1600" dirty="0">
                        <a:latin typeface="Consolas" panose="020B0609020204030204" pitchFamily="49" charset="0"/>
                        <a:cs typeface="Consolas" panose="020B0609020204030204" pitchFamily="49" charset="0"/>
                      </a:endParaRPr>
                    </a:p>
                  </a:txBody>
                  <a:tcPr/>
                </a:tc>
                <a:tc>
                  <a:txBody>
                    <a:bodyPr/>
                    <a:lstStyle/>
                    <a:p>
                      <a:r>
                        <a:rPr lang="en-US" sz="1600" dirty="0" smtClean="0">
                          <a:latin typeface="Consolas" panose="020B0609020204030204" pitchFamily="49" charset="0"/>
                          <a:cs typeface="Consolas" panose="020B0609020204030204" pitchFamily="49" charset="0"/>
                        </a:rPr>
                        <a:t>distinct()</a:t>
                      </a:r>
                      <a:endParaRPr lang="en-US" sz="1600" dirty="0">
                        <a:latin typeface="Consolas" panose="020B0609020204030204" pitchFamily="49" charset="0"/>
                        <a:cs typeface="Consolas" panose="020B0609020204030204" pitchFamily="49" charset="0"/>
                      </a:endParaRPr>
                    </a:p>
                  </a:txBody>
                  <a:tcPr/>
                </a:tc>
                <a:tc>
                  <a:txBody>
                    <a:bodyPr/>
                    <a:lstStyle/>
                    <a:p>
                      <a:r>
                        <a:rPr lang="en-US" sz="1600" dirty="0" smtClean="0">
                          <a:latin typeface="Consolas" panose="020B0609020204030204" pitchFamily="49" charset="0"/>
                          <a:cs typeface="Consolas" panose="020B0609020204030204" pitchFamily="49" charset="0"/>
                        </a:rPr>
                        <a:t>pipe()</a:t>
                      </a:r>
                      <a:endParaRPr lang="en-US" sz="1600" dirty="0">
                        <a:latin typeface="Consolas" panose="020B0609020204030204" pitchFamily="49" charset="0"/>
                        <a:cs typeface="Consolas" panose="020B0609020204030204" pitchFamily="49" charset="0"/>
                      </a:endParaRPr>
                    </a:p>
                  </a:txBody>
                  <a:tcPr/>
                </a:tc>
              </a:tr>
              <a:tr h="514955">
                <a:tc>
                  <a:txBody>
                    <a:bodyPr/>
                    <a:lstStyle/>
                    <a:p>
                      <a:r>
                        <a:rPr lang="en-US" sz="1600" dirty="0" smtClean="0">
                          <a:latin typeface="Consolas" panose="020B0609020204030204" pitchFamily="49" charset="0"/>
                          <a:cs typeface="Consolas" panose="020B0609020204030204" pitchFamily="49" charset="0"/>
                        </a:rPr>
                        <a:t>filter() </a:t>
                      </a:r>
                      <a:endParaRPr lang="en-US" sz="1600" dirty="0">
                        <a:latin typeface="Consolas" panose="020B0609020204030204" pitchFamily="49" charset="0"/>
                        <a:cs typeface="Consolas" panose="020B0609020204030204" pitchFamily="49" charset="0"/>
                      </a:endParaRPr>
                    </a:p>
                  </a:txBody>
                  <a:tcPr/>
                </a:tc>
                <a:tc>
                  <a:txBody>
                    <a:bodyPr/>
                    <a:lstStyle/>
                    <a:p>
                      <a:r>
                        <a:rPr lang="en-US" sz="1600" dirty="0" err="1" smtClean="0">
                          <a:latin typeface="Consolas" panose="020B0609020204030204" pitchFamily="49" charset="0"/>
                          <a:cs typeface="Consolas" panose="020B0609020204030204" pitchFamily="49" charset="0"/>
                        </a:rPr>
                        <a:t>groupByKey</a:t>
                      </a:r>
                      <a:r>
                        <a:rPr lang="en-US" sz="1600" dirty="0" smtClean="0">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a:txBody>
                  <a:tcPr/>
                </a:tc>
                <a:tc>
                  <a:txBody>
                    <a:bodyPr/>
                    <a:lstStyle/>
                    <a:p>
                      <a:r>
                        <a:rPr lang="en-US" sz="1600" dirty="0" smtClean="0">
                          <a:latin typeface="Consolas" panose="020B0609020204030204" pitchFamily="49" charset="0"/>
                          <a:cs typeface="Consolas" panose="020B0609020204030204" pitchFamily="49" charset="0"/>
                        </a:rPr>
                        <a:t>coalesce()</a:t>
                      </a:r>
                      <a:endParaRPr lang="en-US" sz="1600" dirty="0">
                        <a:latin typeface="Consolas" panose="020B0609020204030204" pitchFamily="49" charset="0"/>
                        <a:cs typeface="Consolas" panose="020B0609020204030204" pitchFamily="49" charset="0"/>
                      </a:endParaRPr>
                    </a:p>
                  </a:txBody>
                  <a:tcPr/>
                </a:tc>
              </a:tr>
              <a:tr h="514955">
                <a:tc>
                  <a:txBody>
                    <a:bodyPr/>
                    <a:lstStyle/>
                    <a:p>
                      <a:r>
                        <a:rPr lang="en-US" sz="1600" dirty="0" err="1" smtClean="0">
                          <a:latin typeface="Consolas" panose="020B0609020204030204" pitchFamily="49" charset="0"/>
                          <a:cs typeface="Consolas" panose="020B0609020204030204" pitchFamily="49" charset="0"/>
                        </a:rPr>
                        <a:t>mapPartitions</a:t>
                      </a:r>
                      <a:r>
                        <a:rPr lang="en-US" sz="1600" dirty="0" smtClean="0">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a:txBody>
                  <a:tcPr/>
                </a:tc>
                <a:tc>
                  <a:txBody>
                    <a:bodyPr/>
                    <a:lstStyle/>
                    <a:p>
                      <a:r>
                        <a:rPr lang="en-US" sz="1600" dirty="0" err="1" smtClean="0">
                          <a:latin typeface="Consolas" panose="020B0609020204030204" pitchFamily="49" charset="0"/>
                          <a:cs typeface="Consolas" panose="020B0609020204030204" pitchFamily="49" charset="0"/>
                        </a:rPr>
                        <a:t>reduceByKey</a:t>
                      </a:r>
                      <a:r>
                        <a:rPr lang="en-US" sz="1600" dirty="0" smtClean="0">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a:txBody>
                  <a:tcPr/>
                </a:tc>
                <a:tc>
                  <a:txBody>
                    <a:bodyPr/>
                    <a:lstStyle/>
                    <a:p>
                      <a:r>
                        <a:rPr lang="en-US" sz="1600" dirty="0" smtClean="0">
                          <a:latin typeface="Consolas" panose="020B0609020204030204" pitchFamily="49" charset="0"/>
                          <a:cs typeface="Consolas" panose="020B0609020204030204" pitchFamily="49" charset="0"/>
                        </a:rPr>
                        <a:t>repartition()</a:t>
                      </a:r>
                      <a:endParaRPr lang="en-US" sz="1600" dirty="0">
                        <a:latin typeface="Consolas" panose="020B0609020204030204" pitchFamily="49" charset="0"/>
                        <a:cs typeface="Consolas" panose="020B0609020204030204" pitchFamily="49" charset="0"/>
                      </a:endParaRPr>
                    </a:p>
                  </a:txBody>
                  <a:tcPr/>
                </a:tc>
              </a:tr>
              <a:tr h="514955">
                <a:tc>
                  <a:txBody>
                    <a:bodyPr/>
                    <a:lstStyle/>
                    <a:p>
                      <a:r>
                        <a:rPr lang="en-US" sz="1600" dirty="0" err="1" smtClean="0">
                          <a:latin typeface="Consolas" panose="020B0609020204030204" pitchFamily="49" charset="0"/>
                          <a:cs typeface="Consolas" panose="020B0609020204030204" pitchFamily="49" charset="0"/>
                        </a:rPr>
                        <a:t>mapPartitionsWithIndex</a:t>
                      </a:r>
                      <a:r>
                        <a:rPr lang="en-US" sz="1600" dirty="0" smtClean="0">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a:txBody>
                  <a:tcPr/>
                </a:tc>
                <a:tc>
                  <a:txBody>
                    <a:bodyPr/>
                    <a:lstStyle/>
                    <a:p>
                      <a:r>
                        <a:rPr lang="en-US" sz="1600" dirty="0" err="1" smtClean="0">
                          <a:latin typeface="Consolas" panose="020B0609020204030204" pitchFamily="49" charset="0"/>
                          <a:cs typeface="Consolas" panose="020B0609020204030204" pitchFamily="49" charset="0"/>
                        </a:rPr>
                        <a:t>sortByKey</a:t>
                      </a:r>
                      <a:r>
                        <a:rPr lang="en-US" sz="1600" dirty="0" smtClean="0">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a:txBody>
                  <a:tcPr/>
                </a:tc>
                <a:tc>
                  <a:txBody>
                    <a:bodyPr/>
                    <a:lstStyle/>
                    <a:p>
                      <a:r>
                        <a:rPr lang="en-US" sz="1600" dirty="0" err="1" smtClean="0">
                          <a:latin typeface="Consolas" panose="020B0609020204030204" pitchFamily="49" charset="0"/>
                          <a:cs typeface="Consolas" panose="020B0609020204030204" pitchFamily="49" charset="0"/>
                        </a:rPr>
                        <a:t>partitionBy</a:t>
                      </a:r>
                      <a:r>
                        <a:rPr lang="en-US" sz="1600" dirty="0" smtClean="0">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a:txBody>
                  <a:tcPr/>
                </a:tc>
              </a:tr>
              <a:tr h="514955">
                <a:tc>
                  <a:txBody>
                    <a:bodyPr/>
                    <a:lstStyle/>
                    <a:p>
                      <a:r>
                        <a:rPr lang="en-US" sz="1600" dirty="0" smtClean="0">
                          <a:latin typeface="Consolas" panose="020B0609020204030204" pitchFamily="49" charset="0"/>
                          <a:cs typeface="Consolas" panose="020B0609020204030204" pitchFamily="49" charset="0"/>
                        </a:rPr>
                        <a:t>sample()</a:t>
                      </a:r>
                      <a:endParaRPr lang="en-US" sz="1600" dirty="0">
                        <a:latin typeface="Consolas" panose="020B0609020204030204" pitchFamily="49" charset="0"/>
                        <a:cs typeface="Consolas" panose="020B0609020204030204" pitchFamily="49" charset="0"/>
                      </a:endParaRPr>
                    </a:p>
                  </a:txBody>
                  <a:tcPr/>
                </a:tc>
                <a:tc>
                  <a:txBody>
                    <a:bodyPr/>
                    <a:lstStyle/>
                    <a:p>
                      <a:r>
                        <a:rPr lang="en-US" sz="1600" dirty="0" smtClean="0">
                          <a:latin typeface="Consolas" panose="020B0609020204030204" pitchFamily="49" charset="0"/>
                          <a:cs typeface="Consolas" panose="020B0609020204030204" pitchFamily="49" charset="0"/>
                        </a:rPr>
                        <a:t>join()</a:t>
                      </a:r>
                      <a:endParaRPr lang="en-US" sz="1600" dirty="0">
                        <a:latin typeface="Consolas" panose="020B0609020204030204" pitchFamily="49" charset="0"/>
                        <a:cs typeface="Consolas" panose="020B0609020204030204" pitchFamily="49"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latin typeface="Consolas" panose="020B0609020204030204" pitchFamily="49" charset="0"/>
                          <a:cs typeface="Consolas" panose="020B0609020204030204" pitchFamily="49" charset="0"/>
                        </a:rPr>
                        <a:t>...</a:t>
                      </a:r>
                    </a:p>
                  </a:txBody>
                  <a:tcPr/>
                </a:tc>
              </a:tr>
              <a:tr h="514955">
                <a:tc>
                  <a:txBody>
                    <a:bodyPr/>
                    <a:lstStyle/>
                    <a:p>
                      <a:r>
                        <a:rPr lang="en-US" sz="1600" dirty="0" smtClean="0">
                          <a:latin typeface="Consolas" panose="020B0609020204030204" pitchFamily="49" charset="0"/>
                          <a:cs typeface="Consolas" panose="020B0609020204030204" pitchFamily="49" charset="0"/>
                        </a:rPr>
                        <a:t>union()</a:t>
                      </a:r>
                      <a:endParaRPr lang="en-US" sz="1600" dirty="0">
                        <a:latin typeface="Consolas" panose="020B0609020204030204" pitchFamily="49" charset="0"/>
                        <a:cs typeface="Consolas" panose="020B0609020204030204" pitchFamily="49" charset="0"/>
                      </a:endParaRPr>
                    </a:p>
                  </a:txBody>
                  <a:tcPr/>
                </a:tc>
                <a:tc>
                  <a:txBody>
                    <a:bodyPr/>
                    <a:lstStyle/>
                    <a:p>
                      <a:r>
                        <a:rPr lang="en-US" sz="1600" dirty="0" err="1" smtClean="0">
                          <a:latin typeface="Consolas" panose="020B0609020204030204" pitchFamily="49" charset="0"/>
                          <a:cs typeface="Consolas" panose="020B0609020204030204" pitchFamily="49" charset="0"/>
                        </a:rPr>
                        <a:t>cogroup</a:t>
                      </a:r>
                      <a:r>
                        <a:rPr lang="en-US" sz="1600" dirty="0" smtClean="0">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latin typeface="Consolas" panose="020B0609020204030204" pitchFamily="49" charset="0"/>
                          <a:cs typeface="Consolas" panose="020B0609020204030204" pitchFamily="49" charset="0"/>
                        </a:rPr>
                        <a:t>...</a:t>
                      </a:r>
                    </a:p>
                  </a:txBody>
                  <a:tcPr/>
                </a:tc>
              </a:tr>
            </a:tbl>
          </a:graphicData>
        </a:graphic>
      </p:graphicFrame>
      <p:sp>
        <p:nvSpPr>
          <p:cNvPr id="5" name="Title 1"/>
          <p:cNvSpPr>
            <a:spLocks noGrp="1"/>
          </p:cNvSpPr>
          <p:nvPr>
            <p:ph type="title"/>
          </p:nvPr>
        </p:nvSpPr>
        <p:spPr>
          <a:xfrm>
            <a:off x="339681" y="275167"/>
            <a:ext cx="11413939" cy="1143000"/>
          </a:xfrm>
        </p:spPr>
        <p:txBody>
          <a:bodyPr/>
          <a:lstStyle/>
          <a:p>
            <a:r>
              <a:rPr lang="en-US" dirty="0" smtClean="0"/>
              <a:t>Transformations (lazy)</a:t>
            </a:r>
            <a:endParaRPr lang="en-US" dirty="0"/>
          </a:p>
        </p:txBody>
      </p:sp>
    </p:spTree>
    <p:extLst>
      <p:ext uri="{BB962C8B-B14F-4D97-AF65-F5344CB8AC3E}">
        <p14:creationId xmlns:p14="http://schemas.microsoft.com/office/powerpoint/2010/main" val="2001672677"/>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p:cNvSpPr>
            <a:spLocks noGrp="1"/>
          </p:cNvSpPr>
          <p:nvPr>
            <p:ph type="title"/>
          </p:nvPr>
        </p:nvSpPr>
        <p:spPr>
          <a:xfrm>
            <a:off x="339681" y="275167"/>
            <a:ext cx="11413939" cy="1143000"/>
          </a:xfrm>
        </p:spPr>
        <p:txBody>
          <a:bodyPr/>
          <a:lstStyle/>
          <a:p>
            <a:r>
              <a:rPr lang="en-US" dirty="0"/>
              <a:t>Instructor: </a:t>
            </a:r>
            <a:r>
              <a:rPr lang="en-US" dirty="0" smtClean="0"/>
              <a:t>Zoltan C. Toth</a:t>
            </a:r>
            <a:endParaRPr lang="en-US" dirty="0"/>
          </a:p>
        </p:txBody>
      </p:sp>
      <p:sp>
        <p:nvSpPr>
          <p:cNvPr id="4" name="TextBox 3"/>
          <p:cNvSpPr txBox="1"/>
          <p:nvPr/>
        </p:nvSpPr>
        <p:spPr>
          <a:xfrm>
            <a:off x="3438468" y="1320302"/>
            <a:ext cx="8097527" cy="2354487"/>
          </a:xfrm>
          <a:prstGeom prst="rect">
            <a:avLst/>
          </a:prstGeom>
          <a:noFill/>
        </p:spPr>
        <p:txBody>
          <a:bodyPr wrap="square" lIns="91426" tIns="45718" rIns="91426" bIns="45718" rtlCol="0">
            <a:spAutoFit/>
          </a:bodyPr>
          <a:lstStyle/>
          <a:p>
            <a:r>
              <a:rPr lang="en-US" sz="2100" dirty="0">
                <a:latin typeface="Source Sans Pro Light"/>
                <a:cs typeface="Source Sans Pro Light"/>
              </a:rPr>
              <a:t>LinkedIn</a:t>
            </a:r>
            <a:r>
              <a:rPr lang="en-US" sz="2100" dirty="0">
                <a:latin typeface="Source Sans Pro Light"/>
                <a:cs typeface="Source Sans Pro Light"/>
              </a:rPr>
              <a:t>: </a:t>
            </a:r>
            <a:r>
              <a:rPr lang="en-US" sz="2100" dirty="0">
                <a:latin typeface="Source Sans Pro Light"/>
                <a:cs typeface="Source Sans Pro Light"/>
                <a:hlinkClick r:id="rId3"/>
              </a:rPr>
              <a:t>https://</a:t>
            </a:r>
            <a:r>
              <a:rPr lang="en-US" sz="2100" dirty="0" err="1">
                <a:latin typeface="Source Sans Pro Light"/>
                <a:cs typeface="Source Sans Pro Light"/>
                <a:hlinkClick r:id="rId3"/>
              </a:rPr>
              <a:t>www.linkedin.com</a:t>
            </a:r>
            <a:r>
              <a:rPr lang="en-US" sz="2100" dirty="0">
                <a:latin typeface="Source Sans Pro Light"/>
                <a:cs typeface="Source Sans Pro Light"/>
                <a:hlinkClick r:id="rId3"/>
              </a:rPr>
              <a:t>/in/</a:t>
            </a:r>
            <a:r>
              <a:rPr lang="en-US" sz="2100" dirty="0" err="1">
                <a:latin typeface="Source Sans Pro Light"/>
                <a:cs typeface="Source Sans Pro Light"/>
                <a:hlinkClick r:id="rId3"/>
              </a:rPr>
              <a:t>zoltanctoth</a:t>
            </a:r>
            <a:r>
              <a:rPr lang="en-US" sz="2100" dirty="0">
                <a:latin typeface="Source Sans Pro Light"/>
                <a:cs typeface="Source Sans Pro Light"/>
              </a:rPr>
              <a:t>	</a:t>
            </a:r>
            <a:endParaRPr lang="en-US" sz="2100" dirty="0" smtClean="0">
              <a:latin typeface="Source Sans Pro Light"/>
              <a:cs typeface="Source Sans Pro Light"/>
            </a:endParaRPr>
          </a:p>
          <a:p>
            <a:r>
              <a:rPr lang="en-US" sz="2100" dirty="0" smtClean="0">
                <a:latin typeface="Source Sans Pro Light"/>
                <a:cs typeface="Source Sans Pro Light"/>
              </a:rPr>
              <a:t>Email</a:t>
            </a:r>
            <a:r>
              <a:rPr lang="en-US" sz="2100" dirty="0" smtClean="0">
                <a:latin typeface="Source Sans Pro Light"/>
                <a:cs typeface="Source Sans Pro Light"/>
              </a:rPr>
              <a:t>: </a:t>
            </a:r>
            <a:r>
              <a:rPr lang="en-US" sz="2100" dirty="0" err="1" smtClean="0">
                <a:latin typeface="Source Sans Pro Light"/>
                <a:cs typeface="Source Sans Pro Light"/>
                <a:hlinkClick r:id="rId4"/>
              </a:rPr>
              <a:t>zoltan@datapao.com</a:t>
            </a:r>
            <a:endParaRPr lang="en-US" sz="2100" dirty="0" smtClean="0">
              <a:latin typeface="Source Sans Pro Light"/>
              <a:cs typeface="Source Sans Pro Light"/>
            </a:endParaRPr>
          </a:p>
          <a:p>
            <a:endParaRPr lang="en-US" sz="2100" dirty="0" smtClean="0">
              <a:latin typeface="Source Sans Pro Light"/>
              <a:cs typeface="Source Sans Pro Light"/>
            </a:endParaRPr>
          </a:p>
          <a:p>
            <a:r>
              <a:rPr lang="en-US" sz="2100" dirty="0" smtClean="0">
                <a:latin typeface="Source Sans Pro Light"/>
                <a:cs typeface="Source Sans Pro Light"/>
              </a:rPr>
              <a:t>Bio: I’m an independent consultant / trainer</a:t>
            </a:r>
            <a:br>
              <a:rPr lang="en-US" sz="2100" dirty="0" smtClean="0">
                <a:latin typeface="Source Sans Pro Light"/>
                <a:cs typeface="Source Sans Pro Light"/>
              </a:rPr>
            </a:br>
            <a:endParaRPr lang="en-US" sz="2100" dirty="0" smtClean="0">
              <a:latin typeface="Source Sans Pro Light"/>
              <a:cs typeface="Source Sans Pro Light"/>
            </a:endParaRPr>
          </a:p>
          <a:p>
            <a:endParaRPr lang="en-US" sz="2100" dirty="0" smtClean="0">
              <a:latin typeface="Source Sans Pro Light"/>
              <a:cs typeface="Source Sans Pro Light"/>
            </a:endParaRPr>
          </a:p>
          <a:p>
            <a:r>
              <a:rPr lang="en-US" sz="2100" dirty="0" smtClean="0">
                <a:latin typeface="Source Sans Pro Light"/>
                <a:cs typeface="Source Sans Pro Light"/>
              </a:rPr>
              <a:t>Earlier:</a:t>
            </a:r>
            <a:endParaRPr lang="en-US" sz="2100" dirty="0">
              <a:latin typeface="Source Sans Pro Light"/>
              <a:cs typeface="Source Sans Pro Light"/>
            </a:endParaRPr>
          </a:p>
        </p:txBody>
      </p:sp>
      <p:pic>
        <p:nvPicPr>
          <p:cNvPr id="8" name="Picture 7"/>
          <p:cNvPicPr>
            <a:picLocks noChangeAspect="1"/>
          </p:cNvPicPr>
          <p:nvPr/>
        </p:nvPicPr>
        <p:blipFill>
          <a:blip r:embed="rId5"/>
          <a:stretch>
            <a:fillRect/>
          </a:stretch>
        </p:blipFill>
        <p:spPr>
          <a:xfrm>
            <a:off x="5775306" y="3456792"/>
            <a:ext cx="2672968" cy="705367"/>
          </a:xfrm>
          <a:prstGeom prst="rect">
            <a:avLst/>
          </a:prstGeom>
        </p:spPr>
      </p:pic>
      <p:sp>
        <p:nvSpPr>
          <p:cNvPr id="9" name="TextBox 8"/>
          <p:cNvSpPr txBox="1"/>
          <p:nvPr/>
        </p:nvSpPr>
        <p:spPr>
          <a:xfrm>
            <a:off x="3438468" y="3559441"/>
            <a:ext cx="1907862" cy="384721"/>
          </a:xfrm>
          <a:prstGeom prst="rect">
            <a:avLst/>
          </a:prstGeom>
          <a:noFill/>
        </p:spPr>
        <p:txBody>
          <a:bodyPr wrap="square" rtlCol="0">
            <a:spAutoFit/>
          </a:bodyPr>
          <a:lstStyle/>
          <a:p>
            <a:r>
              <a:rPr lang="en-US" dirty="0" smtClean="0">
                <a:latin typeface="Source Sans Pro" charset="0"/>
                <a:ea typeface="Source Sans Pro" charset="0"/>
                <a:cs typeface="Source Sans Pro" charset="0"/>
              </a:rPr>
              <a:t>Data Engineer @</a:t>
            </a:r>
            <a:endParaRPr lang="en-US" dirty="0">
              <a:latin typeface="Source Sans Pro" charset="0"/>
              <a:ea typeface="Source Sans Pro" charset="0"/>
              <a:cs typeface="Source Sans Pro" charset="0"/>
            </a:endParaRPr>
          </a:p>
        </p:txBody>
      </p:sp>
      <p:pic>
        <p:nvPicPr>
          <p:cNvPr id="12" name="Picture 11"/>
          <p:cNvPicPr>
            <a:picLocks noChangeAspect="1"/>
          </p:cNvPicPr>
          <p:nvPr/>
        </p:nvPicPr>
        <p:blipFill>
          <a:blip r:embed="rId6"/>
          <a:stretch>
            <a:fillRect/>
          </a:stretch>
        </p:blipFill>
        <p:spPr>
          <a:xfrm>
            <a:off x="9175457" y="3252954"/>
            <a:ext cx="1524000" cy="812800"/>
          </a:xfrm>
          <a:prstGeom prst="rect">
            <a:avLst/>
          </a:prstGeom>
        </p:spPr>
      </p:pic>
      <p:pic>
        <p:nvPicPr>
          <p:cNvPr id="13" name="Picture 12"/>
          <p:cNvPicPr>
            <a:picLocks noChangeAspect="1"/>
          </p:cNvPicPr>
          <p:nvPr/>
        </p:nvPicPr>
        <p:blipFill>
          <a:blip r:embed="rId7"/>
          <a:stretch>
            <a:fillRect/>
          </a:stretch>
        </p:blipFill>
        <p:spPr>
          <a:xfrm>
            <a:off x="5521869" y="4456719"/>
            <a:ext cx="2723539" cy="1570040"/>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05921" y="4719924"/>
            <a:ext cx="2463072" cy="1096337"/>
          </a:xfrm>
          <a:prstGeom prst="rect">
            <a:avLst/>
          </a:prstGeom>
        </p:spPr>
      </p:pic>
      <p:pic>
        <p:nvPicPr>
          <p:cNvPr id="19" name="Picture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411" y="1320302"/>
            <a:ext cx="3218527" cy="2138076"/>
          </a:xfrm>
          <a:prstGeom prst="rect">
            <a:avLst/>
          </a:prstGeom>
        </p:spPr>
      </p:pic>
    </p:spTree>
    <p:extLst>
      <p:ext uri="{BB962C8B-B14F-4D97-AF65-F5344CB8AC3E}">
        <p14:creationId xmlns:p14="http://schemas.microsoft.com/office/powerpoint/2010/main" val="920853707"/>
      </p:ext>
    </p:extLst>
  </p:cSld>
  <p:clrMapOvr>
    <a:masterClrMapping/>
  </p:clrMapOvr>
  <p:transition>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045483621"/>
              </p:ext>
            </p:extLst>
          </p:nvPr>
        </p:nvGraphicFramePr>
        <p:xfrm>
          <a:off x="2316244" y="2023091"/>
          <a:ext cx="7102922" cy="3604685"/>
        </p:xfrm>
        <a:graphic>
          <a:graphicData uri="http://schemas.openxmlformats.org/drawingml/2006/table">
            <a:tbl>
              <a:tblPr firstRow="1" bandRow="1">
                <a:tableStyleId>{2D5ABB26-0587-4C30-8999-92F81FD0307C}</a:tableStyleId>
              </a:tblPr>
              <a:tblGrid>
                <a:gridCol w="4209289"/>
                <a:gridCol w="2893633"/>
              </a:tblGrid>
              <a:tr h="514955">
                <a:tc>
                  <a:txBody>
                    <a:bodyPr/>
                    <a:lstStyle/>
                    <a:p>
                      <a:r>
                        <a:rPr lang="en-US" sz="1900" dirty="0" smtClean="0">
                          <a:latin typeface="Consolas" panose="020B0609020204030204" pitchFamily="49" charset="0"/>
                          <a:cs typeface="Consolas" panose="020B0609020204030204" pitchFamily="49" charset="0"/>
                        </a:rPr>
                        <a:t>reduce()</a:t>
                      </a:r>
                      <a:endParaRPr lang="en-US" sz="1900" dirty="0">
                        <a:latin typeface="Consolas" panose="020B0609020204030204" pitchFamily="49" charset="0"/>
                        <a:cs typeface="Consolas" panose="020B0609020204030204" pitchFamily="49" charset="0"/>
                      </a:endParaRPr>
                    </a:p>
                  </a:txBody>
                  <a:tcPr/>
                </a:tc>
                <a:tc>
                  <a:txBody>
                    <a:bodyPr/>
                    <a:lstStyle/>
                    <a:p>
                      <a:r>
                        <a:rPr lang="en-US" sz="1900" dirty="0" err="1" smtClean="0">
                          <a:latin typeface="Consolas" panose="020B0609020204030204" pitchFamily="49" charset="0"/>
                          <a:cs typeface="Consolas" panose="020B0609020204030204" pitchFamily="49" charset="0"/>
                        </a:rPr>
                        <a:t>takeOrdered</a:t>
                      </a:r>
                      <a:r>
                        <a:rPr lang="en-US" sz="1900" dirty="0" smtClean="0">
                          <a:latin typeface="Consolas" panose="020B0609020204030204" pitchFamily="49" charset="0"/>
                          <a:cs typeface="Consolas" panose="020B0609020204030204" pitchFamily="49" charset="0"/>
                        </a:rPr>
                        <a:t>()</a:t>
                      </a:r>
                      <a:endParaRPr lang="en-US" sz="1900" dirty="0">
                        <a:latin typeface="Consolas" panose="020B0609020204030204" pitchFamily="49" charset="0"/>
                        <a:cs typeface="Consolas" panose="020B0609020204030204" pitchFamily="49" charset="0"/>
                      </a:endParaRPr>
                    </a:p>
                  </a:txBody>
                  <a:tcPr/>
                </a:tc>
              </a:tr>
              <a:tr h="514955">
                <a:tc>
                  <a:txBody>
                    <a:bodyPr/>
                    <a:lstStyle/>
                    <a:p>
                      <a:r>
                        <a:rPr lang="en-US" sz="1900" dirty="0" smtClean="0">
                          <a:latin typeface="Consolas" panose="020B0609020204030204" pitchFamily="49" charset="0"/>
                          <a:cs typeface="Consolas" panose="020B0609020204030204" pitchFamily="49" charset="0"/>
                        </a:rPr>
                        <a:t>collect()</a:t>
                      </a:r>
                      <a:endParaRPr lang="en-US" sz="1900" dirty="0">
                        <a:latin typeface="Consolas" panose="020B0609020204030204" pitchFamily="49" charset="0"/>
                        <a:cs typeface="Consolas" panose="020B0609020204030204" pitchFamily="49" charset="0"/>
                      </a:endParaRPr>
                    </a:p>
                  </a:txBody>
                  <a:tcPr/>
                </a:tc>
                <a:tc>
                  <a:txBody>
                    <a:bodyPr/>
                    <a:lstStyle/>
                    <a:p>
                      <a:r>
                        <a:rPr lang="en-US" sz="1900" dirty="0" err="1" smtClean="0">
                          <a:latin typeface="Consolas" panose="020B0609020204030204" pitchFamily="49" charset="0"/>
                          <a:cs typeface="Consolas" panose="020B0609020204030204" pitchFamily="49" charset="0"/>
                        </a:rPr>
                        <a:t>saveAsTextFile</a:t>
                      </a:r>
                      <a:r>
                        <a:rPr lang="en-US" sz="1900" dirty="0" smtClean="0">
                          <a:latin typeface="Consolas" panose="020B0609020204030204" pitchFamily="49" charset="0"/>
                          <a:cs typeface="Consolas" panose="020B0609020204030204" pitchFamily="49" charset="0"/>
                        </a:rPr>
                        <a:t>()</a:t>
                      </a:r>
                      <a:endParaRPr lang="en-US" sz="1900" dirty="0">
                        <a:latin typeface="Consolas" panose="020B0609020204030204" pitchFamily="49" charset="0"/>
                        <a:cs typeface="Consolas" panose="020B0609020204030204" pitchFamily="49" charset="0"/>
                      </a:endParaRPr>
                    </a:p>
                  </a:txBody>
                  <a:tcPr/>
                </a:tc>
              </a:tr>
              <a:tr h="514955">
                <a:tc>
                  <a:txBody>
                    <a:bodyPr/>
                    <a:lstStyle/>
                    <a:p>
                      <a:r>
                        <a:rPr lang="en-US" sz="1900" dirty="0" smtClean="0">
                          <a:latin typeface="Consolas" panose="020B0609020204030204" pitchFamily="49" charset="0"/>
                          <a:cs typeface="Consolas" panose="020B0609020204030204" pitchFamily="49" charset="0"/>
                        </a:rPr>
                        <a:t>count()</a:t>
                      </a:r>
                      <a:endParaRPr lang="en-US" sz="1900" dirty="0">
                        <a:latin typeface="Consolas" panose="020B0609020204030204" pitchFamily="49" charset="0"/>
                        <a:cs typeface="Consolas" panose="020B0609020204030204" pitchFamily="49" charset="0"/>
                      </a:endParaRPr>
                    </a:p>
                  </a:txBody>
                  <a:tcPr/>
                </a:tc>
                <a:tc>
                  <a:txBody>
                    <a:bodyPr/>
                    <a:lstStyle/>
                    <a:p>
                      <a:r>
                        <a:rPr lang="en-US" sz="1900" dirty="0" err="1" smtClean="0">
                          <a:latin typeface="Consolas" panose="020B0609020204030204" pitchFamily="49" charset="0"/>
                          <a:cs typeface="Consolas" panose="020B0609020204030204" pitchFamily="49" charset="0"/>
                        </a:rPr>
                        <a:t>saveAsSequenceFile</a:t>
                      </a:r>
                      <a:r>
                        <a:rPr lang="en-US" sz="1900" dirty="0" smtClean="0">
                          <a:latin typeface="Consolas" panose="020B0609020204030204" pitchFamily="49" charset="0"/>
                          <a:cs typeface="Consolas" panose="020B0609020204030204" pitchFamily="49" charset="0"/>
                        </a:rPr>
                        <a:t>()</a:t>
                      </a:r>
                      <a:endParaRPr lang="en-US" sz="1900" dirty="0">
                        <a:latin typeface="Consolas" panose="020B0609020204030204" pitchFamily="49" charset="0"/>
                        <a:cs typeface="Consolas" panose="020B0609020204030204" pitchFamily="49" charset="0"/>
                      </a:endParaRPr>
                    </a:p>
                  </a:txBody>
                  <a:tcPr/>
                </a:tc>
              </a:tr>
              <a:tr h="514955">
                <a:tc>
                  <a:txBody>
                    <a:bodyPr/>
                    <a:lstStyle/>
                    <a:p>
                      <a:r>
                        <a:rPr lang="en-US" sz="1900" dirty="0" smtClean="0">
                          <a:latin typeface="Consolas" panose="020B0609020204030204" pitchFamily="49" charset="0"/>
                          <a:cs typeface="Consolas" panose="020B0609020204030204" pitchFamily="49" charset="0"/>
                        </a:rPr>
                        <a:t>first()</a:t>
                      </a:r>
                      <a:endParaRPr lang="en-US" sz="1900" dirty="0">
                        <a:latin typeface="Consolas" panose="020B0609020204030204" pitchFamily="49" charset="0"/>
                        <a:cs typeface="Consolas" panose="020B0609020204030204" pitchFamily="49" charset="0"/>
                      </a:endParaRPr>
                    </a:p>
                  </a:txBody>
                  <a:tcPr/>
                </a:tc>
                <a:tc>
                  <a:txBody>
                    <a:bodyPr/>
                    <a:lstStyle/>
                    <a:p>
                      <a:r>
                        <a:rPr lang="en-US" sz="1900" dirty="0" err="1" smtClean="0">
                          <a:latin typeface="Consolas" panose="020B0609020204030204" pitchFamily="49" charset="0"/>
                          <a:cs typeface="Consolas" panose="020B0609020204030204" pitchFamily="49" charset="0"/>
                        </a:rPr>
                        <a:t>saveAsObjectFile</a:t>
                      </a:r>
                      <a:r>
                        <a:rPr lang="en-US" sz="1900" dirty="0" smtClean="0">
                          <a:latin typeface="Consolas" panose="020B0609020204030204" pitchFamily="49" charset="0"/>
                          <a:cs typeface="Consolas" panose="020B0609020204030204" pitchFamily="49" charset="0"/>
                        </a:rPr>
                        <a:t>()</a:t>
                      </a:r>
                      <a:endParaRPr lang="en-US" sz="1900" dirty="0">
                        <a:latin typeface="Consolas" panose="020B0609020204030204" pitchFamily="49" charset="0"/>
                        <a:cs typeface="Consolas" panose="020B0609020204030204" pitchFamily="49" charset="0"/>
                      </a:endParaRPr>
                    </a:p>
                  </a:txBody>
                  <a:tcPr/>
                </a:tc>
              </a:tr>
              <a:tr h="514955">
                <a:tc>
                  <a:txBody>
                    <a:bodyPr/>
                    <a:lstStyle/>
                    <a:p>
                      <a:r>
                        <a:rPr lang="en-US" sz="1900" dirty="0" smtClean="0">
                          <a:latin typeface="Consolas" panose="020B0609020204030204" pitchFamily="49" charset="0"/>
                          <a:cs typeface="Consolas" panose="020B0609020204030204" pitchFamily="49" charset="0"/>
                        </a:rPr>
                        <a:t>take()</a:t>
                      </a:r>
                      <a:endParaRPr lang="en-US" sz="1900" dirty="0">
                        <a:latin typeface="Consolas" panose="020B0609020204030204" pitchFamily="49" charset="0"/>
                        <a:cs typeface="Consolas" panose="020B0609020204030204" pitchFamily="49" charset="0"/>
                      </a:endParaRPr>
                    </a:p>
                  </a:txBody>
                  <a:tcPr/>
                </a:tc>
                <a:tc>
                  <a:txBody>
                    <a:bodyPr/>
                    <a:lstStyle/>
                    <a:p>
                      <a:r>
                        <a:rPr lang="en-US" sz="1900" dirty="0" err="1" smtClean="0">
                          <a:latin typeface="Consolas" panose="020B0609020204030204" pitchFamily="49" charset="0"/>
                          <a:cs typeface="Consolas" panose="020B0609020204030204" pitchFamily="49" charset="0"/>
                        </a:rPr>
                        <a:t>countByKey</a:t>
                      </a:r>
                      <a:r>
                        <a:rPr lang="en-US" sz="1900" dirty="0" smtClean="0">
                          <a:latin typeface="Consolas" panose="020B0609020204030204" pitchFamily="49" charset="0"/>
                          <a:cs typeface="Consolas" panose="020B0609020204030204" pitchFamily="49" charset="0"/>
                        </a:rPr>
                        <a:t>()</a:t>
                      </a:r>
                      <a:endParaRPr lang="en-US" sz="1900" dirty="0">
                        <a:latin typeface="Consolas" panose="020B0609020204030204" pitchFamily="49" charset="0"/>
                        <a:cs typeface="Consolas" panose="020B0609020204030204" pitchFamily="49" charset="0"/>
                      </a:endParaRPr>
                    </a:p>
                  </a:txBody>
                  <a:tcPr/>
                </a:tc>
              </a:tr>
              <a:tr h="514955">
                <a:tc>
                  <a:txBody>
                    <a:bodyPr/>
                    <a:lstStyle/>
                    <a:p>
                      <a:r>
                        <a:rPr lang="en-US" sz="1900" dirty="0" err="1" smtClean="0">
                          <a:latin typeface="Consolas" panose="020B0609020204030204" pitchFamily="49" charset="0"/>
                          <a:cs typeface="Consolas" panose="020B0609020204030204" pitchFamily="49" charset="0"/>
                        </a:rPr>
                        <a:t>takeSample</a:t>
                      </a:r>
                      <a:r>
                        <a:rPr lang="en-US" sz="1900" dirty="0" smtClean="0">
                          <a:latin typeface="Consolas" panose="020B0609020204030204" pitchFamily="49" charset="0"/>
                          <a:cs typeface="Consolas" panose="020B0609020204030204" pitchFamily="49" charset="0"/>
                        </a:rPr>
                        <a:t>()</a:t>
                      </a:r>
                      <a:endParaRPr lang="en-US" sz="1900" dirty="0">
                        <a:latin typeface="Consolas" panose="020B0609020204030204" pitchFamily="49" charset="0"/>
                        <a:cs typeface="Consolas" panose="020B0609020204030204" pitchFamily="49" charset="0"/>
                      </a:endParaRPr>
                    </a:p>
                  </a:txBody>
                  <a:tcPr/>
                </a:tc>
                <a:tc>
                  <a:txBody>
                    <a:bodyPr/>
                    <a:lstStyle/>
                    <a:p>
                      <a:r>
                        <a:rPr lang="en-US" sz="1900" dirty="0" err="1" smtClean="0">
                          <a:latin typeface="Consolas" panose="020B0609020204030204" pitchFamily="49" charset="0"/>
                          <a:cs typeface="Consolas" panose="020B0609020204030204" pitchFamily="49" charset="0"/>
                        </a:rPr>
                        <a:t>foreach</a:t>
                      </a:r>
                      <a:r>
                        <a:rPr lang="en-US" sz="1900" dirty="0" smtClean="0">
                          <a:latin typeface="Consolas" panose="020B0609020204030204" pitchFamily="49" charset="0"/>
                          <a:cs typeface="Consolas" panose="020B0609020204030204" pitchFamily="49" charset="0"/>
                        </a:rPr>
                        <a:t>()</a:t>
                      </a:r>
                      <a:endParaRPr lang="en-US" sz="1900" dirty="0">
                        <a:latin typeface="Consolas" panose="020B0609020204030204" pitchFamily="49" charset="0"/>
                        <a:cs typeface="Consolas" panose="020B0609020204030204" pitchFamily="49" charset="0"/>
                      </a:endParaRPr>
                    </a:p>
                  </a:txBody>
                  <a:tcPr/>
                </a:tc>
              </a:tr>
              <a:tr h="514955">
                <a:tc>
                  <a:txBody>
                    <a:bodyPr/>
                    <a:lstStyle/>
                    <a:p>
                      <a:r>
                        <a:rPr lang="en-US" sz="1900" dirty="0" err="1" smtClean="0">
                          <a:solidFill>
                            <a:schemeClr val="tx2"/>
                          </a:solidFill>
                          <a:latin typeface="Consolas" panose="020B0609020204030204" pitchFamily="49" charset="0"/>
                          <a:cs typeface="Consolas" panose="020B0609020204030204" pitchFamily="49" charset="0"/>
                        </a:rPr>
                        <a:t>saveToCassandra</a:t>
                      </a:r>
                      <a:r>
                        <a:rPr lang="en-US" sz="1900" dirty="0" smtClean="0">
                          <a:solidFill>
                            <a:schemeClr val="tx2"/>
                          </a:solidFill>
                          <a:latin typeface="Consolas" panose="020B0609020204030204" pitchFamily="49" charset="0"/>
                          <a:cs typeface="Consolas" panose="020B0609020204030204" pitchFamily="49" charset="0"/>
                        </a:rPr>
                        <a:t>()</a:t>
                      </a:r>
                      <a:endParaRPr lang="en-US" sz="1900" dirty="0">
                        <a:solidFill>
                          <a:schemeClr val="tx2"/>
                        </a:solidFill>
                        <a:latin typeface="Consolas" panose="020B0609020204030204" pitchFamily="49" charset="0"/>
                        <a:cs typeface="Consolas" panose="020B0609020204030204" pitchFamily="49" charset="0"/>
                      </a:endParaRPr>
                    </a:p>
                  </a:txBody>
                  <a:tcPr/>
                </a:tc>
                <a:tc>
                  <a:txBody>
                    <a:bodyPr/>
                    <a:lstStyle/>
                    <a:p>
                      <a:r>
                        <a:rPr lang="en-US" sz="1900" dirty="0" smtClean="0">
                          <a:latin typeface="Consolas" panose="020B0609020204030204" pitchFamily="49" charset="0"/>
                          <a:cs typeface="Consolas" panose="020B0609020204030204" pitchFamily="49" charset="0"/>
                        </a:rPr>
                        <a:t>...</a:t>
                      </a:r>
                      <a:endParaRPr lang="en-US" sz="1900" dirty="0">
                        <a:latin typeface="Consolas" panose="020B0609020204030204" pitchFamily="49" charset="0"/>
                        <a:cs typeface="Consolas" panose="020B0609020204030204" pitchFamily="49" charset="0"/>
                      </a:endParaRPr>
                    </a:p>
                  </a:txBody>
                  <a:tcPr/>
                </a:tc>
              </a:tr>
            </a:tbl>
          </a:graphicData>
        </a:graphic>
      </p:graphicFrame>
      <p:sp>
        <p:nvSpPr>
          <p:cNvPr id="4" name="Title 1"/>
          <p:cNvSpPr>
            <a:spLocks noGrp="1"/>
          </p:cNvSpPr>
          <p:nvPr>
            <p:ph type="title"/>
          </p:nvPr>
        </p:nvSpPr>
        <p:spPr>
          <a:xfrm>
            <a:off x="339681" y="275167"/>
            <a:ext cx="11413939" cy="1143000"/>
          </a:xfrm>
        </p:spPr>
        <p:txBody>
          <a:bodyPr/>
          <a:lstStyle/>
          <a:p>
            <a:r>
              <a:rPr lang="en-US" dirty="0" smtClean="0"/>
              <a:t>Actions</a:t>
            </a:r>
            <a:endParaRPr lang="en-US" dirty="0"/>
          </a:p>
        </p:txBody>
      </p:sp>
    </p:spTree>
    <p:extLst>
      <p:ext uri="{BB962C8B-B14F-4D97-AF65-F5344CB8AC3E}">
        <p14:creationId xmlns:p14="http://schemas.microsoft.com/office/powerpoint/2010/main" val="4006617558"/>
      </p:ext>
    </p:extLst>
  </p:cSld>
  <p:clrMapOvr>
    <a:masterClrMapping/>
  </p:clrMapOvr>
  <p:transition>
    <p:push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3464" y="1565757"/>
            <a:ext cx="3081403" cy="3138036"/>
          </a:xfrm>
          <a:prstGeom prst="rect">
            <a:avLst/>
          </a:prstGeom>
          <a:noFill/>
        </p:spPr>
        <p:txBody>
          <a:bodyPr wrap="square" lIns="91438" tIns="45719" rIns="91438" bIns="45719" rtlCol="0">
            <a:spAutoFit/>
          </a:bodyPr>
          <a:lstStyle/>
          <a:p>
            <a:pPr marL="742932" lvl="1" indent="-285744">
              <a:lnSpc>
                <a:spcPct val="150000"/>
              </a:lnSpc>
              <a:buFont typeface="Arial" panose="020B0604020202020204" pitchFamily="34" charset="0"/>
              <a:buChar char="•"/>
            </a:pPr>
            <a:r>
              <a:rPr lang="en-US" dirty="0" err="1">
                <a:latin typeface="Consolas"/>
                <a:ea typeface="Anonymous Pro" panose="02060609030202000504" pitchFamily="49" charset="0"/>
                <a:cs typeface="Consolas"/>
              </a:rPr>
              <a:t>HadoopRDD</a:t>
            </a:r>
            <a:endParaRPr lang="en-US" dirty="0">
              <a:latin typeface="Consolas"/>
              <a:ea typeface="Anonymous Pro" panose="02060609030202000504" pitchFamily="49" charset="0"/>
              <a:cs typeface="Consolas"/>
            </a:endParaRPr>
          </a:p>
          <a:p>
            <a:pPr marL="742932" lvl="1" indent="-285744">
              <a:lnSpc>
                <a:spcPct val="150000"/>
              </a:lnSpc>
              <a:buFont typeface="Arial" panose="020B0604020202020204" pitchFamily="34" charset="0"/>
              <a:buChar char="•"/>
            </a:pPr>
            <a:r>
              <a:rPr lang="en-US" dirty="0" err="1">
                <a:latin typeface="Consolas"/>
                <a:ea typeface="Anonymous Pro" panose="02060609030202000504" pitchFamily="49" charset="0"/>
                <a:cs typeface="Consolas"/>
              </a:rPr>
              <a:t>FilteredRDD</a:t>
            </a:r>
            <a:endParaRPr lang="en-US" dirty="0">
              <a:latin typeface="Consolas"/>
              <a:ea typeface="Anonymous Pro" panose="02060609030202000504" pitchFamily="49" charset="0"/>
              <a:cs typeface="Consolas"/>
            </a:endParaRPr>
          </a:p>
          <a:p>
            <a:pPr marL="742932" lvl="1" indent="-285744">
              <a:lnSpc>
                <a:spcPct val="150000"/>
              </a:lnSpc>
              <a:buFont typeface="Arial" panose="020B0604020202020204" pitchFamily="34" charset="0"/>
              <a:buChar char="•"/>
            </a:pPr>
            <a:r>
              <a:rPr lang="en-US" dirty="0" err="1">
                <a:latin typeface="Consolas"/>
                <a:ea typeface="Anonymous Pro" panose="02060609030202000504" pitchFamily="49" charset="0"/>
                <a:cs typeface="Consolas"/>
              </a:rPr>
              <a:t>MappedRDD</a:t>
            </a:r>
            <a:endParaRPr lang="en-US" dirty="0">
              <a:latin typeface="Consolas"/>
              <a:ea typeface="Anonymous Pro" panose="02060609030202000504" pitchFamily="49" charset="0"/>
              <a:cs typeface="Consolas"/>
            </a:endParaRPr>
          </a:p>
          <a:p>
            <a:pPr marL="742932" lvl="1" indent="-285744">
              <a:lnSpc>
                <a:spcPct val="150000"/>
              </a:lnSpc>
              <a:buFont typeface="Arial" panose="020B0604020202020204" pitchFamily="34" charset="0"/>
              <a:buChar char="•"/>
            </a:pPr>
            <a:r>
              <a:rPr lang="en-US" b="1" dirty="0" err="1">
                <a:latin typeface="Consolas"/>
                <a:ea typeface="Anonymous Pro" panose="02060609030202000504" pitchFamily="49" charset="0"/>
                <a:cs typeface="Consolas"/>
              </a:rPr>
              <a:t>PairRDD</a:t>
            </a:r>
            <a:endParaRPr lang="en-US" b="1" dirty="0">
              <a:latin typeface="Consolas"/>
              <a:ea typeface="Anonymous Pro" panose="02060609030202000504" pitchFamily="49" charset="0"/>
              <a:cs typeface="Consolas"/>
            </a:endParaRPr>
          </a:p>
          <a:p>
            <a:pPr marL="742932" lvl="1" indent="-285744">
              <a:lnSpc>
                <a:spcPct val="150000"/>
              </a:lnSpc>
              <a:buFont typeface="Arial" panose="020B0604020202020204" pitchFamily="34" charset="0"/>
              <a:buChar char="•"/>
            </a:pPr>
            <a:r>
              <a:rPr lang="en-US" dirty="0" err="1">
                <a:latin typeface="Consolas"/>
                <a:ea typeface="Anonymous Pro" panose="02060609030202000504" pitchFamily="49" charset="0"/>
                <a:cs typeface="Consolas"/>
              </a:rPr>
              <a:t>ShuffledRDD</a:t>
            </a:r>
            <a:endParaRPr lang="en-US" dirty="0">
              <a:latin typeface="Consolas"/>
              <a:ea typeface="Anonymous Pro" panose="02060609030202000504" pitchFamily="49" charset="0"/>
              <a:cs typeface="Consolas"/>
            </a:endParaRPr>
          </a:p>
          <a:p>
            <a:pPr marL="742932" lvl="1" indent="-285744">
              <a:lnSpc>
                <a:spcPct val="150000"/>
              </a:lnSpc>
              <a:buFont typeface="Arial" panose="020B0604020202020204" pitchFamily="34" charset="0"/>
              <a:buChar char="•"/>
            </a:pPr>
            <a:r>
              <a:rPr lang="en-US" dirty="0" err="1">
                <a:latin typeface="Consolas"/>
                <a:ea typeface="Anonymous Pro" panose="02060609030202000504" pitchFamily="49" charset="0"/>
                <a:cs typeface="Consolas"/>
              </a:rPr>
              <a:t>UnionRDD</a:t>
            </a:r>
            <a:endParaRPr lang="en-US" dirty="0">
              <a:latin typeface="Consolas"/>
              <a:ea typeface="Anonymous Pro" panose="02060609030202000504" pitchFamily="49" charset="0"/>
              <a:cs typeface="Consolas"/>
            </a:endParaRPr>
          </a:p>
          <a:p>
            <a:pPr marL="742932" lvl="1" indent="-285744">
              <a:lnSpc>
                <a:spcPct val="150000"/>
              </a:lnSpc>
              <a:buFont typeface="Arial" panose="020B0604020202020204" pitchFamily="34" charset="0"/>
              <a:buChar char="•"/>
            </a:pPr>
            <a:r>
              <a:rPr lang="en-US" dirty="0" err="1">
                <a:latin typeface="Consolas"/>
                <a:ea typeface="Anonymous Pro" panose="02060609030202000504" pitchFamily="49" charset="0"/>
                <a:cs typeface="Consolas"/>
              </a:rPr>
              <a:t>PythonRDD</a:t>
            </a:r>
            <a:endParaRPr lang="en-US" dirty="0">
              <a:latin typeface="Consolas"/>
              <a:ea typeface="Anonymous Pro" panose="02060609030202000504" pitchFamily="49" charset="0"/>
              <a:cs typeface="Consolas"/>
            </a:endParaRPr>
          </a:p>
        </p:txBody>
      </p:sp>
      <p:sp>
        <p:nvSpPr>
          <p:cNvPr id="4" name="TextBox 3"/>
          <p:cNvSpPr txBox="1"/>
          <p:nvPr/>
        </p:nvSpPr>
        <p:spPr>
          <a:xfrm>
            <a:off x="3839229" y="1603333"/>
            <a:ext cx="3181611" cy="2577626"/>
          </a:xfrm>
          <a:prstGeom prst="rect">
            <a:avLst/>
          </a:prstGeom>
          <a:noFill/>
        </p:spPr>
        <p:txBody>
          <a:bodyPr wrap="square" lIns="91438" tIns="45719" rIns="91438" bIns="45719" rtlCol="0">
            <a:spAutoFit/>
          </a:bodyPr>
          <a:lstStyle/>
          <a:p>
            <a:pPr marL="742932" lvl="1" indent="-285744">
              <a:lnSpc>
                <a:spcPct val="150000"/>
              </a:lnSpc>
              <a:buFont typeface="Arial" panose="020B0604020202020204" pitchFamily="34" charset="0"/>
              <a:buChar char="•"/>
            </a:pPr>
            <a:r>
              <a:rPr lang="en-US" dirty="0" err="1">
                <a:latin typeface="Consolas"/>
                <a:ea typeface="Anonymous Pro" panose="02060609030202000504" pitchFamily="49" charset="0"/>
                <a:cs typeface="Consolas"/>
              </a:rPr>
              <a:t>DoubleRDD</a:t>
            </a:r>
            <a:endParaRPr lang="en-US" dirty="0">
              <a:latin typeface="Consolas"/>
              <a:ea typeface="Anonymous Pro" panose="02060609030202000504" pitchFamily="49" charset="0"/>
              <a:cs typeface="Consolas"/>
            </a:endParaRPr>
          </a:p>
          <a:p>
            <a:pPr marL="742932" lvl="1" indent="-285744">
              <a:lnSpc>
                <a:spcPct val="150000"/>
              </a:lnSpc>
              <a:buFont typeface="Arial" panose="020B0604020202020204" pitchFamily="34" charset="0"/>
              <a:buChar char="•"/>
            </a:pPr>
            <a:r>
              <a:rPr lang="en-US" dirty="0" err="1">
                <a:latin typeface="Consolas"/>
                <a:ea typeface="Anonymous Pro" panose="02060609030202000504" pitchFamily="49" charset="0"/>
                <a:cs typeface="Consolas"/>
              </a:rPr>
              <a:t>JdbcRDD</a:t>
            </a:r>
            <a:endParaRPr lang="en-US" dirty="0">
              <a:latin typeface="Consolas"/>
              <a:ea typeface="Anonymous Pro" panose="02060609030202000504" pitchFamily="49" charset="0"/>
              <a:cs typeface="Consolas"/>
            </a:endParaRPr>
          </a:p>
          <a:p>
            <a:pPr marL="742932" lvl="1" indent="-285744">
              <a:lnSpc>
                <a:spcPct val="150000"/>
              </a:lnSpc>
              <a:buFont typeface="Arial" panose="020B0604020202020204" pitchFamily="34" charset="0"/>
              <a:buChar char="•"/>
            </a:pPr>
            <a:r>
              <a:rPr lang="en-US" dirty="0" err="1">
                <a:latin typeface="Consolas"/>
                <a:ea typeface="Anonymous Pro" panose="02060609030202000504" pitchFamily="49" charset="0"/>
                <a:cs typeface="Consolas"/>
              </a:rPr>
              <a:t>JsonRDD</a:t>
            </a:r>
            <a:endParaRPr lang="en-US" dirty="0">
              <a:latin typeface="Consolas"/>
              <a:ea typeface="Anonymous Pro" panose="02060609030202000504" pitchFamily="49" charset="0"/>
              <a:cs typeface="Consolas"/>
            </a:endParaRPr>
          </a:p>
          <a:p>
            <a:pPr marL="742932" lvl="1" indent="-285744">
              <a:lnSpc>
                <a:spcPct val="150000"/>
              </a:lnSpc>
              <a:buFont typeface="Arial" panose="020B0604020202020204" pitchFamily="34" charset="0"/>
              <a:buChar char="•"/>
            </a:pPr>
            <a:r>
              <a:rPr lang="en-US" dirty="0" err="1">
                <a:latin typeface="Consolas"/>
                <a:ea typeface="Anonymous Pro" panose="02060609030202000504" pitchFamily="49" charset="0"/>
                <a:cs typeface="Consolas"/>
              </a:rPr>
              <a:t>VertexRDD</a:t>
            </a:r>
            <a:endParaRPr lang="en-US" dirty="0">
              <a:latin typeface="Consolas"/>
              <a:ea typeface="Anonymous Pro" panose="02060609030202000504" pitchFamily="49" charset="0"/>
              <a:cs typeface="Consolas"/>
            </a:endParaRPr>
          </a:p>
          <a:p>
            <a:pPr marL="742932" lvl="1" indent="-285744">
              <a:lnSpc>
                <a:spcPct val="150000"/>
              </a:lnSpc>
              <a:buFont typeface="Arial" panose="020B0604020202020204" pitchFamily="34" charset="0"/>
              <a:buChar char="•"/>
            </a:pPr>
            <a:r>
              <a:rPr lang="en-US" dirty="0" err="1">
                <a:latin typeface="Consolas"/>
                <a:ea typeface="Anonymous Pro" panose="02060609030202000504" pitchFamily="49" charset="0"/>
                <a:cs typeface="Consolas"/>
              </a:rPr>
              <a:t>EdgeRDD</a:t>
            </a:r>
            <a:endParaRPr lang="en-US" sz="3200" dirty="0">
              <a:latin typeface="Consolas"/>
              <a:ea typeface="Anonymous Pro" panose="02060609030202000504" pitchFamily="49" charset="0"/>
              <a:cs typeface="Consolas"/>
            </a:endParaRPr>
          </a:p>
          <a:p>
            <a:endParaRPr lang="en-US" dirty="0">
              <a:latin typeface="Consolas"/>
              <a:cs typeface="Consolas"/>
            </a:endParaRPr>
          </a:p>
        </p:txBody>
      </p:sp>
      <p:sp>
        <p:nvSpPr>
          <p:cNvPr id="5" name="TextBox 4"/>
          <p:cNvSpPr txBox="1"/>
          <p:nvPr/>
        </p:nvSpPr>
        <p:spPr>
          <a:xfrm>
            <a:off x="7020839" y="1603335"/>
            <a:ext cx="4948912" cy="1700463"/>
          </a:xfrm>
          <a:prstGeom prst="rect">
            <a:avLst/>
          </a:prstGeom>
          <a:noFill/>
        </p:spPr>
        <p:txBody>
          <a:bodyPr wrap="square" lIns="91438" tIns="45719" rIns="91438" bIns="45719" rtlCol="0">
            <a:spAutoFit/>
          </a:bodyPr>
          <a:lstStyle/>
          <a:p>
            <a:pPr marL="742932" lvl="1" indent="-285744">
              <a:lnSpc>
                <a:spcPct val="150000"/>
              </a:lnSpc>
              <a:buFont typeface="Arial" panose="020B0604020202020204" pitchFamily="34" charset="0"/>
              <a:buChar char="•"/>
            </a:pPr>
            <a:r>
              <a:rPr lang="en-US" dirty="0" err="1">
                <a:solidFill>
                  <a:schemeClr val="accent3">
                    <a:lumMod val="75000"/>
                  </a:schemeClr>
                </a:solidFill>
                <a:latin typeface="Consolas"/>
                <a:ea typeface="Anonymous Pro" panose="02060609030202000504" pitchFamily="49" charset="0"/>
                <a:cs typeface="Consolas"/>
              </a:rPr>
              <a:t>CassandraRDD</a:t>
            </a:r>
            <a:r>
              <a:rPr lang="en-US" dirty="0">
                <a:solidFill>
                  <a:schemeClr val="accent3">
                    <a:lumMod val="75000"/>
                  </a:schemeClr>
                </a:solidFill>
                <a:latin typeface="Consolas"/>
                <a:ea typeface="Anonymous Pro" panose="02060609030202000504" pitchFamily="49" charset="0"/>
                <a:cs typeface="Consolas"/>
              </a:rPr>
              <a:t> </a:t>
            </a:r>
            <a:r>
              <a:rPr lang="en-US" i="1" dirty="0" smtClean="0">
                <a:solidFill>
                  <a:schemeClr val="accent3">
                    <a:lumMod val="75000"/>
                  </a:schemeClr>
                </a:solidFill>
                <a:latin typeface="Consolas"/>
                <a:ea typeface="Anonymous Pro" panose="02060609030202000504" pitchFamily="49" charset="0"/>
                <a:cs typeface="Consolas"/>
              </a:rPr>
              <a:t>(</a:t>
            </a:r>
            <a:r>
              <a:rPr lang="en-US" i="1" dirty="0" err="1" smtClean="0">
                <a:solidFill>
                  <a:schemeClr val="accent3">
                    <a:lumMod val="75000"/>
                  </a:schemeClr>
                </a:solidFill>
                <a:latin typeface="Consolas"/>
                <a:ea typeface="Anonymous Pro" panose="02060609030202000504" pitchFamily="49" charset="0"/>
                <a:cs typeface="Consolas"/>
              </a:rPr>
              <a:t>DataStax</a:t>
            </a:r>
            <a:r>
              <a:rPr lang="en-US" i="1" dirty="0" smtClean="0">
                <a:solidFill>
                  <a:schemeClr val="accent3">
                    <a:lumMod val="75000"/>
                  </a:schemeClr>
                </a:solidFill>
                <a:latin typeface="Consolas"/>
                <a:ea typeface="Anonymous Pro" panose="02060609030202000504" pitchFamily="49" charset="0"/>
                <a:cs typeface="Consolas"/>
              </a:rPr>
              <a:t>)</a:t>
            </a:r>
            <a:r>
              <a:rPr lang="en-US" i="1" dirty="0">
                <a:solidFill>
                  <a:schemeClr val="accent3">
                    <a:lumMod val="75000"/>
                  </a:schemeClr>
                </a:solidFill>
                <a:latin typeface="Consolas"/>
                <a:ea typeface="Anonymous Pro" panose="02060609030202000504" pitchFamily="49" charset="0"/>
                <a:cs typeface="Consolas"/>
              </a:rPr>
              <a:t> </a:t>
            </a:r>
          </a:p>
          <a:p>
            <a:pPr marL="742932" lvl="1" indent="-285744">
              <a:lnSpc>
                <a:spcPct val="150000"/>
              </a:lnSpc>
              <a:buFont typeface="Arial" panose="020B0604020202020204" pitchFamily="34" charset="0"/>
              <a:buChar char="•"/>
            </a:pPr>
            <a:r>
              <a:rPr lang="en-US" dirty="0" err="1">
                <a:solidFill>
                  <a:schemeClr val="accent3">
                    <a:lumMod val="75000"/>
                  </a:schemeClr>
                </a:solidFill>
                <a:latin typeface="Consolas"/>
                <a:ea typeface="Anonymous Pro" panose="02060609030202000504" pitchFamily="49" charset="0"/>
                <a:cs typeface="Consolas"/>
              </a:rPr>
              <a:t>GeoRDD</a:t>
            </a:r>
            <a:r>
              <a:rPr lang="en-US" dirty="0">
                <a:solidFill>
                  <a:schemeClr val="accent3">
                    <a:lumMod val="75000"/>
                  </a:schemeClr>
                </a:solidFill>
                <a:latin typeface="Consolas"/>
                <a:ea typeface="Anonymous Pro" panose="02060609030202000504" pitchFamily="49" charset="0"/>
                <a:cs typeface="Consolas"/>
              </a:rPr>
              <a:t> </a:t>
            </a:r>
            <a:r>
              <a:rPr lang="en-US" i="1" dirty="0" smtClean="0">
                <a:solidFill>
                  <a:schemeClr val="accent3">
                    <a:lumMod val="75000"/>
                  </a:schemeClr>
                </a:solidFill>
                <a:latin typeface="Consolas"/>
                <a:ea typeface="Anonymous Pro" panose="02060609030202000504" pitchFamily="49" charset="0"/>
                <a:cs typeface="Consolas"/>
              </a:rPr>
              <a:t>(ESRI)</a:t>
            </a:r>
            <a:r>
              <a:rPr lang="en-US" i="1" dirty="0">
                <a:solidFill>
                  <a:schemeClr val="accent3">
                    <a:lumMod val="75000"/>
                  </a:schemeClr>
                </a:solidFill>
                <a:latin typeface="Consolas"/>
                <a:ea typeface="Anonymous Pro" panose="02060609030202000504" pitchFamily="49" charset="0"/>
                <a:cs typeface="Consolas"/>
              </a:rPr>
              <a:t> </a:t>
            </a:r>
          </a:p>
          <a:p>
            <a:pPr marL="742932" lvl="1" indent="-285744">
              <a:lnSpc>
                <a:spcPct val="150000"/>
              </a:lnSpc>
              <a:buFont typeface="Arial" panose="020B0604020202020204" pitchFamily="34" charset="0"/>
              <a:buChar char="•"/>
            </a:pPr>
            <a:r>
              <a:rPr lang="en-US" dirty="0" err="1">
                <a:solidFill>
                  <a:schemeClr val="accent3">
                    <a:lumMod val="75000"/>
                  </a:schemeClr>
                </a:solidFill>
                <a:latin typeface="Consolas"/>
                <a:ea typeface="Anonymous Pro" panose="02060609030202000504" pitchFamily="49" charset="0"/>
                <a:cs typeface="Consolas"/>
              </a:rPr>
              <a:t>EsSpark</a:t>
            </a:r>
            <a:r>
              <a:rPr lang="en-US" dirty="0">
                <a:solidFill>
                  <a:schemeClr val="accent3">
                    <a:lumMod val="75000"/>
                  </a:schemeClr>
                </a:solidFill>
                <a:latin typeface="Consolas"/>
                <a:ea typeface="Anonymous Pro" panose="02060609030202000504" pitchFamily="49" charset="0"/>
                <a:cs typeface="Consolas"/>
              </a:rPr>
              <a:t> </a:t>
            </a:r>
            <a:r>
              <a:rPr lang="en-US" i="1" dirty="0">
                <a:solidFill>
                  <a:schemeClr val="accent3">
                    <a:lumMod val="75000"/>
                  </a:schemeClr>
                </a:solidFill>
                <a:latin typeface="Consolas"/>
                <a:ea typeface="Anonymous Pro" panose="02060609030202000504" pitchFamily="49" charset="0"/>
                <a:cs typeface="Consolas"/>
              </a:rPr>
              <a:t>(</a:t>
            </a:r>
            <a:r>
              <a:rPr lang="en-US" i="1" dirty="0" err="1">
                <a:solidFill>
                  <a:schemeClr val="accent3">
                    <a:lumMod val="75000"/>
                  </a:schemeClr>
                </a:solidFill>
                <a:latin typeface="Consolas"/>
                <a:ea typeface="Anonymous Pro" panose="02060609030202000504" pitchFamily="49" charset="0"/>
                <a:cs typeface="Consolas"/>
              </a:rPr>
              <a:t>ElasticSearch</a:t>
            </a:r>
            <a:r>
              <a:rPr lang="en-US" i="1" dirty="0">
                <a:solidFill>
                  <a:schemeClr val="accent3">
                    <a:lumMod val="75000"/>
                  </a:schemeClr>
                </a:solidFill>
                <a:latin typeface="Consolas"/>
                <a:ea typeface="Anonymous Pro" panose="02060609030202000504" pitchFamily="49" charset="0"/>
                <a:cs typeface="Consolas"/>
              </a:rPr>
              <a:t>) </a:t>
            </a:r>
            <a:endParaRPr lang="en-US" dirty="0">
              <a:solidFill>
                <a:schemeClr val="accent3">
                  <a:lumMod val="75000"/>
                </a:schemeClr>
              </a:solidFill>
              <a:latin typeface="Consolas"/>
              <a:ea typeface="Anonymous Pro" panose="02060609030202000504" pitchFamily="49" charset="0"/>
              <a:cs typeface="Consolas"/>
            </a:endParaRPr>
          </a:p>
          <a:p>
            <a:endParaRPr lang="en-US" dirty="0">
              <a:solidFill>
                <a:schemeClr val="accent3">
                  <a:lumMod val="75000"/>
                </a:schemeClr>
              </a:solidFill>
              <a:latin typeface="Consolas"/>
              <a:cs typeface="Consolas"/>
            </a:endParaRPr>
          </a:p>
        </p:txBody>
      </p:sp>
      <p:sp>
        <p:nvSpPr>
          <p:cNvPr id="6" name="Title 1"/>
          <p:cNvSpPr>
            <a:spLocks noGrp="1"/>
          </p:cNvSpPr>
          <p:nvPr>
            <p:ph type="title"/>
          </p:nvPr>
        </p:nvSpPr>
        <p:spPr>
          <a:xfrm>
            <a:off x="339681" y="275167"/>
            <a:ext cx="11413939" cy="1143000"/>
          </a:xfrm>
        </p:spPr>
        <p:txBody>
          <a:bodyPr/>
          <a:lstStyle/>
          <a:p>
            <a:r>
              <a:rPr lang="en-US" dirty="0" smtClean="0"/>
              <a:t>Some Types of RDDs</a:t>
            </a:r>
            <a:endParaRPr lang="en-US" dirty="0"/>
          </a:p>
        </p:txBody>
      </p:sp>
    </p:spTree>
    <p:extLst>
      <p:ext uri="{BB962C8B-B14F-4D97-AF65-F5344CB8AC3E}">
        <p14:creationId xmlns:p14="http://schemas.microsoft.com/office/powerpoint/2010/main" val="1732379274"/>
      </p:ext>
    </p:extLst>
  </p:cSld>
  <p:clrMapOvr>
    <a:masterClrMapping/>
  </p:clrMapOvr>
  <p:transition>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Hands-on with RDDs</a:t>
            </a:r>
            <a:endParaRPr lang="en-US" dirty="0"/>
          </a:p>
        </p:txBody>
      </p:sp>
      <p:sp>
        <p:nvSpPr>
          <p:cNvPr id="3" name="Content Placeholder 2"/>
          <p:cNvSpPr>
            <a:spLocks noGrp="1"/>
          </p:cNvSpPr>
          <p:nvPr>
            <p:ph idx="1"/>
          </p:nvPr>
        </p:nvSpPr>
        <p:spPr>
          <a:xfrm>
            <a:off x="339680" y="1197736"/>
            <a:ext cx="11413939" cy="5078200"/>
          </a:xfrm>
        </p:spPr>
        <p:txBody>
          <a:bodyPr>
            <a:normAutofit fontScale="8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In the </a:t>
            </a:r>
            <a:r>
              <a:rPr lang="en-US" dirty="0" err="1" smtClean="0"/>
              <a:t>Databricks</a:t>
            </a:r>
            <a:r>
              <a:rPr lang="en-US" dirty="0" smtClean="0"/>
              <a:t> shard, look in</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	Workspace &gt; Labs &gt; </a:t>
            </a:r>
            <a:r>
              <a:rPr lang="en-US" dirty="0" smtClean="0"/>
              <a:t>Essential &gt; RDD-Fundamentals</a:t>
            </a: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In there, you'll find a Washington-Crime folder, with Python and Scala folders beneath it.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defTabSz="914400" fontAlgn="auto">
              <a:spcBef>
                <a:spcPts val="0"/>
              </a:spcBef>
              <a:spcAft>
                <a:spcPts val="0"/>
              </a:spcAft>
              <a:buSzTx/>
            </a:pPr>
            <a:r>
              <a:rPr lang="en-US" dirty="0" smtClean="0"/>
              <a:t>Open </a:t>
            </a:r>
            <a:r>
              <a:rPr lang="en-US" dirty="0" smtClean="0"/>
              <a:t>the lab notebook</a:t>
            </a:r>
          </a:p>
          <a:p>
            <a:pPr defTabSz="914400" fontAlgn="auto">
              <a:spcBef>
                <a:spcPts val="0"/>
              </a:spcBef>
              <a:spcAft>
                <a:spcPts val="0"/>
              </a:spcAft>
              <a:buSzTx/>
            </a:pPr>
            <a:r>
              <a:rPr lang="en-US" dirty="0" smtClean="0"/>
              <a:t>Attach the lab notebook to your cluster</a:t>
            </a:r>
          </a:p>
          <a:p>
            <a:pPr defTabSz="914400" fontAlgn="auto">
              <a:spcBef>
                <a:spcPts val="0"/>
              </a:spcBef>
              <a:spcAft>
                <a:spcPts val="0"/>
              </a:spcAft>
              <a:buSzTx/>
            </a:pPr>
            <a:r>
              <a:rPr lang="en-US" dirty="0" smtClean="0"/>
              <a:t>Follow the instructions in the notebook</a:t>
            </a:r>
          </a:p>
          <a:p>
            <a:pPr defTabSz="914400" fontAlgn="auto">
              <a:spcBef>
                <a:spcPts val="0"/>
              </a:spcBef>
              <a:spcAft>
                <a:spcPts val="0"/>
              </a:spcAft>
              <a:buSzTx/>
            </a:pPr>
            <a:r>
              <a:rPr lang="en-US" dirty="0" smtClean="0"/>
              <a:t>Stop when you get to the section entitled "Demonstration".</a:t>
            </a:r>
          </a:p>
          <a:p>
            <a:pPr defTabSz="914400" fontAlgn="auto">
              <a:spcBef>
                <a:spcPts val="0"/>
              </a:spcBef>
              <a:spcAft>
                <a:spcPts val="0"/>
              </a:spcAft>
              <a:buSzTx/>
            </a:pPr>
            <a:endParaRPr lang="en-US" dirty="0"/>
          </a:p>
          <a:p>
            <a:pPr marL="0" indent="0" defTabSz="914400" fontAlgn="auto">
              <a:spcBef>
                <a:spcPts val="0"/>
              </a:spcBef>
              <a:spcAft>
                <a:spcPts val="0"/>
              </a:spcAft>
              <a:buSzTx/>
              <a:buNone/>
            </a:pPr>
            <a:r>
              <a:rPr lang="en-US" dirty="0" smtClean="0"/>
              <a:t>If you have trouble with any of the exercises, consulting the appropriate Solutions notebook.</a:t>
            </a:r>
            <a:endParaRPr lang="en-US" dirty="0"/>
          </a:p>
        </p:txBody>
      </p:sp>
    </p:spTree>
    <p:extLst>
      <p:ext uri="{BB962C8B-B14F-4D97-AF65-F5344CB8AC3E}">
        <p14:creationId xmlns:p14="http://schemas.microsoft.com/office/powerpoint/2010/main" val="15430109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ctrTitle"/>
          </p:nvPr>
        </p:nvSpPr>
        <p:spPr>
          <a:xfrm>
            <a:off x="0" y="2131484"/>
            <a:ext cx="12192000" cy="1665816"/>
          </a:xfrm>
        </p:spPr>
        <p:txBody>
          <a:bodyPr/>
          <a:lstStyle/>
          <a:p>
            <a:pPr algn="ctr"/>
            <a:r>
              <a:rPr lang="en-US" dirty="0" smtClean="0">
                <a:cs typeface="Newslab Thin"/>
              </a:rPr>
              <a:t>End of RDD Fundamentals</a:t>
            </a:r>
            <a:endParaRPr lang="en-US" dirty="0">
              <a:cs typeface="Newslab Thin"/>
            </a:endParaRPr>
          </a:p>
        </p:txBody>
      </p:sp>
    </p:spTree>
    <p:extLst>
      <p:ext uri="{BB962C8B-B14F-4D97-AF65-F5344CB8AC3E}">
        <p14:creationId xmlns:p14="http://schemas.microsoft.com/office/powerpoint/2010/main" val="37186882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078367"/>
            <a:ext cx="12192000" cy="2484228"/>
          </a:xfrm>
        </p:spPr>
        <p:txBody>
          <a:bodyPr/>
          <a:lstStyle/>
          <a:p>
            <a:pPr algn="ctr"/>
            <a:r>
              <a:rPr lang="en-US" dirty="0" smtClean="0"/>
              <a:t>Intro to </a:t>
            </a:r>
            <a:r>
              <a:rPr lang="en-US" dirty="0" err="1" smtClean="0"/>
              <a:t>DataFrames</a:t>
            </a:r>
            <a:r>
              <a:rPr lang="en-US" dirty="0" smtClean="0"/>
              <a:t> and Spark SQL</a:t>
            </a:r>
            <a:endParaRPr lang="en-US" dirty="0"/>
          </a:p>
        </p:txBody>
      </p:sp>
      <p:pic>
        <p:nvPicPr>
          <p:cNvPr id="5" name="Content Placeholder 5"/>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971265" y="5393759"/>
            <a:ext cx="2149475" cy="1120775"/>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329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SQL</a:t>
            </a:r>
            <a:endParaRPr lang="en-US" dirty="0"/>
          </a:p>
        </p:txBody>
      </p:sp>
      <p:pic>
        <p:nvPicPr>
          <p:cNvPr id="5" name="Content Placeholder 4"/>
          <p:cNvPicPr>
            <a:picLocks noGrp="1" noChangeAspect="1"/>
          </p:cNvPicPr>
          <p:nvPr>
            <p:ph idx="1"/>
          </p:nvPr>
        </p:nvPicPr>
        <p:blipFill>
          <a:blip r:embed="rId3"/>
          <a:stretch>
            <a:fillRect/>
          </a:stretch>
        </p:blipFill>
        <p:spPr>
          <a:xfrm>
            <a:off x="1987289" y="3433967"/>
            <a:ext cx="7054171" cy="2069367"/>
          </a:xfrm>
          <a:prstGeom prst="rect">
            <a:avLst/>
          </a:prstGeom>
        </p:spPr>
      </p:pic>
      <p:grpSp>
        <p:nvGrpSpPr>
          <p:cNvPr id="10" name="Group 9"/>
          <p:cNvGrpSpPr/>
          <p:nvPr/>
        </p:nvGrpSpPr>
        <p:grpSpPr>
          <a:xfrm>
            <a:off x="8586963" y="2995085"/>
            <a:ext cx="1957213" cy="1629833"/>
            <a:chOff x="228600" y="4129697"/>
            <a:chExt cx="1957213" cy="1629833"/>
          </a:xfrm>
        </p:grpSpPr>
        <p:sp>
          <p:nvSpPr>
            <p:cNvPr id="7" name="Oval 6"/>
            <p:cNvSpPr/>
            <p:nvPr/>
          </p:nvSpPr>
          <p:spPr>
            <a:xfrm>
              <a:off x="228600" y="4129697"/>
              <a:ext cx="1957213" cy="1629833"/>
            </a:xfrm>
            <a:prstGeom prst="ellipse">
              <a:avLst/>
            </a:prstGeom>
            <a:solidFill>
              <a:srgbClr val="1C96A7"/>
            </a:solidFill>
            <a:ln w="3175" cap="rnd">
              <a:solidFill>
                <a:schemeClr val="bg2">
                  <a:lumMod val="90000"/>
                </a:schemeClr>
              </a:solidFill>
              <a:prstDash val="solid"/>
            </a:ln>
            <a:effectLst>
              <a:outerShdw blurRad="254000" dist="152400" dir="2700000" algn="tl" rotWithShape="0">
                <a:prstClr val="black">
                  <a:alpha val="19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chemeClr val="bg1"/>
                </a:solidFill>
                <a:latin typeface="Source Sans Pro" charset="0"/>
                <a:ea typeface="Source Sans Pro" charset="0"/>
                <a:cs typeface="Source Sans Pro" charset="0"/>
              </a:endParaRPr>
            </a:p>
          </p:txBody>
        </p:sp>
        <p:sp>
          <p:nvSpPr>
            <p:cNvPr id="8" name="TextBox 7"/>
            <p:cNvSpPr txBox="1"/>
            <p:nvPr/>
          </p:nvSpPr>
          <p:spPr>
            <a:xfrm>
              <a:off x="448251" y="4529114"/>
              <a:ext cx="1517910" cy="861774"/>
            </a:xfrm>
            <a:prstGeom prst="rect">
              <a:avLst/>
            </a:prstGeom>
            <a:solidFill>
              <a:srgbClr val="1C96A7"/>
            </a:solidFill>
          </p:spPr>
          <p:txBody>
            <a:bodyPr wrap="square" rtlCol="0">
              <a:spAutoFit/>
            </a:bodyPr>
            <a:lstStyle/>
            <a:p>
              <a:pPr algn="ctr"/>
              <a:r>
                <a:rPr lang="en-US" sz="1600" b="1" dirty="0">
                  <a:solidFill>
                    <a:schemeClr val="bg1"/>
                  </a:solidFill>
                  <a:latin typeface="Source Sans Pro" charset="0"/>
                  <a:ea typeface="Source Sans Pro" charset="0"/>
                  <a:cs typeface="Source Sans Pro" charset="0"/>
                </a:rPr>
                <a:t>Improved multi-version support in 1.4</a:t>
              </a:r>
            </a:p>
          </p:txBody>
        </p:sp>
      </p:grpSp>
      <p:sp>
        <p:nvSpPr>
          <p:cNvPr id="9" name="TextBox 8"/>
          <p:cNvSpPr txBox="1"/>
          <p:nvPr/>
        </p:nvSpPr>
        <p:spPr>
          <a:xfrm>
            <a:off x="1752600" y="1418169"/>
            <a:ext cx="8586613" cy="1415772"/>
          </a:xfrm>
          <a:prstGeom prst="rect">
            <a:avLst/>
          </a:prstGeom>
          <a:noFill/>
        </p:spPr>
        <p:txBody>
          <a:bodyPr wrap="square" lIns="121917" tIns="60958" rIns="121917" bIns="60958" rtlCol="0">
            <a:spAutoFit/>
          </a:bodyPr>
          <a:lstStyle/>
          <a:p>
            <a:pPr marL="457189" indent="-457189">
              <a:buFont typeface="Arial" charset="0"/>
              <a:buChar char="•"/>
            </a:pPr>
            <a:r>
              <a:rPr lang="en-US" sz="2800" dirty="0">
                <a:latin typeface="Source Sans Pro Light"/>
                <a:ea typeface="Source Sans Pro" charset="0"/>
                <a:cs typeface="Source Sans Pro Light"/>
              </a:rPr>
              <a:t>Part of the core distribution since 1.0 (April 2014)</a:t>
            </a:r>
          </a:p>
          <a:p>
            <a:pPr marL="457189" indent="-457189">
              <a:buFont typeface="Arial" charset="0"/>
              <a:buChar char="•"/>
            </a:pPr>
            <a:r>
              <a:rPr lang="en-US" sz="2800" dirty="0">
                <a:latin typeface="Source Sans Pro Light"/>
                <a:ea typeface="Source Sans Pro" charset="0"/>
                <a:cs typeface="Source Sans Pro Light"/>
              </a:rPr>
              <a:t>Runs SQL / </a:t>
            </a:r>
            <a:r>
              <a:rPr lang="en-US" sz="2800" dirty="0" err="1">
                <a:latin typeface="Source Sans Pro Light"/>
                <a:ea typeface="Source Sans Pro" charset="0"/>
                <a:cs typeface="Source Sans Pro Light"/>
              </a:rPr>
              <a:t>HiveQL</a:t>
            </a:r>
            <a:r>
              <a:rPr lang="en-US" sz="2800" dirty="0">
                <a:latin typeface="Source Sans Pro Light"/>
                <a:ea typeface="Source Sans Pro" charset="0"/>
                <a:cs typeface="Source Sans Pro Light"/>
              </a:rPr>
              <a:t> queries, optionally alongside or replacing existing Hive deployments</a:t>
            </a:r>
          </a:p>
        </p:txBody>
      </p:sp>
    </p:spTree>
    <p:extLst>
      <p:ext uri="{BB962C8B-B14F-4D97-AF65-F5344CB8AC3E}">
        <p14:creationId xmlns:p14="http://schemas.microsoft.com/office/powerpoint/2010/main" val="8456510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DataFrames</a:t>
            </a:r>
            <a:r>
              <a:rPr lang="en-US" dirty="0" smtClean="0"/>
              <a:t> </a:t>
            </a:r>
            <a:r>
              <a:rPr lang="en-US" dirty="0" smtClean="0"/>
              <a:t>API - motivation</a:t>
            </a:r>
            <a:endParaRPr lang="en-US" dirty="0"/>
          </a:p>
        </p:txBody>
      </p:sp>
      <p:sp>
        <p:nvSpPr>
          <p:cNvPr id="3" name="Content Placeholder 2"/>
          <p:cNvSpPr>
            <a:spLocks noGrp="1"/>
          </p:cNvSpPr>
          <p:nvPr>
            <p:ph idx="1"/>
          </p:nvPr>
        </p:nvSpPr>
        <p:spPr>
          <a:xfrm>
            <a:off x="1987292" y="1565496"/>
            <a:ext cx="8876867" cy="5110843"/>
          </a:xfrm>
        </p:spPr>
        <p:txBody>
          <a:bodyPr>
            <a:normAutofit fontScale="92500" lnSpcReduction="10000"/>
          </a:bodyPr>
          <a:lstStyle/>
          <a:p>
            <a:pPr>
              <a:spcBef>
                <a:spcPts val="1333"/>
              </a:spcBef>
            </a:pPr>
            <a:r>
              <a:rPr lang="en-US" dirty="0"/>
              <a:t>E</a:t>
            </a:r>
            <a:r>
              <a:rPr lang="en-US" dirty="0" smtClean="0"/>
              <a:t>nable </a:t>
            </a:r>
            <a:r>
              <a:rPr lang="en-US" dirty="0"/>
              <a:t>wider audiences beyond “Big Data” engineers to leverage the power of distributed </a:t>
            </a:r>
            <a:r>
              <a:rPr lang="en-US" dirty="0" smtClean="0"/>
              <a:t>processing</a:t>
            </a:r>
          </a:p>
          <a:p>
            <a:pPr>
              <a:spcBef>
                <a:spcPts val="1333"/>
              </a:spcBef>
            </a:pPr>
            <a:r>
              <a:rPr lang="en-US" dirty="0"/>
              <a:t>I</a:t>
            </a:r>
            <a:r>
              <a:rPr lang="en-US" dirty="0" smtClean="0"/>
              <a:t>nspired </a:t>
            </a:r>
            <a:r>
              <a:rPr lang="en-US" dirty="0"/>
              <a:t>by data frames in R and Python (</a:t>
            </a:r>
            <a:r>
              <a:rPr lang="en-US" dirty="0" smtClean="0"/>
              <a:t>Pandas)</a:t>
            </a:r>
          </a:p>
          <a:p>
            <a:pPr>
              <a:spcBef>
                <a:spcPts val="1333"/>
              </a:spcBef>
            </a:pPr>
            <a:r>
              <a:rPr lang="en-US" dirty="0"/>
              <a:t>D</a:t>
            </a:r>
            <a:r>
              <a:rPr lang="en-US" dirty="0" smtClean="0"/>
              <a:t>esigned </a:t>
            </a:r>
            <a:r>
              <a:rPr lang="en-US" dirty="0"/>
              <a:t>from the ground-up to support modern big data and data science </a:t>
            </a:r>
            <a:r>
              <a:rPr lang="en-US" dirty="0" smtClean="0"/>
              <a:t>applications</a:t>
            </a:r>
          </a:p>
          <a:p>
            <a:pPr>
              <a:spcBef>
                <a:spcPts val="1333"/>
              </a:spcBef>
            </a:pPr>
            <a:r>
              <a:rPr lang="en-US" dirty="0"/>
              <a:t>E</a:t>
            </a:r>
            <a:r>
              <a:rPr lang="en-US" dirty="0" smtClean="0"/>
              <a:t>xtension </a:t>
            </a:r>
            <a:r>
              <a:rPr lang="en-US" dirty="0"/>
              <a:t>to the existing RDD </a:t>
            </a:r>
            <a:r>
              <a:rPr lang="en-US" dirty="0" smtClean="0"/>
              <a:t>API</a:t>
            </a:r>
          </a:p>
          <a:p>
            <a:endParaRPr lang="en-US" sz="3900" dirty="0" smtClean="0"/>
          </a:p>
          <a:p>
            <a:pPr marL="0" indent="0">
              <a:buNone/>
            </a:pPr>
            <a:r>
              <a:rPr lang="en-US" sz="2600" dirty="0"/>
              <a:t>See </a:t>
            </a:r>
          </a:p>
          <a:p>
            <a:pPr lvl="1"/>
            <a:r>
              <a:rPr lang="en-US" sz="2100" dirty="0">
                <a:hlinkClick r:id="rId3"/>
              </a:rPr>
              <a:t>https://spark.apache.org/docs/latest/sql-programming-guide.html</a:t>
            </a:r>
            <a:r>
              <a:rPr lang="en-US" sz="2100" dirty="0"/>
              <a:t> </a:t>
            </a:r>
          </a:p>
          <a:p>
            <a:pPr lvl="1"/>
            <a:r>
              <a:rPr lang="en-US" sz="2100" dirty="0">
                <a:hlinkClick r:id="rId4"/>
              </a:rPr>
              <a:t>databricks.com/blog/2015/02/17/introducing-dataframes-in-spark-for-large-scale-data-</a:t>
            </a:r>
            <a:r>
              <a:rPr lang="en-US" sz="2100" dirty="0" smtClean="0">
                <a:hlinkClick r:id="rId4"/>
              </a:rPr>
              <a:t>science.html</a:t>
            </a:r>
            <a:endParaRPr lang="en-US" sz="2100" dirty="0"/>
          </a:p>
        </p:txBody>
      </p:sp>
    </p:spTree>
    <p:extLst>
      <p:ext uri="{BB962C8B-B14F-4D97-AF65-F5344CB8AC3E}">
        <p14:creationId xmlns:p14="http://schemas.microsoft.com/office/powerpoint/2010/main" val="35031712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dirty="0" smtClean="0"/>
              <a:t>DataFrames</a:t>
            </a:r>
          </a:p>
        </p:txBody>
      </p:sp>
      <p:sp>
        <p:nvSpPr>
          <p:cNvPr id="3" name="Content Placeholder 2"/>
          <p:cNvSpPr>
            <a:spLocks noGrp="1"/>
          </p:cNvSpPr>
          <p:nvPr>
            <p:ph idx="1"/>
          </p:nvPr>
        </p:nvSpPr>
        <p:spPr>
          <a:xfrm>
            <a:off x="1676402" y="1295400"/>
            <a:ext cx="9380897" cy="5105400"/>
          </a:xfrm>
        </p:spPr>
        <p:txBody>
          <a:bodyPr>
            <a:normAutofit fontScale="92500" lnSpcReduction="10000"/>
          </a:bodyPr>
          <a:lstStyle/>
          <a:p>
            <a:r>
              <a:rPr lang="en-US" dirty="0" smtClean="0"/>
              <a:t>The preferred abstraction </a:t>
            </a:r>
            <a:r>
              <a:rPr lang="en-US" dirty="0"/>
              <a:t>in </a:t>
            </a:r>
            <a:r>
              <a:rPr lang="en-US" dirty="0" smtClean="0"/>
              <a:t>Spark (introduced in 1.3)</a:t>
            </a:r>
            <a:endParaRPr lang="en-US" dirty="0"/>
          </a:p>
          <a:p>
            <a:pPr lvl="1"/>
            <a:r>
              <a:rPr lang="en-US" sz="2800" b="1" dirty="0"/>
              <a:t>Strongly typed collection of distributed elements</a:t>
            </a:r>
          </a:p>
          <a:p>
            <a:pPr lvl="2"/>
            <a:r>
              <a:rPr lang="en-US" sz="2800" dirty="0"/>
              <a:t>Built on Resilient Distributed Datasets</a:t>
            </a:r>
          </a:p>
          <a:p>
            <a:pPr lvl="1"/>
            <a:r>
              <a:rPr lang="en-US" sz="2800" b="1" u="sng" dirty="0"/>
              <a:t>Immutable once constructed</a:t>
            </a:r>
          </a:p>
          <a:p>
            <a:pPr lvl="1"/>
            <a:r>
              <a:rPr lang="en-US" sz="2800" dirty="0"/>
              <a:t>Track lineage information to efficiently </a:t>
            </a:r>
            <a:r>
              <a:rPr lang="en-US" sz="2800" dirty="0" err="1"/>
              <a:t>recompute</a:t>
            </a:r>
            <a:r>
              <a:rPr lang="en-US" sz="2800" dirty="0"/>
              <a:t> lost data</a:t>
            </a:r>
          </a:p>
          <a:p>
            <a:pPr lvl="1"/>
            <a:r>
              <a:rPr lang="en-US" sz="2800" dirty="0"/>
              <a:t>Enable operations on collection of elements in parallel</a:t>
            </a:r>
          </a:p>
          <a:p>
            <a:pPr lvl="1"/>
            <a:endParaRPr lang="en-US" dirty="0"/>
          </a:p>
          <a:p>
            <a:r>
              <a:rPr lang="en-US" dirty="0" smtClean="0"/>
              <a:t>You construct DataFrames</a:t>
            </a:r>
            <a:endParaRPr lang="en-US" dirty="0"/>
          </a:p>
          <a:p>
            <a:pPr lvl="1"/>
            <a:r>
              <a:rPr lang="en-US" sz="2800" dirty="0"/>
              <a:t>by</a:t>
            </a:r>
            <a:r>
              <a:rPr lang="en-US" sz="2800" i="1" dirty="0"/>
              <a:t> parallelizing </a:t>
            </a:r>
            <a:r>
              <a:rPr lang="en-US" sz="2800" dirty="0"/>
              <a:t>existing collections (e.g., Pandas DataFrames) </a:t>
            </a:r>
          </a:p>
          <a:p>
            <a:pPr lvl="1"/>
            <a:r>
              <a:rPr lang="en-US" sz="2800" dirty="0"/>
              <a:t>by</a:t>
            </a:r>
            <a:r>
              <a:rPr lang="en-US" sz="2800" i="1" dirty="0"/>
              <a:t> transforming</a:t>
            </a:r>
            <a:r>
              <a:rPr lang="en-US" sz="2800" dirty="0"/>
              <a:t> an existing DataFrames</a:t>
            </a:r>
          </a:p>
          <a:p>
            <a:pPr lvl="1"/>
            <a:r>
              <a:rPr lang="en-US" sz="2800" dirty="0"/>
              <a:t>from</a:t>
            </a:r>
            <a:r>
              <a:rPr lang="en-US" sz="2800" i="1" dirty="0"/>
              <a:t> files </a:t>
            </a:r>
            <a:r>
              <a:rPr lang="en-US" sz="2800" dirty="0"/>
              <a:t>in HDFS or any other storage system (e.g., Parquet)</a:t>
            </a:r>
          </a:p>
        </p:txBody>
      </p:sp>
    </p:spTree>
    <p:extLst>
      <p:ext uri="{BB962C8B-B14F-4D97-AF65-F5344CB8AC3E}">
        <p14:creationId xmlns:p14="http://schemas.microsoft.com/office/powerpoint/2010/main" val="1078211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DataFrames</a:t>
            </a:r>
            <a:r>
              <a:rPr lang="en-US" dirty="0"/>
              <a:t> </a:t>
            </a:r>
            <a:r>
              <a:rPr lang="en-US" dirty="0" smtClean="0"/>
              <a:t>Features</a:t>
            </a:r>
            <a:endParaRPr lang="en-US" dirty="0"/>
          </a:p>
        </p:txBody>
      </p:sp>
      <p:sp>
        <p:nvSpPr>
          <p:cNvPr id="3" name="Content Placeholder 2"/>
          <p:cNvSpPr>
            <a:spLocks noGrp="1"/>
          </p:cNvSpPr>
          <p:nvPr>
            <p:ph idx="1"/>
          </p:nvPr>
        </p:nvSpPr>
        <p:spPr>
          <a:xfrm>
            <a:off x="589504" y="1418169"/>
            <a:ext cx="11059288" cy="5160683"/>
          </a:xfrm>
        </p:spPr>
        <p:txBody>
          <a:bodyPr>
            <a:noAutofit/>
          </a:bodyPr>
          <a:lstStyle/>
          <a:p>
            <a:pPr marL="457189" indent="-457189">
              <a:spcBef>
                <a:spcPts val="1333"/>
              </a:spcBef>
              <a:buFont typeface="Arial" charset="0"/>
              <a:buChar char="•"/>
            </a:pPr>
            <a:r>
              <a:rPr lang="en-US" dirty="0" smtClean="0"/>
              <a:t>Ability </a:t>
            </a:r>
            <a:r>
              <a:rPr lang="en-US" dirty="0"/>
              <a:t>to scale from kilobytes of data on a single laptop to petabytes on a large cluster</a:t>
            </a:r>
          </a:p>
          <a:p>
            <a:pPr marL="457189" indent="-457189">
              <a:spcBef>
                <a:spcPts val="1333"/>
              </a:spcBef>
              <a:buFont typeface="Arial" charset="0"/>
              <a:buChar char="•"/>
            </a:pPr>
            <a:r>
              <a:rPr lang="en-US" dirty="0"/>
              <a:t>Support for a wide array of data formats and storage systems</a:t>
            </a:r>
          </a:p>
          <a:p>
            <a:pPr marL="457189" indent="-457189">
              <a:spcBef>
                <a:spcPts val="1333"/>
              </a:spcBef>
              <a:buFont typeface="Arial" charset="0"/>
              <a:buChar char="•"/>
            </a:pPr>
            <a:r>
              <a:rPr lang="en-US" b="1" dirty="0"/>
              <a:t>State-of-the-art optimization and code generation through the Spark SQL </a:t>
            </a:r>
            <a:r>
              <a:rPr lang="en-US" b="1" dirty="0">
                <a:hlinkClick r:id="rId3"/>
              </a:rPr>
              <a:t>Catalyst</a:t>
            </a:r>
            <a:r>
              <a:rPr lang="en-US" b="1" dirty="0"/>
              <a:t> optimizer</a:t>
            </a:r>
          </a:p>
          <a:p>
            <a:pPr marL="457189" indent="-457189">
              <a:spcBef>
                <a:spcPts val="1333"/>
              </a:spcBef>
              <a:buFont typeface="Arial" charset="0"/>
              <a:buChar char="•"/>
            </a:pPr>
            <a:r>
              <a:rPr lang="en-US" dirty="0"/>
              <a:t>Seamless integration with all big data tooling and infrastructure via Spark</a:t>
            </a:r>
          </a:p>
          <a:p>
            <a:pPr marL="457189" indent="-457189">
              <a:spcBef>
                <a:spcPts val="1333"/>
              </a:spcBef>
              <a:buFont typeface="Arial" charset="0"/>
              <a:buChar char="•"/>
            </a:pPr>
            <a:r>
              <a:rPr lang="en-US" dirty="0"/>
              <a:t>APIs for Python, Java, Scala, and </a:t>
            </a:r>
            <a:r>
              <a:rPr lang="en-US" dirty="0" smtClean="0"/>
              <a:t>R</a:t>
            </a:r>
            <a:endParaRPr lang="en-US" dirty="0"/>
          </a:p>
        </p:txBody>
      </p:sp>
    </p:spTree>
    <p:extLst>
      <p:ext uri="{BB962C8B-B14F-4D97-AF65-F5344CB8AC3E}">
        <p14:creationId xmlns:p14="http://schemas.microsoft.com/office/powerpoint/2010/main" val="3179383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DataFrames versus RDDs</a:t>
            </a:r>
            <a:endParaRPr lang="en-US" dirty="0"/>
          </a:p>
        </p:txBody>
      </p:sp>
      <p:sp>
        <p:nvSpPr>
          <p:cNvPr id="3" name="Content Placeholder 2"/>
          <p:cNvSpPr>
            <a:spLocks noGrp="1"/>
          </p:cNvSpPr>
          <p:nvPr>
            <p:ph idx="1"/>
          </p:nvPr>
        </p:nvSpPr>
        <p:spPr>
          <a:xfrm>
            <a:off x="786803" y="1418170"/>
            <a:ext cx="10642550" cy="4737943"/>
          </a:xfrm>
        </p:spPr>
        <p:txBody>
          <a:bodyPr>
            <a:normAutofit fontScale="92500" lnSpcReduction="20000"/>
          </a:bodyPr>
          <a:lstStyle/>
          <a:p>
            <a:r>
              <a:rPr lang="en-US" b="1" dirty="0"/>
              <a:t>Familiar</a:t>
            </a:r>
            <a:br>
              <a:rPr lang="en-US" b="1" dirty="0"/>
            </a:br>
            <a:r>
              <a:rPr lang="en-US" dirty="0"/>
              <a:t>For new users familiar with data frames in other programming languages, this API should make them feel at home</a:t>
            </a:r>
          </a:p>
          <a:p>
            <a:endParaRPr lang="en-US" dirty="0"/>
          </a:p>
          <a:p>
            <a:r>
              <a:rPr lang="en-US" b="1" dirty="0"/>
              <a:t>Easy</a:t>
            </a:r>
            <a:br>
              <a:rPr lang="en-US" b="1" dirty="0"/>
            </a:br>
            <a:r>
              <a:rPr lang="en-US" dirty="0"/>
              <a:t>For existing Spark users, the API will make Spark easier to program than using RDDs</a:t>
            </a:r>
          </a:p>
          <a:p>
            <a:endParaRPr lang="en-US" dirty="0"/>
          </a:p>
          <a:p>
            <a:r>
              <a:rPr lang="en-US" b="1" dirty="0"/>
              <a:t>Optimized</a:t>
            </a:r>
            <a:r>
              <a:rPr lang="en-US" dirty="0"/>
              <a:t/>
            </a:r>
            <a:br>
              <a:rPr lang="en-US" dirty="0"/>
            </a:br>
            <a:r>
              <a:rPr lang="en-US" dirty="0"/>
              <a:t>For both sets of users, </a:t>
            </a:r>
            <a:r>
              <a:rPr lang="en-US" dirty="0" err="1"/>
              <a:t>DataFrames</a:t>
            </a:r>
            <a:r>
              <a:rPr lang="en-US" dirty="0"/>
              <a:t> will improve performance through intelligent optimizations and code-generation</a:t>
            </a:r>
            <a:endParaRPr lang="en-US" dirty="0"/>
          </a:p>
        </p:txBody>
      </p:sp>
    </p:spTree>
    <p:extLst>
      <p:ext uri="{BB962C8B-B14F-4D97-AF65-F5344CB8AC3E}">
        <p14:creationId xmlns:p14="http://schemas.microsoft.com/office/powerpoint/2010/main" val="1336970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p:cNvSpPr>
            <a:spLocks noGrp="1"/>
          </p:cNvSpPr>
          <p:nvPr>
            <p:ph type="title"/>
          </p:nvPr>
        </p:nvSpPr>
        <p:spPr>
          <a:xfrm>
            <a:off x="371765" y="203417"/>
            <a:ext cx="11413939" cy="1143000"/>
          </a:xfrm>
        </p:spPr>
        <p:txBody>
          <a:bodyPr/>
          <a:lstStyle/>
          <a:p>
            <a:r>
              <a:rPr lang="en-US" dirty="0" smtClean="0"/>
              <a:t>Teaching Assistants</a:t>
            </a:r>
            <a:endParaRPr lang="en-US" dirty="0"/>
          </a:p>
        </p:txBody>
      </p:sp>
      <p:sp>
        <p:nvSpPr>
          <p:cNvPr id="4" name="TextBox 3"/>
          <p:cNvSpPr txBox="1"/>
          <p:nvPr/>
        </p:nvSpPr>
        <p:spPr>
          <a:xfrm>
            <a:off x="2922460" y="2795018"/>
            <a:ext cx="6029036" cy="415494"/>
          </a:xfrm>
          <a:prstGeom prst="rect">
            <a:avLst/>
          </a:prstGeom>
          <a:noFill/>
        </p:spPr>
        <p:txBody>
          <a:bodyPr wrap="square" lIns="91426" tIns="45718" rIns="91426" bIns="45718" rtlCol="0">
            <a:spAutoFit/>
          </a:bodyPr>
          <a:lstStyle/>
          <a:p>
            <a:r>
              <a:rPr lang="en-US" sz="2100" dirty="0">
                <a:latin typeface="Source Sans Pro Light"/>
                <a:cs typeface="Source Sans Pro Light"/>
              </a:rPr>
              <a:t>LinkedIn</a:t>
            </a:r>
            <a:r>
              <a:rPr lang="en-US" sz="2100" dirty="0">
                <a:latin typeface="Source Sans Pro Light"/>
                <a:cs typeface="Source Sans Pro Light"/>
              </a:rPr>
              <a:t>: </a:t>
            </a:r>
            <a:r>
              <a:rPr lang="en-US" sz="2100" dirty="0">
                <a:latin typeface="Source Sans Pro Light"/>
                <a:cs typeface="Source Sans Pro Light"/>
                <a:hlinkClick r:id="rId3"/>
              </a:rPr>
              <a:t>https://</a:t>
            </a:r>
            <a:r>
              <a:rPr lang="en-US" sz="2100" dirty="0" err="1">
                <a:latin typeface="Source Sans Pro Light"/>
                <a:cs typeface="Source Sans Pro Light"/>
                <a:hlinkClick r:id="rId3"/>
              </a:rPr>
              <a:t>www.linkedin.com</a:t>
            </a:r>
            <a:r>
              <a:rPr lang="en-US" sz="2100" dirty="0">
                <a:latin typeface="Source Sans Pro Light"/>
                <a:cs typeface="Source Sans Pro Light"/>
                <a:hlinkClick r:id="rId3"/>
              </a:rPr>
              <a:t>/in/</a:t>
            </a:r>
            <a:r>
              <a:rPr lang="en-US" sz="2100" dirty="0" err="1">
                <a:latin typeface="Source Sans Pro Light"/>
                <a:cs typeface="Source Sans Pro Light"/>
                <a:hlinkClick r:id="rId3"/>
              </a:rPr>
              <a:t>chandganesh</a:t>
            </a:r>
            <a:endParaRPr lang="en-US" sz="2100" dirty="0" smtClean="0">
              <a:latin typeface="Source Sans Pro Light"/>
              <a:cs typeface="Source Sans Pro Light"/>
            </a:endParaRPr>
          </a:p>
        </p:txBody>
      </p:sp>
      <p:sp>
        <p:nvSpPr>
          <p:cNvPr id="10" name="Title 4"/>
          <p:cNvSpPr txBox="1">
            <a:spLocks/>
          </p:cNvSpPr>
          <p:nvPr/>
        </p:nvSpPr>
        <p:spPr bwMode="auto">
          <a:xfrm>
            <a:off x="2890376" y="2067512"/>
            <a:ext cx="6061120" cy="11430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898" tIns="60949" rIns="121898" bIns="60949" numCol="1" anchor="t" anchorCtr="0" compatLnSpc="1">
            <a:prstTxWarp prst="textNoShape">
              <a:avLst/>
            </a:prstTxWarp>
            <a:normAutofit/>
          </a:bodyPr>
          <a:lstStyle>
            <a:lvl1pPr algn="l" defTabSz="609475" rtl="0" eaLnBrk="1" fontAlgn="base" hangingPunct="1">
              <a:spcBef>
                <a:spcPct val="0"/>
              </a:spcBef>
              <a:spcAft>
                <a:spcPct val="0"/>
              </a:spcAft>
              <a:defRPr sz="5300" kern="1200">
                <a:solidFill>
                  <a:schemeClr val="tx1">
                    <a:lumMod val="75000"/>
                    <a:lumOff val="25000"/>
                  </a:schemeClr>
                </a:solidFill>
                <a:latin typeface="Newslab Thin"/>
                <a:ea typeface="ＭＳ Ｐゴシック" charset="0"/>
                <a:cs typeface="Newslab Thin"/>
              </a:defRPr>
            </a:lvl1pPr>
            <a:lvl2pPr algn="l" defTabSz="609475" rtl="0" eaLnBrk="1" fontAlgn="base" hangingPunct="1">
              <a:spcBef>
                <a:spcPct val="0"/>
              </a:spcBef>
              <a:spcAft>
                <a:spcPct val="0"/>
              </a:spcAft>
              <a:defRPr sz="5300">
                <a:solidFill>
                  <a:schemeClr val="tx1"/>
                </a:solidFill>
                <a:latin typeface="Newslab Light" charset="0"/>
                <a:ea typeface="ＭＳ Ｐゴシック" charset="0"/>
              </a:defRPr>
            </a:lvl2pPr>
            <a:lvl3pPr algn="l" defTabSz="609475" rtl="0" eaLnBrk="1" fontAlgn="base" hangingPunct="1">
              <a:spcBef>
                <a:spcPct val="0"/>
              </a:spcBef>
              <a:spcAft>
                <a:spcPct val="0"/>
              </a:spcAft>
              <a:defRPr sz="5300">
                <a:solidFill>
                  <a:schemeClr val="tx1"/>
                </a:solidFill>
                <a:latin typeface="Newslab Light" charset="0"/>
                <a:ea typeface="ＭＳ Ｐゴシック" charset="0"/>
              </a:defRPr>
            </a:lvl3pPr>
            <a:lvl4pPr algn="l" defTabSz="609475" rtl="0" eaLnBrk="1" fontAlgn="base" hangingPunct="1">
              <a:spcBef>
                <a:spcPct val="0"/>
              </a:spcBef>
              <a:spcAft>
                <a:spcPct val="0"/>
              </a:spcAft>
              <a:defRPr sz="5300">
                <a:solidFill>
                  <a:schemeClr val="tx1"/>
                </a:solidFill>
                <a:latin typeface="Newslab Light" charset="0"/>
                <a:ea typeface="ＭＳ Ｐゴシック" charset="0"/>
              </a:defRPr>
            </a:lvl4pPr>
            <a:lvl5pPr algn="l" defTabSz="609475" rtl="0" eaLnBrk="1" fontAlgn="base" hangingPunct="1">
              <a:spcBef>
                <a:spcPct val="0"/>
              </a:spcBef>
              <a:spcAft>
                <a:spcPct val="0"/>
              </a:spcAft>
              <a:defRPr sz="5300">
                <a:solidFill>
                  <a:schemeClr val="tx1"/>
                </a:solidFill>
                <a:latin typeface="Newslab Light" charset="0"/>
                <a:ea typeface="ＭＳ Ｐゴシック" charset="0"/>
              </a:defRPr>
            </a:lvl5pPr>
            <a:lvl6pPr marL="609475" algn="l" defTabSz="609475" rtl="0" eaLnBrk="1" fontAlgn="base" hangingPunct="1">
              <a:spcBef>
                <a:spcPct val="0"/>
              </a:spcBef>
              <a:spcAft>
                <a:spcPct val="0"/>
              </a:spcAft>
              <a:defRPr sz="5300">
                <a:solidFill>
                  <a:schemeClr val="tx1"/>
                </a:solidFill>
                <a:latin typeface="Newslab Light" charset="0"/>
                <a:ea typeface="ＭＳ Ｐゴシック" charset="0"/>
              </a:defRPr>
            </a:lvl6pPr>
            <a:lvl7pPr marL="1218960" algn="l" defTabSz="609475" rtl="0" eaLnBrk="1" fontAlgn="base" hangingPunct="1">
              <a:spcBef>
                <a:spcPct val="0"/>
              </a:spcBef>
              <a:spcAft>
                <a:spcPct val="0"/>
              </a:spcAft>
              <a:defRPr sz="5300">
                <a:solidFill>
                  <a:schemeClr val="tx1"/>
                </a:solidFill>
                <a:latin typeface="Newslab Light" charset="0"/>
                <a:ea typeface="ＭＳ Ｐゴシック" charset="0"/>
              </a:defRPr>
            </a:lvl7pPr>
            <a:lvl8pPr marL="1828437" algn="l" defTabSz="609475" rtl="0" eaLnBrk="1" fontAlgn="base" hangingPunct="1">
              <a:spcBef>
                <a:spcPct val="0"/>
              </a:spcBef>
              <a:spcAft>
                <a:spcPct val="0"/>
              </a:spcAft>
              <a:defRPr sz="5300">
                <a:solidFill>
                  <a:schemeClr val="tx1"/>
                </a:solidFill>
                <a:latin typeface="Newslab Light" charset="0"/>
                <a:ea typeface="ＭＳ Ｐゴシック" charset="0"/>
              </a:defRPr>
            </a:lvl8pPr>
            <a:lvl9pPr marL="2437918" algn="l" defTabSz="609475" rtl="0" eaLnBrk="1" fontAlgn="base" hangingPunct="1">
              <a:spcBef>
                <a:spcPct val="0"/>
              </a:spcBef>
              <a:spcAft>
                <a:spcPct val="0"/>
              </a:spcAft>
              <a:defRPr sz="5300">
                <a:solidFill>
                  <a:schemeClr val="tx1"/>
                </a:solidFill>
                <a:latin typeface="Newslab Light" charset="0"/>
                <a:ea typeface="ＭＳ Ｐゴシック" charset="0"/>
              </a:defRPr>
            </a:lvl9pPr>
          </a:lstStyle>
          <a:p>
            <a:r>
              <a:rPr lang="en-US" dirty="0" smtClean="0"/>
              <a:t>Ganesh Chand</a:t>
            </a:r>
            <a:endParaRPr lang="en-US"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765" y="1346417"/>
            <a:ext cx="2566102" cy="1906018"/>
          </a:xfrm>
          <a:prstGeom prst="rect">
            <a:avLst/>
          </a:prstGeom>
        </p:spPr>
      </p:pic>
      <p:sp>
        <p:nvSpPr>
          <p:cNvPr id="14" name="TextBox 13"/>
          <p:cNvSpPr txBox="1"/>
          <p:nvPr/>
        </p:nvSpPr>
        <p:spPr>
          <a:xfrm>
            <a:off x="2907053" y="5380208"/>
            <a:ext cx="7648652" cy="415494"/>
          </a:xfrm>
          <a:prstGeom prst="rect">
            <a:avLst/>
          </a:prstGeom>
          <a:noFill/>
        </p:spPr>
        <p:txBody>
          <a:bodyPr wrap="square" lIns="91426" tIns="45718" rIns="91426" bIns="45718" rtlCol="0">
            <a:spAutoFit/>
          </a:bodyPr>
          <a:lstStyle/>
          <a:p>
            <a:r>
              <a:rPr lang="en-US" sz="2100" dirty="0">
                <a:latin typeface="Source Sans Pro Light"/>
                <a:cs typeface="Source Sans Pro Light"/>
              </a:rPr>
              <a:t>LinkedIn</a:t>
            </a:r>
            <a:r>
              <a:rPr lang="en-US" sz="2100" dirty="0">
                <a:latin typeface="Source Sans Pro Light"/>
                <a:cs typeface="Source Sans Pro Light"/>
              </a:rPr>
              <a:t>: </a:t>
            </a:r>
            <a:r>
              <a:rPr lang="en-US" sz="2100" dirty="0">
                <a:latin typeface="Source Sans Pro Light"/>
                <a:cs typeface="Source Sans Pro Light"/>
                <a:hlinkClick r:id="rId5"/>
              </a:rPr>
              <a:t>https://</a:t>
            </a:r>
            <a:r>
              <a:rPr lang="en-US" sz="2100" dirty="0" err="1">
                <a:latin typeface="Source Sans Pro Light"/>
                <a:cs typeface="Source Sans Pro Light"/>
                <a:hlinkClick r:id="rId5"/>
              </a:rPr>
              <a:t>www.linkedin.com</a:t>
            </a:r>
            <a:r>
              <a:rPr lang="en-US" sz="2100" dirty="0">
                <a:latin typeface="Source Sans Pro Light"/>
                <a:cs typeface="Source Sans Pro Light"/>
                <a:hlinkClick r:id="rId5"/>
              </a:rPr>
              <a:t>/in/taggart-mccurdy-8766b14</a:t>
            </a:r>
            <a:endParaRPr lang="en-US" sz="2100" dirty="0" smtClean="0">
              <a:latin typeface="Source Sans Pro Light"/>
              <a:cs typeface="Source Sans Pro Light"/>
            </a:endParaRPr>
          </a:p>
        </p:txBody>
      </p:sp>
      <p:sp>
        <p:nvSpPr>
          <p:cNvPr id="16" name="Title 4"/>
          <p:cNvSpPr txBox="1">
            <a:spLocks/>
          </p:cNvSpPr>
          <p:nvPr/>
        </p:nvSpPr>
        <p:spPr bwMode="auto">
          <a:xfrm>
            <a:off x="2890376" y="4652702"/>
            <a:ext cx="6061120" cy="11430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898" tIns="60949" rIns="121898" bIns="60949" numCol="1" anchor="t" anchorCtr="0" compatLnSpc="1">
            <a:prstTxWarp prst="textNoShape">
              <a:avLst/>
            </a:prstTxWarp>
            <a:normAutofit/>
          </a:bodyPr>
          <a:lstStyle>
            <a:lvl1pPr algn="l" defTabSz="609475" rtl="0" eaLnBrk="1" fontAlgn="base" hangingPunct="1">
              <a:spcBef>
                <a:spcPct val="0"/>
              </a:spcBef>
              <a:spcAft>
                <a:spcPct val="0"/>
              </a:spcAft>
              <a:defRPr sz="5300" kern="1200">
                <a:solidFill>
                  <a:schemeClr val="tx1">
                    <a:lumMod val="75000"/>
                    <a:lumOff val="25000"/>
                  </a:schemeClr>
                </a:solidFill>
                <a:latin typeface="Newslab Thin"/>
                <a:ea typeface="ＭＳ Ｐゴシック" charset="0"/>
                <a:cs typeface="Newslab Thin"/>
              </a:defRPr>
            </a:lvl1pPr>
            <a:lvl2pPr algn="l" defTabSz="609475" rtl="0" eaLnBrk="1" fontAlgn="base" hangingPunct="1">
              <a:spcBef>
                <a:spcPct val="0"/>
              </a:spcBef>
              <a:spcAft>
                <a:spcPct val="0"/>
              </a:spcAft>
              <a:defRPr sz="5300">
                <a:solidFill>
                  <a:schemeClr val="tx1"/>
                </a:solidFill>
                <a:latin typeface="Newslab Light" charset="0"/>
                <a:ea typeface="ＭＳ Ｐゴシック" charset="0"/>
              </a:defRPr>
            </a:lvl2pPr>
            <a:lvl3pPr algn="l" defTabSz="609475" rtl="0" eaLnBrk="1" fontAlgn="base" hangingPunct="1">
              <a:spcBef>
                <a:spcPct val="0"/>
              </a:spcBef>
              <a:spcAft>
                <a:spcPct val="0"/>
              </a:spcAft>
              <a:defRPr sz="5300">
                <a:solidFill>
                  <a:schemeClr val="tx1"/>
                </a:solidFill>
                <a:latin typeface="Newslab Light" charset="0"/>
                <a:ea typeface="ＭＳ Ｐゴシック" charset="0"/>
              </a:defRPr>
            </a:lvl3pPr>
            <a:lvl4pPr algn="l" defTabSz="609475" rtl="0" eaLnBrk="1" fontAlgn="base" hangingPunct="1">
              <a:spcBef>
                <a:spcPct val="0"/>
              </a:spcBef>
              <a:spcAft>
                <a:spcPct val="0"/>
              </a:spcAft>
              <a:defRPr sz="5300">
                <a:solidFill>
                  <a:schemeClr val="tx1"/>
                </a:solidFill>
                <a:latin typeface="Newslab Light" charset="0"/>
                <a:ea typeface="ＭＳ Ｐゴシック" charset="0"/>
              </a:defRPr>
            </a:lvl4pPr>
            <a:lvl5pPr algn="l" defTabSz="609475" rtl="0" eaLnBrk="1" fontAlgn="base" hangingPunct="1">
              <a:spcBef>
                <a:spcPct val="0"/>
              </a:spcBef>
              <a:spcAft>
                <a:spcPct val="0"/>
              </a:spcAft>
              <a:defRPr sz="5300">
                <a:solidFill>
                  <a:schemeClr val="tx1"/>
                </a:solidFill>
                <a:latin typeface="Newslab Light" charset="0"/>
                <a:ea typeface="ＭＳ Ｐゴシック" charset="0"/>
              </a:defRPr>
            </a:lvl5pPr>
            <a:lvl6pPr marL="609475" algn="l" defTabSz="609475" rtl="0" eaLnBrk="1" fontAlgn="base" hangingPunct="1">
              <a:spcBef>
                <a:spcPct val="0"/>
              </a:spcBef>
              <a:spcAft>
                <a:spcPct val="0"/>
              </a:spcAft>
              <a:defRPr sz="5300">
                <a:solidFill>
                  <a:schemeClr val="tx1"/>
                </a:solidFill>
                <a:latin typeface="Newslab Light" charset="0"/>
                <a:ea typeface="ＭＳ Ｐゴシック" charset="0"/>
              </a:defRPr>
            </a:lvl6pPr>
            <a:lvl7pPr marL="1218960" algn="l" defTabSz="609475" rtl="0" eaLnBrk="1" fontAlgn="base" hangingPunct="1">
              <a:spcBef>
                <a:spcPct val="0"/>
              </a:spcBef>
              <a:spcAft>
                <a:spcPct val="0"/>
              </a:spcAft>
              <a:defRPr sz="5300">
                <a:solidFill>
                  <a:schemeClr val="tx1"/>
                </a:solidFill>
                <a:latin typeface="Newslab Light" charset="0"/>
                <a:ea typeface="ＭＳ Ｐゴシック" charset="0"/>
              </a:defRPr>
            </a:lvl7pPr>
            <a:lvl8pPr marL="1828437" algn="l" defTabSz="609475" rtl="0" eaLnBrk="1" fontAlgn="base" hangingPunct="1">
              <a:spcBef>
                <a:spcPct val="0"/>
              </a:spcBef>
              <a:spcAft>
                <a:spcPct val="0"/>
              </a:spcAft>
              <a:defRPr sz="5300">
                <a:solidFill>
                  <a:schemeClr val="tx1"/>
                </a:solidFill>
                <a:latin typeface="Newslab Light" charset="0"/>
                <a:ea typeface="ＭＳ Ｐゴシック" charset="0"/>
              </a:defRPr>
            </a:lvl8pPr>
            <a:lvl9pPr marL="2437918" algn="l" defTabSz="609475" rtl="0" eaLnBrk="1" fontAlgn="base" hangingPunct="1">
              <a:spcBef>
                <a:spcPct val="0"/>
              </a:spcBef>
              <a:spcAft>
                <a:spcPct val="0"/>
              </a:spcAft>
              <a:defRPr sz="5300">
                <a:solidFill>
                  <a:schemeClr val="tx1"/>
                </a:solidFill>
                <a:latin typeface="Newslab Light" charset="0"/>
                <a:ea typeface="ＭＳ Ｐゴシック" charset="0"/>
              </a:defRPr>
            </a:lvl9pPr>
          </a:lstStyle>
          <a:p>
            <a:r>
              <a:rPr lang="en-US" smtClean="0"/>
              <a:t>Taggart McCurdy</a:t>
            </a:r>
            <a:endParaRPr lang="en-US" dirty="0"/>
          </a:p>
        </p:txBody>
      </p:sp>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997" y="3834063"/>
            <a:ext cx="2211805" cy="2211805"/>
          </a:xfrm>
          <a:prstGeom prst="rect">
            <a:avLst/>
          </a:prstGeom>
        </p:spPr>
      </p:pic>
    </p:spTree>
    <p:extLst>
      <p:ext uri="{BB962C8B-B14F-4D97-AF65-F5344CB8AC3E}">
        <p14:creationId xmlns:p14="http://schemas.microsoft.com/office/powerpoint/2010/main" val="921067703"/>
      </p:ext>
    </p:extLst>
  </p:cSld>
  <p:clrMapOvr>
    <a:masterClrMapping/>
  </p:clrMapOvr>
  <p:transition>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Less Code: Input &amp; Output</a:t>
            </a:r>
            <a:endParaRPr lang="en-US" dirty="0"/>
          </a:p>
        </p:txBody>
      </p:sp>
      <p:sp>
        <p:nvSpPr>
          <p:cNvPr id="3" name="Content Placeholder 2"/>
          <p:cNvSpPr>
            <a:spLocks noGrp="1"/>
          </p:cNvSpPr>
          <p:nvPr>
            <p:ph idx="1"/>
          </p:nvPr>
        </p:nvSpPr>
        <p:spPr>
          <a:xfrm>
            <a:off x="2012172" y="1238489"/>
            <a:ext cx="7655187" cy="1264923"/>
          </a:xfrm>
        </p:spPr>
        <p:txBody>
          <a:bodyPr/>
          <a:lstStyle/>
          <a:p>
            <a:pPr marL="0" indent="0">
              <a:buNone/>
            </a:pPr>
            <a:r>
              <a:rPr lang="en-US" dirty="0" smtClean="0"/>
              <a:t>Unified interface to reading/writing data in a variety of formats.</a:t>
            </a:r>
            <a:endParaRPr lang="en-US" dirty="0"/>
          </a:p>
        </p:txBody>
      </p:sp>
      <p:sp>
        <p:nvSpPr>
          <p:cNvPr id="4" name="Slide Number Placeholder 3"/>
          <p:cNvSpPr>
            <a:spLocks noGrp="1"/>
          </p:cNvSpPr>
          <p:nvPr>
            <p:ph type="sldNum" sz="quarter" idx="10"/>
          </p:nvPr>
        </p:nvSpPr>
        <p:spPr/>
        <p:txBody>
          <a:bodyPr/>
          <a:lstStyle/>
          <a:p>
            <a:pPr>
              <a:defRPr/>
            </a:pPr>
            <a:fld id="{0E3D2C8F-1C34-3F4C-9785-AD9AA213DF44}" type="slidenum">
              <a:rPr lang="en-US" smtClean="0"/>
              <a:pPr>
                <a:defRPr/>
              </a:pPr>
              <a:t>50</a:t>
            </a:fld>
            <a:endParaRPr lang="en-US" dirty="0"/>
          </a:p>
        </p:txBody>
      </p:sp>
      <p:sp>
        <p:nvSpPr>
          <p:cNvPr id="6" name="Rectangle 4"/>
          <p:cNvSpPr/>
          <p:nvPr/>
        </p:nvSpPr>
        <p:spPr>
          <a:xfrm>
            <a:off x="1722814" y="2503412"/>
            <a:ext cx="8821361" cy="366878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7" name="Rectangle 6"/>
          <p:cNvSpPr/>
          <p:nvPr/>
        </p:nvSpPr>
        <p:spPr>
          <a:xfrm>
            <a:off x="1987290" y="2743200"/>
            <a:ext cx="8351923" cy="3200400"/>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b="1" dirty="0" err="1">
                <a:solidFill>
                  <a:srgbClr val="7F0055"/>
                </a:solidFill>
                <a:latin typeface="Consolas" charset="0"/>
                <a:ea typeface="Consolas" charset="0"/>
                <a:cs typeface="Consolas" charset="0"/>
              </a:rPr>
              <a:t>val</a:t>
            </a:r>
            <a:r>
              <a:rPr lang="en-US" b="1" dirty="0">
                <a:solidFill>
                  <a:srgbClr val="7F0055"/>
                </a:solidFill>
                <a:latin typeface="Consolas" charset="0"/>
                <a:ea typeface="Consolas" charset="0"/>
                <a:cs typeface="Consolas" charset="0"/>
              </a:rPr>
              <a:t> </a:t>
            </a:r>
            <a:r>
              <a:rPr lang="en-US" b="1" dirty="0" err="1">
                <a:solidFill>
                  <a:srgbClr val="000000"/>
                </a:solidFill>
                <a:latin typeface="Consolas" charset="0"/>
                <a:ea typeface="Consolas" charset="0"/>
                <a:cs typeface="Consolas" charset="0"/>
              </a:rPr>
              <a:t>df</a:t>
            </a:r>
            <a:r>
              <a:rPr lang="en-US" b="1" dirty="0">
                <a:solidFill>
                  <a:srgbClr val="000000"/>
                </a:solidFill>
                <a:latin typeface="Consolas" charset="0"/>
                <a:ea typeface="Consolas" charset="0"/>
                <a:cs typeface="Consolas" charset="0"/>
              </a:rPr>
              <a:t> </a:t>
            </a:r>
            <a:r>
              <a:rPr lang="en-US" b="1" dirty="0">
                <a:solidFill>
                  <a:srgbClr val="7F0055"/>
                </a:solidFill>
                <a:latin typeface="Consolas" charset="0"/>
                <a:ea typeface="Consolas" charset="0"/>
                <a:cs typeface="Consolas" charset="0"/>
              </a:rPr>
              <a:t>= </a:t>
            </a:r>
            <a:r>
              <a:rPr lang="en-US" dirty="0" err="1">
                <a:solidFill>
                  <a:srgbClr val="000000"/>
                </a:solidFill>
                <a:latin typeface="Consolas" charset="0"/>
                <a:ea typeface="Consolas" charset="0"/>
                <a:cs typeface="Consolas" charset="0"/>
              </a:rPr>
              <a:t>sqlContext</a:t>
            </a:r>
            <a:r>
              <a:rPr lang="en-US" dirty="0">
                <a:solidFill>
                  <a:srgbClr val="000000"/>
                </a:solidFill>
                <a:latin typeface="Consolas" charset="0"/>
                <a:ea typeface="Consolas" charset="0"/>
                <a:cs typeface="Consolas" charset="0"/>
              </a:rPr>
              <a:t>.</a:t>
            </a:r>
            <a:br>
              <a:rPr lang="en-US" dirty="0">
                <a:solidFill>
                  <a:srgbClr val="000000"/>
                </a:solidFill>
                <a:latin typeface="Consolas" charset="0"/>
                <a:ea typeface="Consolas" charset="0"/>
                <a:cs typeface="Consolas" charset="0"/>
              </a:rPr>
            </a:br>
            <a:r>
              <a:rPr lang="en-US" dirty="0">
                <a:solidFill>
                  <a:srgbClr val="000000"/>
                </a:solidFill>
                <a:latin typeface="Consolas" charset="0"/>
                <a:ea typeface="Consolas" charset="0"/>
                <a:cs typeface="Consolas" charset="0"/>
              </a:rPr>
              <a:t>  read.</a:t>
            </a:r>
            <a:r>
              <a:rPr lang="cs-CZ" dirty="0">
                <a:latin typeface="Consolas" charset="0"/>
                <a:ea typeface="Consolas" charset="0"/>
                <a:cs typeface="Consolas" charset="0"/>
              </a:rPr>
              <a:t>              </a:t>
            </a:r>
            <a:br>
              <a:rPr lang="cs-CZ" dirty="0">
                <a:latin typeface="Consolas" charset="0"/>
                <a:ea typeface="Consolas" charset="0"/>
                <a:cs typeface="Consolas" charset="0"/>
              </a:rPr>
            </a:br>
            <a:r>
              <a:rPr lang="cs-CZ" dirty="0">
                <a:latin typeface="Consolas" charset="0"/>
                <a:ea typeface="Consolas" charset="0"/>
                <a:cs typeface="Consolas" charset="0"/>
              </a:rPr>
              <a:t>  </a:t>
            </a:r>
            <a:r>
              <a:rPr lang="cs-CZ" dirty="0" err="1">
                <a:solidFill>
                  <a:srgbClr val="000000"/>
                </a:solidFill>
                <a:latin typeface="Consolas" charset="0"/>
                <a:ea typeface="Consolas" charset="0"/>
                <a:cs typeface="Consolas" charset="0"/>
              </a:rPr>
              <a:t>format</a:t>
            </a:r>
            <a:r>
              <a:rPr lang="cs-CZ" dirty="0">
                <a:solidFill>
                  <a:srgbClr val="000000"/>
                </a:solidFill>
                <a:latin typeface="Consolas" charset="0"/>
                <a:ea typeface="Consolas" charset="0"/>
                <a:cs typeface="Consolas" charset="0"/>
              </a:rPr>
              <a:t>(</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json</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r>
              <a:rPr lang="en-US" dirty="0">
                <a:latin typeface="Consolas" charset="0"/>
                <a:ea typeface="Consolas" charset="0"/>
                <a:cs typeface="Consolas" charset="0"/>
              </a:rPr>
              <a:t>  </a:t>
            </a:r>
            <a:r>
              <a:rPr lang="en-US" dirty="0">
                <a:solidFill>
                  <a:srgbClr val="000000"/>
                </a:solidFill>
                <a:latin typeface="Consolas" charset="0"/>
                <a:ea typeface="Consolas" charset="0"/>
                <a:cs typeface="Consolas" charset="0"/>
              </a:rPr>
              <a:t>option(</a:t>
            </a:r>
            <a:r>
              <a:rPr lang="en-US" dirty="0">
                <a:solidFill>
                  <a:srgbClr val="0000BB"/>
                </a:solidFill>
                <a:latin typeface="Consolas" charset="0"/>
                <a:ea typeface="Consolas" charset="0"/>
                <a:cs typeface="Consolas" charset="0"/>
              </a:rPr>
              <a:t>"</a:t>
            </a:r>
            <a:r>
              <a:rPr lang="en-US" dirty="0" err="1">
                <a:solidFill>
                  <a:srgbClr val="0000BB"/>
                </a:solidFill>
                <a:latin typeface="Consolas" charset="0"/>
                <a:ea typeface="Consolas" charset="0"/>
                <a:cs typeface="Consolas" charset="0"/>
              </a:rPr>
              <a:t>samplingRatio</a:t>
            </a:r>
            <a:r>
              <a:rPr lang="en-US" dirty="0">
                <a:solidFill>
                  <a:srgbClr val="0000BB"/>
                </a:solidFill>
                <a:latin typeface="Consolas" charset="0"/>
                <a:ea typeface="Consolas" charset="0"/>
                <a:cs typeface="Consolas" charset="0"/>
              </a:rPr>
              <a:t>", "0.1"</a:t>
            </a:r>
            <a:r>
              <a:rPr lang="en-US" dirty="0">
                <a:solidFill>
                  <a:schemeClr val="tx1"/>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rgbClr val="000000"/>
                </a:solidFill>
                <a:latin typeface="Consolas" charset="0"/>
                <a:ea typeface="Consolas" charset="0"/>
                <a:cs typeface="Consolas" charset="0"/>
              </a:rPr>
              <a:t>load</a:t>
            </a:r>
            <a:r>
              <a:rPr lang="cs-CZ" dirty="0">
                <a:solidFill>
                  <a:srgbClr val="000000"/>
                </a:solidFill>
                <a:latin typeface="Consolas" charset="0"/>
                <a:ea typeface="Consolas" charset="0"/>
                <a:cs typeface="Consolas" charset="0"/>
              </a:rPr>
              <a:t>(</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Users</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spark</a:t>
            </a:r>
            <a:r>
              <a:rPr lang="cs-CZ" dirty="0">
                <a:solidFill>
                  <a:srgbClr val="0000BB"/>
                </a:solidFill>
                <a:latin typeface="Consolas" charset="0"/>
                <a:ea typeface="Consolas" charset="0"/>
                <a:cs typeface="Consolas" charset="0"/>
              </a:rPr>
              <a:t>/data/</a:t>
            </a:r>
            <a:r>
              <a:rPr lang="cs-CZ" dirty="0" err="1">
                <a:solidFill>
                  <a:srgbClr val="0000BB"/>
                </a:solidFill>
                <a:latin typeface="Consolas" charset="0"/>
                <a:ea typeface="Consolas" charset="0"/>
                <a:cs typeface="Consolas" charset="0"/>
              </a:rPr>
              <a:t>stuff.json</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endParaRPr lang="cs-CZ" dirty="0">
              <a:latin typeface="Consolas" charset="0"/>
              <a:ea typeface="Consolas" charset="0"/>
              <a:cs typeface="Consolas" charset="0"/>
            </a:endParaRPr>
          </a:p>
          <a:p>
            <a:r>
              <a:rPr lang="cs-CZ" dirty="0" err="1">
                <a:solidFill>
                  <a:srgbClr val="000000"/>
                </a:solidFill>
                <a:latin typeface="Consolas" charset="0"/>
                <a:ea typeface="Consolas" charset="0"/>
                <a:cs typeface="Consolas" charset="0"/>
              </a:rPr>
              <a:t>df.write</a:t>
            </a:r>
            <a:r>
              <a:rPr lang="cs-CZ" dirty="0">
                <a:solidFill>
                  <a:srgbClr val="000000"/>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rgbClr val="000000"/>
                </a:solidFill>
                <a:latin typeface="Consolas" charset="0"/>
                <a:ea typeface="Consolas" charset="0"/>
                <a:cs typeface="Consolas" charset="0"/>
              </a:rPr>
              <a:t>format</a:t>
            </a:r>
            <a:r>
              <a:rPr lang="cs-CZ" dirty="0">
                <a:solidFill>
                  <a:srgbClr val="000000"/>
                </a:solidFill>
                <a:latin typeface="Consolas" charset="0"/>
                <a:ea typeface="Consolas" charset="0"/>
                <a:cs typeface="Consolas" charset="0"/>
              </a:rPr>
              <a:t>(</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parquet</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r>
              <a:rPr lang="cs-CZ" dirty="0">
                <a:latin typeface="Consolas" charset="0"/>
                <a:ea typeface="Consolas" charset="0"/>
                <a:cs typeface="Consolas" charset="0"/>
              </a:rPr>
              <a:t>   </a:t>
            </a:r>
            <a:r>
              <a:rPr lang="cs-CZ" dirty="0">
                <a:solidFill>
                  <a:srgbClr val="000000"/>
                </a:solidFill>
                <a:latin typeface="Consolas" charset="0"/>
                <a:ea typeface="Consolas" charset="0"/>
                <a:cs typeface="Consolas" charset="0"/>
              </a:rPr>
              <a:t>mode(</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append</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rgbClr val="000000"/>
                </a:solidFill>
                <a:latin typeface="Consolas" charset="0"/>
                <a:ea typeface="Consolas" charset="0"/>
                <a:cs typeface="Consolas" charset="0"/>
              </a:rPr>
              <a:t>partitionBy</a:t>
            </a:r>
            <a:r>
              <a:rPr lang="cs-CZ" dirty="0">
                <a:solidFill>
                  <a:srgbClr val="000000"/>
                </a:solidFill>
                <a:latin typeface="Consolas" charset="0"/>
                <a:ea typeface="Consolas" charset="0"/>
                <a:cs typeface="Consolas" charset="0"/>
              </a:rPr>
              <a:t>(</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year</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rgbClr val="000000"/>
                </a:solidFill>
                <a:latin typeface="Consolas" charset="0"/>
                <a:ea typeface="Consolas" charset="0"/>
                <a:cs typeface="Consolas" charset="0"/>
              </a:rPr>
              <a:t>saveAsTable</a:t>
            </a:r>
            <a:r>
              <a:rPr lang="cs-CZ" dirty="0">
                <a:solidFill>
                  <a:srgbClr val="000000"/>
                </a:solidFill>
                <a:latin typeface="Consolas" charset="0"/>
                <a:ea typeface="Consolas" charset="0"/>
                <a:cs typeface="Consolas" charset="0"/>
              </a:rPr>
              <a:t>(</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faster-stuff</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906952" y="2771193"/>
            <a:ext cx="315382" cy="464575"/>
          </a:xfrm>
          <a:prstGeom prst="rect">
            <a:avLst/>
          </a:prstGeom>
        </p:spPr>
      </p:pic>
    </p:spTree>
    <p:extLst>
      <p:ext uri="{BB962C8B-B14F-4D97-AF65-F5344CB8AC3E}">
        <p14:creationId xmlns:p14="http://schemas.microsoft.com/office/powerpoint/2010/main" val="16302798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Less Code: Input &amp; Output</a:t>
            </a:r>
            <a:endParaRPr lang="en-US" dirty="0"/>
          </a:p>
        </p:txBody>
      </p:sp>
      <p:sp>
        <p:nvSpPr>
          <p:cNvPr id="3" name="Content Placeholder 2"/>
          <p:cNvSpPr>
            <a:spLocks noGrp="1"/>
          </p:cNvSpPr>
          <p:nvPr>
            <p:ph idx="1"/>
          </p:nvPr>
        </p:nvSpPr>
        <p:spPr>
          <a:xfrm>
            <a:off x="2012172" y="1238489"/>
            <a:ext cx="7655187" cy="1264923"/>
          </a:xfrm>
        </p:spPr>
        <p:txBody>
          <a:bodyPr/>
          <a:lstStyle/>
          <a:p>
            <a:pPr marL="0" indent="0">
              <a:buNone/>
            </a:pPr>
            <a:r>
              <a:rPr lang="en-US" dirty="0" smtClean="0"/>
              <a:t>Unified interface to reading/writing data in a variety of formats.</a:t>
            </a:r>
            <a:endParaRPr lang="en-US" dirty="0"/>
          </a:p>
        </p:txBody>
      </p:sp>
      <p:sp>
        <p:nvSpPr>
          <p:cNvPr id="4" name="Slide Number Placeholder 3"/>
          <p:cNvSpPr>
            <a:spLocks noGrp="1"/>
          </p:cNvSpPr>
          <p:nvPr>
            <p:ph type="sldNum" sz="quarter" idx="10"/>
          </p:nvPr>
        </p:nvSpPr>
        <p:spPr/>
        <p:txBody>
          <a:bodyPr/>
          <a:lstStyle/>
          <a:p>
            <a:pPr>
              <a:defRPr/>
            </a:pPr>
            <a:fld id="{0E3D2C8F-1C34-3F4C-9785-AD9AA213DF44}" type="slidenum">
              <a:rPr lang="en-US" smtClean="0"/>
              <a:pPr>
                <a:defRPr/>
              </a:pPr>
              <a:t>51</a:t>
            </a:fld>
            <a:endParaRPr lang="en-US" dirty="0"/>
          </a:p>
        </p:txBody>
      </p:sp>
      <p:sp>
        <p:nvSpPr>
          <p:cNvPr id="6" name="Rectangle 4"/>
          <p:cNvSpPr/>
          <p:nvPr/>
        </p:nvSpPr>
        <p:spPr>
          <a:xfrm>
            <a:off x="1722814" y="2503412"/>
            <a:ext cx="8821361" cy="366878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7" name="Rectangle 6"/>
          <p:cNvSpPr/>
          <p:nvPr/>
        </p:nvSpPr>
        <p:spPr>
          <a:xfrm>
            <a:off x="1987290" y="2743200"/>
            <a:ext cx="8351923" cy="3200400"/>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b="1" dirty="0" err="1">
                <a:solidFill>
                  <a:schemeClr val="accent4">
                    <a:lumMod val="40000"/>
                    <a:lumOff val="60000"/>
                  </a:schemeClr>
                </a:solidFill>
                <a:latin typeface="Consolas" charset="0"/>
                <a:ea typeface="Consolas" charset="0"/>
                <a:cs typeface="Consolas" charset="0"/>
              </a:rPr>
              <a:t>val</a:t>
            </a:r>
            <a:r>
              <a:rPr lang="en-US" b="1" dirty="0">
                <a:solidFill>
                  <a:schemeClr val="accent4">
                    <a:lumMod val="40000"/>
                    <a:lumOff val="60000"/>
                  </a:schemeClr>
                </a:solidFill>
                <a:latin typeface="Consolas" charset="0"/>
                <a:ea typeface="Consolas" charset="0"/>
                <a:cs typeface="Consolas" charset="0"/>
              </a:rPr>
              <a:t> </a:t>
            </a:r>
            <a:r>
              <a:rPr lang="en-US" b="1" dirty="0" err="1">
                <a:solidFill>
                  <a:schemeClr val="bg1">
                    <a:lumMod val="75000"/>
                  </a:schemeClr>
                </a:solidFill>
                <a:latin typeface="Consolas" charset="0"/>
                <a:ea typeface="Consolas" charset="0"/>
                <a:cs typeface="Consolas" charset="0"/>
              </a:rPr>
              <a:t>df</a:t>
            </a:r>
            <a:r>
              <a:rPr lang="en-US" b="1" dirty="0">
                <a:solidFill>
                  <a:schemeClr val="bg1">
                    <a:lumMod val="75000"/>
                  </a:schemeClr>
                </a:solidFill>
                <a:latin typeface="Consolas" charset="0"/>
                <a:ea typeface="Consolas" charset="0"/>
                <a:cs typeface="Consolas" charset="0"/>
              </a:rPr>
              <a:t> </a:t>
            </a:r>
            <a:r>
              <a:rPr lang="en-US" b="1" dirty="0">
                <a:solidFill>
                  <a:srgbClr val="7F0055"/>
                </a:solidFill>
                <a:latin typeface="Consolas" charset="0"/>
                <a:ea typeface="Consolas" charset="0"/>
                <a:cs typeface="Consolas" charset="0"/>
              </a:rPr>
              <a:t>= </a:t>
            </a:r>
            <a:r>
              <a:rPr lang="en-US" dirty="0" err="1">
                <a:solidFill>
                  <a:schemeClr val="bg1">
                    <a:lumMod val="75000"/>
                  </a:schemeClr>
                </a:solidFill>
                <a:latin typeface="Consolas" charset="0"/>
                <a:ea typeface="Consolas" charset="0"/>
                <a:cs typeface="Consolas" charset="0"/>
              </a:rPr>
              <a:t>sqlContext</a:t>
            </a:r>
            <a:r>
              <a:rPr lang="en-US" dirty="0">
                <a:solidFill>
                  <a:schemeClr val="bg1">
                    <a:lumMod val="75000"/>
                  </a:schemeClr>
                </a:solidFill>
                <a:latin typeface="Consolas" charset="0"/>
                <a:ea typeface="Consolas" charset="0"/>
                <a:cs typeface="Consolas" charset="0"/>
              </a:rPr>
              <a:t>.</a:t>
            </a:r>
            <a:r>
              <a:rPr lang="en-US" dirty="0">
                <a:solidFill>
                  <a:srgbClr val="000000"/>
                </a:solidFill>
                <a:latin typeface="Consolas" charset="0"/>
                <a:ea typeface="Consolas" charset="0"/>
                <a:cs typeface="Consolas" charset="0"/>
              </a:rPr>
              <a:t/>
            </a:r>
            <a:br>
              <a:rPr lang="en-US" dirty="0">
                <a:solidFill>
                  <a:srgbClr val="000000"/>
                </a:solidFill>
                <a:latin typeface="Consolas" charset="0"/>
                <a:ea typeface="Consolas" charset="0"/>
                <a:cs typeface="Consolas" charset="0"/>
              </a:rPr>
            </a:br>
            <a:r>
              <a:rPr lang="en-US" dirty="0">
                <a:solidFill>
                  <a:srgbClr val="000000"/>
                </a:solidFill>
                <a:latin typeface="Consolas" charset="0"/>
                <a:ea typeface="Consolas" charset="0"/>
                <a:cs typeface="Consolas" charset="0"/>
              </a:rPr>
              <a:t>  read.</a:t>
            </a:r>
            <a:r>
              <a:rPr lang="cs-CZ" dirty="0">
                <a:latin typeface="Consolas" charset="0"/>
                <a:ea typeface="Consolas" charset="0"/>
                <a:cs typeface="Consolas" charset="0"/>
              </a:rPr>
              <a:t>              </a:t>
            </a:r>
            <a:br>
              <a:rPr lang="cs-CZ" dirty="0">
                <a:latin typeface="Consolas" charset="0"/>
                <a:ea typeface="Consolas" charset="0"/>
                <a:cs typeface="Consolas" charset="0"/>
              </a:rPr>
            </a:br>
            <a:r>
              <a:rPr lang="cs-CZ" dirty="0">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format</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json</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r>
              <a:rPr lang="en-US" dirty="0">
                <a:latin typeface="Consolas" charset="0"/>
                <a:ea typeface="Consolas" charset="0"/>
                <a:cs typeface="Consolas" charset="0"/>
              </a:rPr>
              <a:t>  </a:t>
            </a:r>
            <a:r>
              <a:rPr lang="en-US" dirty="0">
                <a:solidFill>
                  <a:schemeClr val="bg1">
                    <a:lumMod val="75000"/>
                  </a:schemeClr>
                </a:solidFill>
                <a:latin typeface="Consolas" charset="0"/>
                <a:ea typeface="Consolas" charset="0"/>
                <a:cs typeface="Consolas" charset="0"/>
              </a:rPr>
              <a:t>option(</a:t>
            </a:r>
            <a:r>
              <a:rPr lang="en-US" dirty="0">
                <a:solidFill>
                  <a:srgbClr val="A1B1FF"/>
                </a:solidFill>
                <a:latin typeface="Consolas" charset="0"/>
                <a:ea typeface="Consolas" charset="0"/>
                <a:cs typeface="Consolas" charset="0"/>
              </a:rPr>
              <a:t>"</a:t>
            </a:r>
            <a:r>
              <a:rPr lang="en-US" dirty="0" err="1">
                <a:solidFill>
                  <a:srgbClr val="A1B1FF"/>
                </a:solidFill>
                <a:latin typeface="Consolas" charset="0"/>
                <a:ea typeface="Consolas" charset="0"/>
                <a:cs typeface="Consolas" charset="0"/>
              </a:rPr>
              <a:t>samplingRatio</a:t>
            </a:r>
            <a:r>
              <a:rPr lang="en-US" dirty="0">
                <a:solidFill>
                  <a:srgbClr val="A1B1FF"/>
                </a:solidFill>
                <a:latin typeface="Consolas" charset="0"/>
                <a:ea typeface="Consolas" charset="0"/>
                <a:cs typeface="Consolas" charset="0"/>
              </a:rPr>
              <a:t>", "0.1"</a:t>
            </a:r>
            <a:r>
              <a:rPr lang="en-US" dirty="0">
                <a:solidFill>
                  <a:schemeClr val="bg1">
                    <a:lumMod val="75000"/>
                  </a:schemeClr>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load</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Users</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spark</a:t>
            </a:r>
            <a:r>
              <a:rPr lang="cs-CZ" dirty="0">
                <a:solidFill>
                  <a:srgbClr val="A1B1FF"/>
                </a:solidFill>
                <a:latin typeface="Consolas" charset="0"/>
                <a:ea typeface="Consolas" charset="0"/>
                <a:cs typeface="Consolas" charset="0"/>
              </a:rPr>
              <a:t>/data/</a:t>
            </a:r>
            <a:r>
              <a:rPr lang="cs-CZ" dirty="0" err="1">
                <a:solidFill>
                  <a:srgbClr val="A1B1FF"/>
                </a:solidFill>
                <a:latin typeface="Consolas" charset="0"/>
                <a:ea typeface="Consolas" charset="0"/>
                <a:cs typeface="Consolas" charset="0"/>
              </a:rPr>
              <a:t>stuff.json</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endParaRPr lang="cs-CZ" dirty="0">
              <a:latin typeface="Consolas" charset="0"/>
              <a:ea typeface="Consolas" charset="0"/>
              <a:cs typeface="Consolas" charset="0"/>
            </a:endParaRPr>
          </a:p>
          <a:p>
            <a:r>
              <a:rPr lang="cs-CZ" dirty="0" err="1">
                <a:solidFill>
                  <a:schemeClr val="bg1">
                    <a:lumMod val="75000"/>
                  </a:schemeClr>
                </a:solidFill>
                <a:latin typeface="Consolas" charset="0"/>
                <a:ea typeface="Consolas" charset="0"/>
                <a:cs typeface="Consolas" charset="0"/>
              </a:rPr>
              <a:t>df.</a:t>
            </a:r>
            <a:r>
              <a:rPr lang="cs-CZ" dirty="0" err="1">
                <a:solidFill>
                  <a:srgbClr val="000000"/>
                </a:solidFill>
                <a:latin typeface="Consolas" charset="0"/>
                <a:ea typeface="Consolas" charset="0"/>
                <a:cs typeface="Consolas" charset="0"/>
              </a:rPr>
              <a:t>write</a:t>
            </a:r>
            <a:r>
              <a:rPr lang="cs-CZ" dirty="0">
                <a:solidFill>
                  <a:srgbClr val="000000"/>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format</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parquet</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r>
              <a:rPr lang="cs-CZ" dirty="0">
                <a:latin typeface="Consolas" charset="0"/>
                <a:ea typeface="Consolas" charset="0"/>
                <a:cs typeface="Consolas" charset="0"/>
              </a:rPr>
              <a:t>   </a:t>
            </a:r>
            <a:r>
              <a:rPr lang="cs-CZ" dirty="0">
                <a:solidFill>
                  <a:schemeClr val="bg1">
                    <a:lumMod val="75000"/>
                  </a:schemeClr>
                </a:solidFill>
                <a:latin typeface="Consolas" charset="0"/>
                <a:ea typeface="Consolas" charset="0"/>
                <a:cs typeface="Consolas" charset="0"/>
              </a:rPr>
              <a:t>mode(</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append</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partitionBy</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year</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saveAsTable</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faster-stuff</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906952" y="2771193"/>
            <a:ext cx="315382" cy="464575"/>
          </a:xfrm>
          <a:prstGeom prst="rect">
            <a:avLst/>
          </a:prstGeom>
        </p:spPr>
      </p:pic>
      <p:cxnSp>
        <p:nvCxnSpPr>
          <p:cNvPr id="12" name="Straight Arrow Connector 11"/>
          <p:cNvCxnSpPr/>
          <p:nvPr/>
        </p:nvCxnSpPr>
        <p:spPr>
          <a:xfrm flipH="1" flipV="1">
            <a:off x="2919240" y="3260182"/>
            <a:ext cx="4346043" cy="1388018"/>
          </a:xfrm>
          <a:prstGeom prst="straightConnector1">
            <a:avLst/>
          </a:prstGeom>
          <a:ln w="44450">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flipV="1">
            <a:off x="3124200" y="4648200"/>
            <a:ext cx="4141082" cy="469242"/>
          </a:xfrm>
          <a:prstGeom prst="straightConnector1">
            <a:avLst/>
          </a:prstGeom>
          <a:ln w="44450">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7280832" y="4540798"/>
            <a:ext cx="3263342" cy="1815882"/>
          </a:xfrm>
          <a:prstGeom prst="rect">
            <a:avLst/>
          </a:prstGeom>
          <a:solidFill>
            <a:schemeClr val="bg1">
              <a:lumMod val="95000"/>
            </a:schemeClr>
          </a:solidFill>
          <a:ln>
            <a:solidFill>
              <a:schemeClr val="accent6"/>
            </a:solidFill>
          </a:ln>
          <a:effectLst/>
        </p:spPr>
        <p:txBody>
          <a:bodyPr wrap="square" rtlCol="0">
            <a:spAutoFit/>
          </a:bodyPr>
          <a:lstStyle/>
          <a:p>
            <a:pPr algn="ctr"/>
            <a:r>
              <a:rPr lang="en-US" sz="2800" dirty="0">
                <a:solidFill>
                  <a:schemeClr val="accent6"/>
                </a:solidFill>
                <a:latin typeface="Consolas" charset="0"/>
                <a:ea typeface="Consolas" charset="0"/>
                <a:cs typeface="Consolas" charset="0"/>
              </a:rPr>
              <a:t>read</a:t>
            </a:r>
            <a:r>
              <a:rPr lang="en-US" sz="2800" dirty="0">
                <a:solidFill>
                  <a:schemeClr val="accent6"/>
                </a:solidFill>
                <a:latin typeface="Source Sans Pro" charset="0"/>
                <a:ea typeface="Source Sans Pro" charset="0"/>
                <a:cs typeface="Source Sans Pro" charset="0"/>
              </a:rPr>
              <a:t> </a:t>
            </a:r>
            <a:r>
              <a:rPr lang="en-US" sz="2800" dirty="0">
                <a:latin typeface="Source Sans Pro" charset="0"/>
                <a:ea typeface="Source Sans Pro" charset="0"/>
                <a:cs typeface="Source Sans Pro" charset="0"/>
              </a:rPr>
              <a:t>and </a:t>
            </a:r>
            <a:r>
              <a:rPr lang="en-US" sz="2800" dirty="0">
                <a:solidFill>
                  <a:schemeClr val="accent6"/>
                </a:solidFill>
                <a:latin typeface="Consolas" charset="0"/>
                <a:ea typeface="Consolas" charset="0"/>
                <a:cs typeface="Consolas" charset="0"/>
              </a:rPr>
              <a:t>write</a:t>
            </a:r>
            <a:r>
              <a:rPr lang="en-US" sz="2800" dirty="0">
                <a:latin typeface="Source Sans Pro" charset="0"/>
                <a:ea typeface="Source Sans Pro" charset="0"/>
                <a:cs typeface="Source Sans Pro" charset="0"/>
              </a:rPr>
              <a:t> functions create new builders for doing I/O</a:t>
            </a:r>
          </a:p>
        </p:txBody>
      </p:sp>
    </p:spTree>
    <p:extLst>
      <p:ext uri="{BB962C8B-B14F-4D97-AF65-F5344CB8AC3E}">
        <p14:creationId xmlns:p14="http://schemas.microsoft.com/office/powerpoint/2010/main" val="14064098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Less Code: Input &amp; Output</a:t>
            </a:r>
            <a:endParaRPr lang="en-US" dirty="0"/>
          </a:p>
        </p:txBody>
      </p:sp>
      <p:sp>
        <p:nvSpPr>
          <p:cNvPr id="3" name="Content Placeholder 2"/>
          <p:cNvSpPr>
            <a:spLocks noGrp="1"/>
          </p:cNvSpPr>
          <p:nvPr>
            <p:ph idx="1"/>
          </p:nvPr>
        </p:nvSpPr>
        <p:spPr>
          <a:xfrm>
            <a:off x="2012172" y="1238489"/>
            <a:ext cx="7655187" cy="1264923"/>
          </a:xfrm>
        </p:spPr>
        <p:txBody>
          <a:bodyPr/>
          <a:lstStyle/>
          <a:p>
            <a:pPr marL="0" indent="0">
              <a:buNone/>
            </a:pPr>
            <a:r>
              <a:rPr lang="en-US" dirty="0" smtClean="0"/>
              <a:t>Unified interface to reading/writing data in a variety of formats.</a:t>
            </a:r>
            <a:endParaRPr lang="en-US" dirty="0"/>
          </a:p>
        </p:txBody>
      </p:sp>
      <p:sp>
        <p:nvSpPr>
          <p:cNvPr id="4" name="Slide Number Placeholder 3"/>
          <p:cNvSpPr>
            <a:spLocks noGrp="1"/>
          </p:cNvSpPr>
          <p:nvPr>
            <p:ph type="sldNum" sz="quarter" idx="10"/>
          </p:nvPr>
        </p:nvSpPr>
        <p:spPr/>
        <p:txBody>
          <a:bodyPr/>
          <a:lstStyle/>
          <a:p>
            <a:pPr>
              <a:defRPr/>
            </a:pPr>
            <a:fld id="{0E3D2C8F-1C34-3F4C-9785-AD9AA213DF44}" type="slidenum">
              <a:rPr lang="en-US" smtClean="0"/>
              <a:pPr>
                <a:defRPr/>
              </a:pPr>
              <a:t>52</a:t>
            </a:fld>
            <a:endParaRPr lang="en-US" dirty="0"/>
          </a:p>
        </p:txBody>
      </p:sp>
      <p:sp>
        <p:nvSpPr>
          <p:cNvPr id="6" name="Rectangle 4"/>
          <p:cNvSpPr/>
          <p:nvPr/>
        </p:nvSpPr>
        <p:spPr>
          <a:xfrm>
            <a:off x="1722814" y="2503412"/>
            <a:ext cx="8821361" cy="366878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7" name="Rectangle 6"/>
          <p:cNvSpPr/>
          <p:nvPr/>
        </p:nvSpPr>
        <p:spPr>
          <a:xfrm>
            <a:off x="1987290" y="2743200"/>
            <a:ext cx="8351923" cy="3200400"/>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b="1" dirty="0" err="1">
                <a:solidFill>
                  <a:schemeClr val="accent4">
                    <a:lumMod val="40000"/>
                    <a:lumOff val="60000"/>
                  </a:schemeClr>
                </a:solidFill>
                <a:latin typeface="Consolas" charset="0"/>
                <a:ea typeface="Consolas" charset="0"/>
                <a:cs typeface="Consolas" charset="0"/>
              </a:rPr>
              <a:t>val</a:t>
            </a:r>
            <a:r>
              <a:rPr lang="en-US" b="1" dirty="0">
                <a:solidFill>
                  <a:schemeClr val="accent4">
                    <a:lumMod val="40000"/>
                    <a:lumOff val="60000"/>
                  </a:schemeClr>
                </a:solidFill>
                <a:latin typeface="Consolas" charset="0"/>
                <a:ea typeface="Consolas" charset="0"/>
                <a:cs typeface="Consolas" charset="0"/>
              </a:rPr>
              <a:t> </a:t>
            </a:r>
            <a:r>
              <a:rPr lang="en-US" b="1" dirty="0" err="1">
                <a:solidFill>
                  <a:schemeClr val="bg1">
                    <a:lumMod val="75000"/>
                  </a:schemeClr>
                </a:solidFill>
                <a:latin typeface="Consolas" charset="0"/>
                <a:ea typeface="Consolas" charset="0"/>
                <a:cs typeface="Consolas" charset="0"/>
              </a:rPr>
              <a:t>df</a:t>
            </a:r>
            <a:r>
              <a:rPr lang="en-US" b="1" dirty="0">
                <a:solidFill>
                  <a:schemeClr val="bg1">
                    <a:lumMod val="75000"/>
                  </a:schemeClr>
                </a:solidFill>
                <a:latin typeface="Consolas" charset="0"/>
                <a:ea typeface="Consolas" charset="0"/>
                <a:cs typeface="Consolas" charset="0"/>
              </a:rPr>
              <a:t> = </a:t>
            </a:r>
            <a:r>
              <a:rPr lang="en-US" dirty="0" err="1">
                <a:solidFill>
                  <a:schemeClr val="bg1">
                    <a:lumMod val="75000"/>
                  </a:schemeClr>
                </a:solidFill>
                <a:latin typeface="Consolas" charset="0"/>
                <a:ea typeface="Consolas" charset="0"/>
                <a:cs typeface="Consolas" charset="0"/>
              </a:rPr>
              <a:t>sqlContext</a:t>
            </a:r>
            <a:r>
              <a:rPr lang="en-US" dirty="0">
                <a:solidFill>
                  <a:schemeClr val="bg1">
                    <a:lumMod val="75000"/>
                  </a:schemeClr>
                </a:solidFill>
                <a:latin typeface="Consolas" charset="0"/>
                <a:ea typeface="Consolas" charset="0"/>
                <a:cs typeface="Consolas" charset="0"/>
              </a:rPr>
              <a:t>.</a:t>
            </a:r>
            <a:br>
              <a:rPr lang="en-US" dirty="0">
                <a:solidFill>
                  <a:schemeClr val="bg1">
                    <a:lumMod val="75000"/>
                  </a:schemeClr>
                </a:solidFill>
                <a:latin typeface="Consolas" charset="0"/>
                <a:ea typeface="Consolas" charset="0"/>
                <a:cs typeface="Consolas" charset="0"/>
              </a:rPr>
            </a:br>
            <a:r>
              <a:rPr lang="en-US" dirty="0">
                <a:solidFill>
                  <a:schemeClr val="bg1">
                    <a:lumMod val="75000"/>
                  </a:schemeClr>
                </a:solidFill>
                <a:latin typeface="Consolas" charset="0"/>
                <a:ea typeface="Consolas" charset="0"/>
                <a:cs typeface="Consolas" charset="0"/>
              </a:rPr>
              <a:t>  read.</a:t>
            </a:r>
            <a:r>
              <a:rPr lang="cs-CZ" dirty="0">
                <a:solidFill>
                  <a:schemeClr val="bg1">
                    <a:lumMod val="75000"/>
                  </a:schemeClr>
                </a:solidFill>
                <a:latin typeface="Consolas" charset="0"/>
                <a:ea typeface="Consolas" charset="0"/>
                <a:cs typeface="Consolas" charset="0"/>
              </a:rPr>
              <a:t> </a:t>
            </a:r>
            <a:r>
              <a:rPr lang="cs-CZ" dirty="0">
                <a:latin typeface="Consolas" charset="0"/>
                <a:ea typeface="Consolas" charset="0"/>
                <a:cs typeface="Consolas" charset="0"/>
              </a:rPr>
              <a:t>             </a:t>
            </a:r>
            <a:br>
              <a:rPr lang="cs-CZ" dirty="0">
                <a:latin typeface="Consolas" charset="0"/>
                <a:ea typeface="Consolas" charset="0"/>
                <a:cs typeface="Consolas" charset="0"/>
              </a:rPr>
            </a:br>
            <a:r>
              <a:rPr lang="cs-CZ" dirty="0">
                <a:latin typeface="Consolas" charset="0"/>
                <a:ea typeface="Consolas" charset="0"/>
                <a:cs typeface="Consolas" charset="0"/>
              </a:rPr>
              <a:t>  </a:t>
            </a:r>
            <a:r>
              <a:rPr lang="cs-CZ" dirty="0" err="1">
                <a:solidFill>
                  <a:srgbClr val="000000"/>
                </a:solidFill>
                <a:latin typeface="Consolas" charset="0"/>
                <a:ea typeface="Consolas" charset="0"/>
                <a:cs typeface="Consolas" charset="0"/>
              </a:rPr>
              <a:t>format</a:t>
            </a:r>
            <a:r>
              <a:rPr lang="cs-CZ" dirty="0">
                <a:solidFill>
                  <a:srgbClr val="000000"/>
                </a:solidFill>
                <a:latin typeface="Consolas" charset="0"/>
                <a:ea typeface="Consolas" charset="0"/>
                <a:cs typeface="Consolas" charset="0"/>
              </a:rPr>
              <a:t>(</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json</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r>
              <a:rPr lang="en-US" dirty="0">
                <a:latin typeface="Consolas" charset="0"/>
                <a:ea typeface="Consolas" charset="0"/>
                <a:cs typeface="Consolas" charset="0"/>
              </a:rPr>
              <a:t>  </a:t>
            </a:r>
            <a:r>
              <a:rPr lang="en-US" dirty="0">
                <a:solidFill>
                  <a:srgbClr val="000000"/>
                </a:solidFill>
                <a:latin typeface="Consolas" charset="0"/>
                <a:ea typeface="Consolas" charset="0"/>
                <a:cs typeface="Consolas" charset="0"/>
              </a:rPr>
              <a:t>option(</a:t>
            </a:r>
            <a:r>
              <a:rPr lang="en-US" dirty="0">
                <a:solidFill>
                  <a:srgbClr val="0000BB"/>
                </a:solidFill>
                <a:latin typeface="Consolas" charset="0"/>
                <a:ea typeface="Consolas" charset="0"/>
                <a:cs typeface="Consolas" charset="0"/>
              </a:rPr>
              <a:t>"</a:t>
            </a:r>
            <a:r>
              <a:rPr lang="en-US" dirty="0" err="1">
                <a:solidFill>
                  <a:srgbClr val="0000BB"/>
                </a:solidFill>
                <a:latin typeface="Consolas" charset="0"/>
                <a:ea typeface="Consolas" charset="0"/>
                <a:cs typeface="Consolas" charset="0"/>
              </a:rPr>
              <a:t>samplingRatio</a:t>
            </a:r>
            <a:r>
              <a:rPr lang="en-US" dirty="0">
                <a:solidFill>
                  <a:srgbClr val="0000BB"/>
                </a:solidFill>
                <a:latin typeface="Consolas" charset="0"/>
                <a:ea typeface="Consolas" charset="0"/>
                <a:cs typeface="Consolas" charset="0"/>
              </a:rPr>
              <a:t>", "0.1"</a:t>
            </a:r>
            <a:r>
              <a:rPr lang="en-US" dirty="0">
                <a:solidFill>
                  <a:schemeClr val="tx1"/>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load</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Users</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spark</a:t>
            </a:r>
            <a:r>
              <a:rPr lang="cs-CZ" dirty="0">
                <a:solidFill>
                  <a:srgbClr val="A1B1FF"/>
                </a:solidFill>
                <a:latin typeface="Consolas" charset="0"/>
                <a:ea typeface="Consolas" charset="0"/>
                <a:cs typeface="Consolas" charset="0"/>
              </a:rPr>
              <a:t>/data/</a:t>
            </a:r>
            <a:r>
              <a:rPr lang="cs-CZ" dirty="0" err="1">
                <a:solidFill>
                  <a:srgbClr val="A1B1FF"/>
                </a:solidFill>
                <a:latin typeface="Consolas" charset="0"/>
                <a:ea typeface="Consolas" charset="0"/>
                <a:cs typeface="Consolas" charset="0"/>
              </a:rPr>
              <a:t>stuff.json</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endParaRPr lang="cs-CZ" dirty="0">
              <a:latin typeface="Consolas" charset="0"/>
              <a:ea typeface="Consolas" charset="0"/>
              <a:cs typeface="Consolas" charset="0"/>
            </a:endParaRPr>
          </a:p>
          <a:p>
            <a:r>
              <a:rPr lang="cs-CZ" dirty="0" err="1">
                <a:solidFill>
                  <a:schemeClr val="bg1">
                    <a:lumMod val="75000"/>
                  </a:schemeClr>
                </a:solidFill>
                <a:latin typeface="Consolas" charset="0"/>
                <a:ea typeface="Consolas" charset="0"/>
                <a:cs typeface="Consolas" charset="0"/>
              </a:rPr>
              <a:t>df.write</a:t>
            </a:r>
            <a:r>
              <a:rPr lang="cs-CZ" dirty="0">
                <a:solidFill>
                  <a:schemeClr val="bg1">
                    <a:lumMod val="75000"/>
                  </a:schemeClr>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rgbClr val="000000"/>
                </a:solidFill>
                <a:latin typeface="Consolas" charset="0"/>
                <a:ea typeface="Consolas" charset="0"/>
                <a:cs typeface="Consolas" charset="0"/>
              </a:rPr>
              <a:t>format</a:t>
            </a:r>
            <a:r>
              <a:rPr lang="cs-CZ" dirty="0">
                <a:solidFill>
                  <a:srgbClr val="000000"/>
                </a:solidFill>
                <a:latin typeface="Consolas" charset="0"/>
                <a:ea typeface="Consolas" charset="0"/>
                <a:cs typeface="Consolas" charset="0"/>
              </a:rPr>
              <a:t>(</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parquet</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r>
              <a:rPr lang="cs-CZ" dirty="0">
                <a:latin typeface="Consolas" charset="0"/>
                <a:ea typeface="Consolas" charset="0"/>
                <a:cs typeface="Consolas" charset="0"/>
              </a:rPr>
              <a:t>   </a:t>
            </a:r>
            <a:r>
              <a:rPr lang="cs-CZ" dirty="0">
                <a:solidFill>
                  <a:srgbClr val="000000"/>
                </a:solidFill>
                <a:latin typeface="Consolas" charset="0"/>
                <a:ea typeface="Consolas" charset="0"/>
                <a:cs typeface="Consolas" charset="0"/>
              </a:rPr>
              <a:t>mode(</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append</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rgbClr val="000000"/>
                </a:solidFill>
                <a:latin typeface="Consolas" charset="0"/>
                <a:ea typeface="Consolas" charset="0"/>
                <a:cs typeface="Consolas" charset="0"/>
              </a:rPr>
              <a:t>partitionBy</a:t>
            </a:r>
            <a:r>
              <a:rPr lang="cs-CZ" dirty="0">
                <a:solidFill>
                  <a:srgbClr val="000000"/>
                </a:solidFill>
                <a:latin typeface="Consolas" charset="0"/>
                <a:ea typeface="Consolas" charset="0"/>
                <a:cs typeface="Consolas" charset="0"/>
              </a:rPr>
              <a:t>(</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year</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saveAsTable</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faster-stuff</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906952" y="2771193"/>
            <a:ext cx="315382" cy="464575"/>
          </a:xfrm>
          <a:prstGeom prst="rect">
            <a:avLst/>
          </a:prstGeom>
        </p:spPr>
      </p:pic>
      <p:sp>
        <p:nvSpPr>
          <p:cNvPr id="16" name="TextBox 15"/>
          <p:cNvSpPr txBox="1"/>
          <p:nvPr/>
        </p:nvSpPr>
        <p:spPr>
          <a:xfrm>
            <a:off x="6837068" y="3370421"/>
            <a:ext cx="3707106" cy="2782730"/>
          </a:xfrm>
          <a:prstGeom prst="rect">
            <a:avLst/>
          </a:prstGeom>
          <a:solidFill>
            <a:schemeClr val="bg1">
              <a:lumMod val="95000"/>
            </a:schemeClr>
          </a:solidFill>
          <a:ln>
            <a:solidFill>
              <a:schemeClr val="tx1"/>
            </a:solidFill>
          </a:ln>
          <a:effectLst/>
        </p:spPr>
        <p:txBody>
          <a:bodyPr wrap="square" rtlCol="0">
            <a:spAutoFit/>
          </a:bodyPr>
          <a:lstStyle/>
          <a:p>
            <a:r>
              <a:rPr lang="en-US" sz="2800" dirty="0">
                <a:latin typeface="Source Sans Pro" charset="0"/>
                <a:ea typeface="Source Sans Pro" charset="0"/>
                <a:cs typeface="Source Sans Pro" charset="0"/>
              </a:rPr>
              <a:t>Builder methods</a:t>
            </a:r>
          </a:p>
          <a:p>
            <a:r>
              <a:rPr lang="en-US" sz="2800" dirty="0">
                <a:latin typeface="Source Sans Pro" charset="0"/>
                <a:ea typeface="Source Sans Pro" charset="0"/>
                <a:cs typeface="Source Sans Pro" charset="0"/>
              </a:rPr>
              <a:t>specify:</a:t>
            </a:r>
          </a:p>
          <a:p>
            <a:pPr marL="457200" indent="-457200">
              <a:buFont typeface="Arial" charset="0"/>
              <a:buChar char="•"/>
            </a:pPr>
            <a:r>
              <a:rPr lang="en-US" sz="2800" dirty="0">
                <a:latin typeface="Source Sans Pro" charset="0"/>
                <a:ea typeface="Source Sans Pro" charset="0"/>
                <a:cs typeface="Source Sans Pro" charset="0"/>
              </a:rPr>
              <a:t>format</a:t>
            </a:r>
          </a:p>
          <a:p>
            <a:pPr marL="457200" indent="-457200">
              <a:buFont typeface="Arial" charset="0"/>
              <a:buChar char="•"/>
            </a:pPr>
            <a:r>
              <a:rPr lang="en-US" sz="2800" dirty="0">
                <a:latin typeface="Source Sans Pro" charset="0"/>
                <a:ea typeface="Source Sans Pro" charset="0"/>
                <a:cs typeface="Source Sans Pro" charset="0"/>
              </a:rPr>
              <a:t>partitioning</a:t>
            </a:r>
          </a:p>
          <a:p>
            <a:pPr marL="457200" indent="-457200">
              <a:buFont typeface="Arial" charset="0"/>
              <a:buChar char="•"/>
            </a:pPr>
            <a:r>
              <a:rPr lang="en-US" sz="2800" dirty="0">
                <a:latin typeface="Source Sans Pro" charset="0"/>
                <a:ea typeface="Source Sans Pro" charset="0"/>
                <a:cs typeface="Source Sans Pro" charset="0"/>
              </a:rPr>
              <a:t>handling of existing data</a:t>
            </a:r>
          </a:p>
        </p:txBody>
      </p:sp>
      <p:sp>
        <p:nvSpPr>
          <p:cNvPr id="5" name="TextBox 4"/>
          <p:cNvSpPr txBox="1"/>
          <p:nvPr/>
        </p:nvSpPr>
        <p:spPr>
          <a:xfrm>
            <a:off x="6133493" y="3203935"/>
            <a:ext cx="643968" cy="769441"/>
          </a:xfrm>
          <a:prstGeom prst="rect">
            <a:avLst/>
          </a:prstGeom>
          <a:noFill/>
        </p:spPr>
        <p:txBody>
          <a:bodyPr wrap="square" rtlCol="0">
            <a:spAutoFit/>
          </a:bodyPr>
          <a:lstStyle/>
          <a:p>
            <a:r>
              <a:rPr lang="en-US" sz="4400" b="1" dirty="0">
                <a:latin typeface="Consolas" charset="0"/>
                <a:ea typeface="Consolas" charset="0"/>
                <a:cs typeface="Consolas" charset="0"/>
              </a:rPr>
              <a:t>}</a:t>
            </a:r>
          </a:p>
        </p:txBody>
      </p:sp>
      <p:sp>
        <p:nvSpPr>
          <p:cNvPr id="14" name="TextBox 13"/>
          <p:cNvSpPr txBox="1"/>
          <p:nvPr/>
        </p:nvSpPr>
        <p:spPr>
          <a:xfrm>
            <a:off x="6133493" y="4672905"/>
            <a:ext cx="643968" cy="923330"/>
          </a:xfrm>
          <a:prstGeom prst="rect">
            <a:avLst/>
          </a:prstGeom>
          <a:noFill/>
        </p:spPr>
        <p:txBody>
          <a:bodyPr wrap="square" rtlCol="0">
            <a:spAutoFit/>
          </a:bodyPr>
          <a:lstStyle/>
          <a:p>
            <a:r>
              <a:rPr lang="en-US" sz="5400" b="1" dirty="0">
                <a:latin typeface="Consolas" charset="0"/>
                <a:ea typeface="Consolas" charset="0"/>
                <a:cs typeface="Consolas" charset="0"/>
              </a:rPr>
              <a:t>}</a:t>
            </a:r>
          </a:p>
        </p:txBody>
      </p:sp>
    </p:spTree>
    <p:extLst>
      <p:ext uri="{BB962C8B-B14F-4D97-AF65-F5344CB8AC3E}">
        <p14:creationId xmlns:p14="http://schemas.microsoft.com/office/powerpoint/2010/main" val="1780817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Less Code: Input &amp; Output</a:t>
            </a:r>
            <a:endParaRPr lang="en-US" dirty="0"/>
          </a:p>
        </p:txBody>
      </p:sp>
      <p:sp>
        <p:nvSpPr>
          <p:cNvPr id="3" name="Content Placeholder 2"/>
          <p:cNvSpPr>
            <a:spLocks noGrp="1"/>
          </p:cNvSpPr>
          <p:nvPr>
            <p:ph idx="1"/>
          </p:nvPr>
        </p:nvSpPr>
        <p:spPr>
          <a:xfrm>
            <a:off x="2012172" y="1238489"/>
            <a:ext cx="7655187" cy="1264923"/>
          </a:xfrm>
        </p:spPr>
        <p:txBody>
          <a:bodyPr/>
          <a:lstStyle/>
          <a:p>
            <a:pPr marL="0" indent="0">
              <a:buNone/>
            </a:pPr>
            <a:r>
              <a:rPr lang="en-US" dirty="0" smtClean="0"/>
              <a:t>Unified interface to reading/writing data in a variety of formats.</a:t>
            </a:r>
            <a:endParaRPr lang="en-US" dirty="0"/>
          </a:p>
        </p:txBody>
      </p:sp>
      <p:sp>
        <p:nvSpPr>
          <p:cNvPr id="4" name="Slide Number Placeholder 3"/>
          <p:cNvSpPr>
            <a:spLocks noGrp="1"/>
          </p:cNvSpPr>
          <p:nvPr>
            <p:ph type="sldNum" sz="quarter" idx="10"/>
          </p:nvPr>
        </p:nvSpPr>
        <p:spPr/>
        <p:txBody>
          <a:bodyPr/>
          <a:lstStyle/>
          <a:p>
            <a:pPr>
              <a:defRPr/>
            </a:pPr>
            <a:fld id="{0E3D2C8F-1C34-3F4C-9785-AD9AA213DF44}" type="slidenum">
              <a:rPr lang="en-US" smtClean="0"/>
              <a:pPr>
                <a:defRPr/>
              </a:pPr>
              <a:t>53</a:t>
            </a:fld>
            <a:endParaRPr lang="en-US" dirty="0"/>
          </a:p>
        </p:txBody>
      </p:sp>
      <p:sp>
        <p:nvSpPr>
          <p:cNvPr id="6" name="Rectangle 4"/>
          <p:cNvSpPr/>
          <p:nvPr/>
        </p:nvSpPr>
        <p:spPr>
          <a:xfrm>
            <a:off x="1722814" y="2503412"/>
            <a:ext cx="8821361" cy="366878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7" name="Rectangle 6"/>
          <p:cNvSpPr/>
          <p:nvPr/>
        </p:nvSpPr>
        <p:spPr>
          <a:xfrm>
            <a:off x="1987290" y="2743200"/>
            <a:ext cx="8351923" cy="3200400"/>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b="1" dirty="0" err="1">
                <a:solidFill>
                  <a:schemeClr val="accent4">
                    <a:lumMod val="40000"/>
                    <a:lumOff val="60000"/>
                  </a:schemeClr>
                </a:solidFill>
                <a:latin typeface="Consolas" charset="0"/>
                <a:ea typeface="Consolas" charset="0"/>
                <a:cs typeface="Consolas" charset="0"/>
              </a:rPr>
              <a:t>val</a:t>
            </a:r>
            <a:r>
              <a:rPr lang="en-US" b="1" dirty="0">
                <a:solidFill>
                  <a:schemeClr val="accent4">
                    <a:lumMod val="40000"/>
                    <a:lumOff val="60000"/>
                  </a:schemeClr>
                </a:solidFill>
                <a:latin typeface="Consolas" charset="0"/>
                <a:ea typeface="Consolas" charset="0"/>
                <a:cs typeface="Consolas" charset="0"/>
              </a:rPr>
              <a:t> </a:t>
            </a:r>
            <a:r>
              <a:rPr lang="en-US" b="1" dirty="0" err="1">
                <a:solidFill>
                  <a:schemeClr val="bg1">
                    <a:lumMod val="75000"/>
                  </a:schemeClr>
                </a:solidFill>
                <a:latin typeface="Consolas" charset="0"/>
                <a:ea typeface="Consolas" charset="0"/>
                <a:cs typeface="Consolas" charset="0"/>
              </a:rPr>
              <a:t>df</a:t>
            </a:r>
            <a:r>
              <a:rPr lang="en-US" b="1" dirty="0">
                <a:solidFill>
                  <a:schemeClr val="bg1">
                    <a:lumMod val="75000"/>
                  </a:schemeClr>
                </a:solidFill>
                <a:latin typeface="Consolas" charset="0"/>
                <a:ea typeface="Consolas" charset="0"/>
                <a:cs typeface="Consolas" charset="0"/>
              </a:rPr>
              <a:t> = </a:t>
            </a:r>
            <a:r>
              <a:rPr lang="en-US" dirty="0" err="1">
                <a:solidFill>
                  <a:schemeClr val="bg1">
                    <a:lumMod val="75000"/>
                  </a:schemeClr>
                </a:solidFill>
                <a:latin typeface="Consolas" charset="0"/>
                <a:ea typeface="Consolas" charset="0"/>
                <a:cs typeface="Consolas" charset="0"/>
              </a:rPr>
              <a:t>sqlContext</a:t>
            </a:r>
            <a:r>
              <a:rPr lang="en-US" dirty="0">
                <a:solidFill>
                  <a:schemeClr val="bg1">
                    <a:lumMod val="75000"/>
                  </a:schemeClr>
                </a:solidFill>
                <a:latin typeface="Consolas" charset="0"/>
                <a:ea typeface="Consolas" charset="0"/>
                <a:cs typeface="Consolas" charset="0"/>
              </a:rPr>
              <a:t>.</a:t>
            </a:r>
            <a:br>
              <a:rPr lang="en-US" dirty="0">
                <a:solidFill>
                  <a:schemeClr val="bg1">
                    <a:lumMod val="75000"/>
                  </a:schemeClr>
                </a:solidFill>
                <a:latin typeface="Consolas" charset="0"/>
                <a:ea typeface="Consolas" charset="0"/>
                <a:cs typeface="Consolas" charset="0"/>
              </a:rPr>
            </a:br>
            <a:r>
              <a:rPr lang="en-US" dirty="0">
                <a:solidFill>
                  <a:schemeClr val="bg1">
                    <a:lumMod val="75000"/>
                  </a:schemeClr>
                </a:solidFill>
                <a:latin typeface="Consolas" charset="0"/>
                <a:ea typeface="Consolas" charset="0"/>
                <a:cs typeface="Consolas" charset="0"/>
              </a:rPr>
              <a:t>  read.</a:t>
            </a:r>
            <a:r>
              <a:rPr lang="cs-CZ" dirty="0">
                <a:solidFill>
                  <a:schemeClr val="bg1">
                    <a:lumMod val="75000"/>
                  </a:schemeClr>
                </a:solidFill>
                <a:latin typeface="Consolas" charset="0"/>
                <a:ea typeface="Consolas" charset="0"/>
                <a:cs typeface="Consolas" charset="0"/>
              </a:rPr>
              <a:t> </a:t>
            </a:r>
            <a:r>
              <a:rPr lang="cs-CZ" dirty="0">
                <a:latin typeface="Consolas" charset="0"/>
                <a:ea typeface="Consolas" charset="0"/>
                <a:cs typeface="Consolas" charset="0"/>
              </a:rPr>
              <a:t>             </a:t>
            </a:r>
            <a:br>
              <a:rPr lang="cs-CZ" dirty="0">
                <a:latin typeface="Consolas" charset="0"/>
                <a:ea typeface="Consolas" charset="0"/>
                <a:cs typeface="Consolas" charset="0"/>
              </a:rPr>
            </a:br>
            <a:r>
              <a:rPr lang="cs-CZ" dirty="0">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format</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json</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r>
              <a:rPr lang="en-US" dirty="0">
                <a:latin typeface="Consolas" charset="0"/>
                <a:ea typeface="Consolas" charset="0"/>
                <a:cs typeface="Consolas" charset="0"/>
              </a:rPr>
              <a:t>  </a:t>
            </a:r>
            <a:r>
              <a:rPr lang="en-US" dirty="0">
                <a:solidFill>
                  <a:schemeClr val="bg1">
                    <a:lumMod val="75000"/>
                  </a:schemeClr>
                </a:solidFill>
                <a:latin typeface="Consolas" charset="0"/>
                <a:ea typeface="Consolas" charset="0"/>
                <a:cs typeface="Consolas" charset="0"/>
              </a:rPr>
              <a:t>option(</a:t>
            </a:r>
            <a:r>
              <a:rPr lang="en-US" dirty="0">
                <a:solidFill>
                  <a:srgbClr val="A1B1FF"/>
                </a:solidFill>
                <a:latin typeface="Consolas" charset="0"/>
                <a:ea typeface="Consolas" charset="0"/>
                <a:cs typeface="Consolas" charset="0"/>
              </a:rPr>
              <a:t>"</a:t>
            </a:r>
            <a:r>
              <a:rPr lang="en-US" dirty="0" err="1">
                <a:solidFill>
                  <a:srgbClr val="A1B1FF"/>
                </a:solidFill>
                <a:latin typeface="Consolas" charset="0"/>
                <a:ea typeface="Consolas" charset="0"/>
                <a:cs typeface="Consolas" charset="0"/>
              </a:rPr>
              <a:t>samplingRatio</a:t>
            </a:r>
            <a:r>
              <a:rPr lang="en-US" dirty="0">
                <a:solidFill>
                  <a:srgbClr val="A1B1FF"/>
                </a:solidFill>
                <a:latin typeface="Consolas" charset="0"/>
                <a:ea typeface="Consolas" charset="0"/>
                <a:cs typeface="Consolas" charset="0"/>
              </a:rPr>
              <a:t>", "0.1"</a:t>
            </a:r>
            <a:r>
              <a:rPr lang="en-US" dirty="0">
                <a:solidFill>
                  <a:schemeClr val="bg1">
                    <a:lumMod val="75000"/>
                  </a:schemeClr>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chemeClr val="tx1"/>
                </a:solidFill>
                <a:latin typeface="Consolas" charset="0"/>
                <a:ea typeface="Consolas" charset="0"/>
                <a:cs typeface="Consolas" charset="0"/>
              </a:rPr>
              <a:t>load</a:t>
            </a:r>
            <a:r>
              <a:rPr lang="cs-CZ" dirty="0">
                <a:solidFill>
                  <a:schemeClr val="tx1"/>
                </a:solidFill>
                <a:latin typeface="Consolas" charset="0"/>
                <a:ea typeface="Consolas" charset="0"/>
                <a:cs typeface="Consolas" charset="0"/>
              </a:rPr>
              <a:t>(</a:t>
            </a:r>
            <a:r>
              <a:rPr lang="cs-CZ" dirty="0">
                <a:solidFill>
                  <a:srgbClr val="0634C0"/>
                </a:solidFill>
                <a:latin typeface="Consolas" charset="0"/>
                <a:ea typeface="Consolas" charset="0"/>
                <a:cs typeface="Consolas" charset="0"/>
              </a:rPr>
              <a:t>"/</a:t>
            </a:r>
            <a:r>
              <a:rPr lang="cs-CZ" dirty="0" err="1">
                <a:solidFill>
                  <a:srgbClr val="0634C0"/>
                </a:solidFill>
                <a:latin typeface="Consolas" charset="0"/>
                <a:ea typeface="Consolas" charset="0"/>
                <a:cs typeface="Consolas" charset="0"/>
              </a:rPr>
              <a:t>Users</a:t>
            </a:r>
            <a:r>
              <a:rPr lang="cs-CZ" dirty="0">
                <a:solidFill>
                  <a:srgbClr val="0634C0"/>
                </a:solidFill>
                <a:latin typeface="Consolas" charset="0"/>
                <a:ea typeface="Consolas" charset="0"/>
                <a:cs typeface="Consolas" charset="0"/>
              </a:rPr>
              <a:t>/</a:t>
            </a:r>
            <a:r>
              <a:rPr lang="cs-CZ" dirty="0" err="1">
                <a:solidFill>
                  <a:srgbClr val="0634C0"/>
                </a:solidFill>
                <a:latin typeface="Consolas" charset="0"/>
                <a:ea typeface="Consolas" charset="0"/>
                <a:cs typeface="Consolas" charset="0"/>
              </a:rPr>
              <a:t>spark</a:t>
            </a:r>
            <a:r>
              <a:rPr lang="cs-CZ" dirty="0">
                <a:solidFill>
                  <a:srgbClr val="0634C0"/>
                </a:solidFill>
                <a:latin typeface="Consolas" charset="0"/>
                <a:ea typeface="Consolas" charset="0"/>
                <a:cs typeface="Consolas" charset="0"/>
              </a:rPr>
              <a:t>/data/</a:t>
            </a:r>
            <a:r>
              <a:rPr lang="cs-CZ" dirty="0" err="1">
                <a:solidFill>
                  <a:srgbClr val="0634C0"/>
                </a:solidFill>
                <a:latin typeface="Consolas" charset="0"/>
                <a:ea typeface="Consolas" charset="0"/>
                <a:cs typeface="Consolas" charset="0"/>
              </a:rPr>
              <a:t>stuff.json</a:t>
            </a:r>
            <a:r>
              <a:rPr lang="cs-CZ" dirty="0">
                <a:solidFill>
                  <a:srgbClr val="0634C0"/>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endParaRPr lang="cs-CZ" dirty="0">
              <a:latin typeface="Consolas" charset="0"/>
              <a:ea typeface="Consolas" charset="0"/>
              <a:cs typeface="Consolas" charset="0"/>
            </a:endParaRPr>
          </a:p>
          <a:p>
            <a:r>
              <a:rPr lang="cs-CZ" dirty="0" err="1">
                <a:solidFill>
                  <a:schemeClr val="bg1">
                    <a:lumMod val="75000"/>
                  </a:schemeClr>
                </a:solidFill>
                <a:latin typeface="Consolas" charset="0"/>
                <a:ea typeface="Consolas" charset="0"/>
                <a:cs typeface="Consolas" charset="0"/>
              </a:rPr>
              <a:t>df.write</a:t>
            </a:r>
            <a:r>
              <a:rPr lang="cs-CZ" dirty="0">
                <a:solidFill>
                  <a:schemeClr val="bg1">
                    <a:lumMod val="75000"/>
                  </a:schemeClr>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format</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parquet</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r>
              <a:rPr lang="cs-CZ" dirty="0">
                <a:solidFill>
                  <a:schemeClr val="bg1">
                    <a:lumMod val="75000"/>
                  </a:schemeClr>
                </a:solidFill>
                <a:latin typeface="Consolas" charset="0"/>
                <a:ea typeface="Consolas" charset="0"/>
                <a:cs typeface="Consolas" charset="0"/>
              </a:rPr>
              <a:t>   mode(</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append</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r>
              <a:rPr lang="cs-CZ" dirty="0">
                <a:solidFill>
                  <a:schemeClr val="bg1">
                    <a:lumMod val="75000"/>
                  </a:schemeClr>
                </a:solidFill>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partitionBy</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year</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chemeClr val="tx1"/>
                </a:solidFill>
                <a:latin typeface="Consolas" charset="0"/>
                <a:ea typeface="Consolas" charset="0"/>
                <a:cs typeface="Consolas" charset="0"/>
              </a:rPr>
              <a:t>saveAsTable</a:t>
            </a:r>
            <a:r>
              <a:rPr lang="cs-CZ" dirty="0">
                <a:solidFill>
                  <a:schemeClr val="tx1"/>
                </a:solidFill>
                <a:latin typeface="Consolas" charset="0"/>
                <a:ea typeface="Consolas" charset="0"/>
                <a:cs typeface="Consolas" charset="0"/>
              </a:rPr>
              <a:t>(</a:t>
            </a:r>
            <a:r>
              <a:rPr lang="cs-CZ" dirty="0">
                <a:solidFill>
                  <a:srgbClr val="0634C0"/>
                </a:solidFill>
                <a:latin typeface="Consolas" charset="0"/>
                <a:ea typeface="Consolas" charset="0"/>
                <a:cs typeface="Consolas" charset="0"/>
              </a:rPr>
              <a:t>"</a:t>
            </a:r>
            <a:r>
              <a:rPr lang="cs-CZ" dirty="0" err="1">
                <a:solidFill>
                  <a:srgbClr val="0634C0"/>
                </a:solidFill>
                <a:latin typeface="Consolas" charset="0"/>
                <a:ea typeface="Consolas" charset="0"/>
                <a:cs typeface="Consolas" charset="0"/>
              </a:rPr>
              <a:t>faster-stuff</a:t>
            </a:r>
            <a:r>
              <a:rPr lang="cs-CZ" dirty="0">
                <a:solidFill>
                  <a:srgbClr val="0634C0"/>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906952" y="2771193"/>
            <a:ext cx="315382" cy="464575"/>
          </a:xfrm>
          <a:prstGeom prst="rect">
            <a:avLst/>
          </a:prstGeom>
        </p:spPr>
      </p:pic>
      <p:sp>
        <p:nvSpPr>
          <p:cNvPr id="16" name="TextBox 15"/>
          <p:cNvSpPr txBox="1"/>
          <p:nvPr/>
        </p:nvSpPr>
        <p:spPr>
          <a:xfrm>
            <a:off x="7111878" y="3614617"/>
            <a:ext cx="3432297" cy="1815882"/>
          </a:xfrm>
          <a:prstGeom prst="rect">
            <a:avLst/>
          </a:prstGeom>
          <a:solidFill>
            <a:schemeClr val="bg1">
              <a:lumMod val="95000"/>
            </a:schemeClr>
          </a:solidFill>
          <a:ln>
            <a:solidFill>
              <a:srgbClr val="C00000"/>
            </a:solidFill>
          </a:ln>
          <a:effectLst/>
        </p:spPr>
        <p:txBody>
          <a:bodyPr wrap="square" rtlCol="0">
            <a:spAutoFit/>
          </a:bodyPr>
          <a:lstStyle/>
          <a:p>
            <a:r>
              <a:rPr lang="en-US" sz="2800" dirty="0">
                <a:solidFill>
                  <a:srgbClr val="C00000"/>
                </a:solidFill>
                <a:latin typeface="Consolas" charset="0"/>
                <a:ea typeface="Consolas" charset="0"/>
                <a:cs typeface="Consolas" charset="0"/>
              </a:rPr>
              <a:t>load(…)</a:t>
            </a:r>
            <a:r>
              <a:rPr lang="en-US" sz="2800" dirty="0">
                <a:latin typeface="Source Sans Pro" charset="0"/>
                <a:ea typeface="Source Sans Pro" charset="0"/>
                <a:cs typeface="Source Sans Pro" charset="0"/>
              </a:rPr>
              <a:t>, </a:t>
            </a:r>
            <a:r>
              <a:rPr lang="en-US" sz="2800" dirty="0">
                <a:solidFill>
                  <a:srgbClr val="C00000"/>
                </a:solidFill>
                <a:latin typeface="Consolas" charset="0"/>
                <a:ea typeface="Consolas" charset="0"/>
                <a:cs typeface="Consolas" charset="0"/>
              </a:rPr>
              <a:t>save(…)</a:t>
            </a:r>
            <a:r>
              <a:rPr lang="en-US" sz="2800" dirty="0">
                <a:latin typeface="Source Sans Pro" charset="0"/>
                <a:ea typeface="Source Sans Pro" charset="0"/>
                <a:cs typeface="Source Sans Pro" charset="0"/>
              </a:rPr>
              <a:t>, or </a:t>
            </a:r>
            <a:r>
              <a:rPr lang="en-US" sz="2800" dirty="0" err="1">
                <a:solidFill>
                  <a:srgbClr val="C00000"/>
                </a:solidFill>
                <a:latin typeface="Consolas" charset="0"/>
                <a:ea typeface="Consolas" charset="0"/>
                <a:cs typeface="Consolas" charset="0"/>
              </a:rPr>
              <a:t>saveAsTable</a:t>
            </a:r>
            <a:r>
              <a:rPr lang="en-US" sz="2800" dirty="0">
                <a:solidFill>
                  <a:srgbClr val="C00000"/>
                </a:solidFill>
                <a:latin typeface="Consolas" charset="0"/>
                <a:ea typeface="Consolas" charset="0"/>
                <a:cs typeface="Consolas" charset="0"/>
              </a:rPr>
              <a:t>(…)</a:t>
            </a:r>
            <a:r>
              <a:rPr lang="en-US" sz="2800" dirty="0">
                <a:latin typeface="Source Sans Pro" charset="0"/>
                <a:ea typeface="Source Sans Pro" charset="0"/>
                <a:cs typeface="Source Sans Pro" charset="0"/>
              </a:rPr>
              <a:t> finish the I/O specification</a:t>
            </a:r>
          </a:p>
        </p:txBody>
      </p:sp>
      <p:cxnSp>
        <p:nvCxnSpPr>
          <p:cNvPr id="11" name="Straight Arrow Connector 10"/>
          <p:cNvCxnSpPr/>
          <p:nvPr/>
        </p:nvCxnSpPr>
        <p:spPr>
          <a:xfrm flipH="1" flipV="1">
            <a:off x="2848576" y="4217940"/>
            <a:ext cx="4161824" cy="462766"/>
          </a:xfrm>
          <a:prstGeom prst="straightConnector1">
            <a:avLst/>
          </a:prstGeom>
          <a:ln w="44450">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3810000" y="4800600"/>
            <a:ext cx="3200400" cy="790878"/>
          </a:xfrm>
          <a:prstGeom prst="straightConnector1">
            <a:avLst/>
          </a:prstGeom>
          <a:ln w="44450">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747309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Sources supported by </a:t>
            </a:r>
            <a:r>
              <a:rPr lang="en-US" dirty="0" err="1" smtClean="0"/>
              <a:t>DataFrames</a:t>
            </a:r>
            <a:endParaRPr lang="en-US" dirty="0"/>
          </a:p>
        </p:txBody>
      </p:sp>
      <p:sp>
        <p:nvSpPr>
          <p:cNvPr id="4" name="Slide Number Placeholder 3"/>
          <p:cNvSpPr>
            <a:spLocks noGrp="1"/>
          </p:cNvSpPr>
          <p:nvPr>
            <p:ph type="sldNum" sz="quarter" idx="4294967295"/>
          </p:nvPr>
        </p:nvSpPr>
        <p:spPr>
          <a:xfrm>
            <a:off x="9984619" y="5642887"/>
            <a:ext cx="558807" cy="273844"/>
          </a:xfrm>
          <a:prstGeom prst="rect">
            <a:avLst/>
          </a:prstGeom>
        </p:spPr>
        <p:txBody>
          <a:bodyPr/>
          <a:lstStyle/>
          <a:p>
            <a:fld id="{40D15546-3768-674C-81B9-C40A1A080E88}" type="slidenum">
              <a:rPr lang="en-US" smtClean="0"/>
              <a:pPr/>
              <a:t>54</a:t>
            </a:fld>
            <a:endParaRPr lang="en-US" dirty="0"/>
          </a:p>
        </p:txBody>
      </p:sp>
      <p:sp>
        <p:nvSpPr>
          <p:cNvPr id="5" name="Rectangle 4"/>
          <p:cNvSpPr/>
          <p:nvPr/>
        </p:nvSpPr>
        <p:spPr>
          <a:xfrm>
            <a:off x="2252866" y="3365294"/>
            <a:ext cx="1077647" cy="369332"/>
          </a:xfrm>
          <a:prstGeom prst="rect">
            <a:avLst/>
          </a:prstGeom>
        </p:spPr>
        <p:txBody>
          <a:bodyPr wrap="none" lIns="121917" tIns="60958" rIns="121917" bIns="60958">
            <a:spAutoFit/>
          </a:bodyPr>
          <a:lstStyle/>
          <a:p>
            <a:r>
              <a:rPr lang="en-US" sz="1600" b="1" dirty="0">
                <a:latin typeface="Arial"/>
                <a:cs typeface="Arial"/>
              </a:rPr>
              <a:t>{ JSON }</a:t>
            </a:r>
          </a:p>
        </p:txBody>
      </p:sp>
      <p:cxnSp>
        <p:nvCxnSpPr>
          <p:cNvPr id="7" name="Straight Connector 6"/>
          <p:cNvCxnSpPr/>
          <p:nvPr/>
        </p:nvCxnSpPr>
        <p:spPr>
          <a:xfrm>
            <a:off x="6035299" y="2036579"/>
            <a:ext cx="0" cy="3288515"/>
          </a:xfrm>
          <a:prstGeom prst="line">
            <a:avLst/>
          </a:prstGeom>
        </p:spPr>
        <p:style>
          <a:lnRef idx="1">
            <a:schemeClr val="dk1"/>
          </a:lnRef>
          <a:fillRef idx="0">
            <a:schemeClr val="dk1"/>
          </a:fillRef>
          <a:effectRef idx="0">
            <a:schemeClr val="dk1"/>
          </a:effectRef>
          <a:fontRef idx="minor">
            <a:schemeClr val="tx1"/>
          </a:fontRef>
        </p:style>
      </p:cxnSp>
      <p:sp>
        <p:nvSpPr>
          <p:cNvPr id="8" name="TextBox 7"/>
          <p:cNvSpPr txBox="1"/>
          <p:nvPr/>
        </p:nvSpPr>
        <p:spPr>
          <a:xfrm>
            <a:off x="3460676" y="2044139"/>
            <a:ext cx="987418" cy="415494"/>
          </a:xfrm>
          <a:prstGeom prst="rect">
            <a:avLst/>
          </a:prstGeom>
          <a:noFill/>
        </p:spPr>
        <p:txBody>
          <a:bodyPr wrap="none" lIns="121917" tIns="60958" rIns="121917" bIns="60958" rtlCol="0">
            <a:spAutoFit/>
          </a:bodyPr>
          <a:lstStyle/>
          <a:p>
            <a:r>
              <a:rPr lang="en-US" dirty="0" smtClean="0">
                <a:latin typeface="Source Sans Pro"/>
                <a:cs typeface="Source Sans Pro"/>
              </a:rPr>
              <a:t>built-in</a:t>
            </a:r>
            <a:endParaRPr lang="en-US" dirty="0">
              <a:latin typeface="Source Sans Pro"/>
              <a:cs typeface="Source Sans Pro"/>
            </a:endParaRPr>
          </a:p>
        </p:txBody>
      </p:sp>
      <p:sp>
        <p:nvSpPr>
          <p:cNvPr id="9" name="TextBox 8"/>
          <p:cNvSpPr txBox="1"/>
          <p:nvPr/>
        </p:nvSpPr>
        <p:spPr>
          <a:xfrm>
            <a:off x="7806550" y="2044139"/>
            <a:ext cx="1083662" cy="415494"/>
          </a:xfrm>
          <a:prstGeom prst="rect">
            <a:avLst/>
          </a:prstGeom>
          <a:noFill/>
        </p:spPr>
        <p:txBody>
          <a:bodyPr wrap="none" lIns="121917" tIns="60958" rIns="121917" bIns="60958" rtlCol="0">
            <a:spAutoFit/>
          </a:bodyPr>
          <a:lstStyle/>
          <a:p>
            <a:r>
              <a:rPr lang="en-US" dirty="0" smtClean="0">
                <a:latin typeface="Source Sans Pro"/>
                <a:cs typeface="Source Sans Pro"/>
              </a:rPr>
              <a:t>external</a:t>
            </a:r>
            <a:endParaRPr lang="en-US" dirty="0">
              <a:latin typeface="Source Sans Pro"/>
              <a:cs typeface="Source Sans Pro"/>
            </a:endParaRPr>
          </a:p>
        </p:txBody>
      </p:sp>
      <p:pic>
        <p:nvPicPr>
          <p:cNvPr id="10" name="Picture 9"/>
          <p:cNvPicPr>
            <a:picLocks noChangeAspect="1"/>
          </p:cNvPicPr>
          <p:nvPr/>
        </p:nvPicPr>
        <p:blipFill>
          <a:blip r:embed="rId3"/>
          <a:stretch>
            <a:fillRect/>
          </a:stretch>
        </p:blipFill>
        <p:spPr>
          <a:xfrm>
            <a:off x="2468234" y="2815583"/>
            <a:ext cx="1184823" cy="315112"/>
          </a:xfrm>
          <a:prstGeom prst="rect">
            <a:avLst/>
          </a:prstGeom>
        </p:spPr>
      </p:pic>
      <p:grpSp>
        <p:nvGrpSpPr>
          <p:cNvPr id="28" name="Group 27"/>
          <p:cNvGrpSpPr/>
          <p:nvPr/>
        </p:nvGrpSpPr>
        <p:grpSpPr>
          <a:xfrm>
            <a:off x="4281020" y="2732213"/>
            <a:ext cx="1191465" cy="398480"/>
            <a:chOff x="2757018" y="1874965"/>
            <a:chExt cx="1191464" cy="398480"/>
          </a:xfrm>
        </p:grpSpPr>
        <p:pic>
          <p:nvPicPr>
            <p:cNvPr id="11" name="Picture 1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57018" y="1874965"/>
              <a:ext cx="531306" cy="398480"/>
            </a:xfrm>
            <a:prstGeom prst="rect">
              <a:avLst/>
            </a:prstGeom>
          </p:spPr>
        </p:pic>
        <p:sp>
          <p:nvSpPr>
            <p:cNvPr id="12" name="TextBox 11"/>
            <p:cNvSpPr txBox="1"/>
            <p:nvPr/>
          </p:nvSpPr>
          <p:spPr>
            <a:xfrm>
              <a:off x="3205171" y="1912212"/>
              <a:ext cx="743311" cy="338554"/>
            </a:xfrm>
            <a:prstGeom prst="rect">
              <a:avLst/>
            </a:prstGeom>
            <a:noFill/>
          </p:spPr>
          <p:txBody>
            <a:bodyPr wrap="none" rtlCol="0">
              <a:spAutoFit/>
            </a:bodyPr>
            <a:lstStyle/>
            <a:p>
              <a:r>
                <a:rPr lang="en-US" sz="1600" b="1" dirty="0">
                  <a:latin typeface="Arial"/>
                  <a:cs typeface="Arial"/>
                </a:rPr>
                <a:t>JDBC</a:t>
              </a:r>
            </a:p>
          </p:txBody>
        </p:sp>
      </p:grpSp>
      <p:pic>
        <p:nvPicPr>
          <p:cNvPr id="13" name="Picture 1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729174" y="3332530"/>
            <a:ext cx="770967" cy="857093"/>
          </a:xfrm>
          <a:prstGeom prst="rect">
            <a:avLst/>
          </a:prstGeom>
        </p:spPr>
      </p:pic>
      <p:pic>
        <p:nvPicPr>
          <p:cNvPr id="14" name="Picture 13"/>
          <p:cNvPicPr>
            <a:picLocks noChangeAspect="1"/>
          </p:cNvPicPr>
          <p:nvPr/>
        </p:nvPicPr>
        <p:blipFill>
          <a:blip r:embed="rId6"/>
          <a:stretch>
            <a:fillRect/>
          </a:stretch>
        </p:blipFill>
        <p:spPr>
          <a:xfrm>
            <a:off x="3764279" y="3365294"/>
            <a:ext cx="779861" cy="527553"/>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252865" y="3964011"/>
            <a:ext cx="660260" cy="660260"/>
          </a:xfrm>
          <a:prstGeom prst="rect">
            <a:avLst/>
          </a:prstGeom>
        </p:spPr>
      </p:pic>
      <p:pic>
        <p:nvPicPr>
          <p:cNvPr id="17" name="Picture 16"/>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189227" y="4894185"/>
            <a:ext cx="871419" cy="487335"/>
          </a:xfrm>
          <a:prstGeom prst="rect">
            <a:avLst/>
          </a:prstGeom>
        </p:spPr>
      </p:pic>
      <p:pic>
        <p:nvPicPr>
          <p:cNvPr id="18" name="Picture 1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456610" y="5020097"/>
            <a:ext cx="1005791" cy="252079"/>
          </a:xfrm>
          <a:prstGeom prst="rect">
            <a:avLst/>
          </a:prstGeom>
        </p:spPr>
      </p:pic>
      <p:pic>
        <p:nvPicPr>
          <p:cNvPr id="19" name="Picture 18"/>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573659" y="2756861"/>
            <a:ext cx="1129805" cy="351156"/>
          </a:xfrm>
          <a:prstGeom prst="rect">
            <a:avLst/>
          </a:prstGeom>
        </p:spPr>
      </p:pic>
      <p:pic>
        <p:nvPicPr>
          <p:cNvPr id="20" name="Picture 19"/>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224346" y="2732217"/>
            <a:ext cx="479137" cy="479137"/>
          </a:xfrm>
          <a:prstGeom prst="rect">
            <a:avLst/>
          </a:prstGeom>
        </p:spPr>
      </p:pic>
      <p:pic>
        <p:nvPicPr>
          <p:cNvPr id="21" name="Picture 20" descr="Screen Shot 2015-02-16 at 3.16.07 PM.png"/>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573659" y="4644207"/>
            <a:ext cx="1138629" cy="560556"/>
          </a:xfrm>
          <a:prstGeom prst="rect">
            <a:avLst/>
          </a:prstGeom>
        </p:spPr>
      </p:pic>
      <p:pic>
        <p:nvPicPr>
          <p:cNvPr id="22" name="Picture 21" descr="Screen Shot 2015-02-16 at 3.16.55 PM.png"/>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7916389" y="3865771"/>
            <a:ext cx="1339851" cy="323851"/>
          </a:xfrm>
          <a:prstGeom prst="rect">
            <a:avLst/>
          </a:prstGeom>
        </p:spPr>
      </p:pic>
      <p:pic>
        <p:nvPicPr>
          <p:cNvPr id="24" name="Picture 23"/>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9412103" y="3674908"/>
            <a:ext cx="619232" cy="619232"/>
          </a:xfrm>
          <a:prstGeom prst="rect">
            <a:avLst/>
          </a:prstGeom>
        </p:spPr>
      </p:pic>
      <p:pic>
        <p:nvPicPr>
          <p:cNvPr id="25" name="Picture 24"/>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6573657" y="3873051"/>
            <a:ext cx="1033259" cy="255412"/>
          </a:xfrm>
          <a:prstGeom prst="rect">
            <a:avLst/>
          </a:prstGeom>
        </p:spPr>
      </p:pic>
      <p:pic>
        <p:nvPicPr>
          <p:cNvPr id="26" name="Picture 25"/>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8948751" y="2792904"/>
            <a:ext cx="935976" cy="315112"/>
          </a:xfrm>
          <a:prstGeom prst="rect">
            <a:avLst/>
          </a:prstGeom>
        </p:spPr>
      </p:pic>
      <p:sp>
        <p:nvSpPr>
          <p:cNvPr id="27" name="TextBox 26"/>
          <p:cNvSpPr txBox="1"/>
          <p:nvPr/>
        </p:nvSpPr>
        <p:spPr>
          <a:xfrm>
            <a:off x="8478959" y="4835431"/>
            <a:ext cx="1477321" cy="415494"/>
          </a:xfrm>
          <a:prstGeom prst="rect">
            <a:avLst/>
          </a:prstGeom>
          <a:noFill/>
        </p:spPr>
        <p:txBody>
          <a:bodyPr wrap="none" lIns="121917" tIns="60958" rIns="121917" bIns="60958" rtlCol="0">
            <a:spAutoFit/>
          </a:bodyPr>
          <a:lstStyle/>
          <a:p>
            <a:r>
              <a:rPr lang="en-US" dirty="0" smtClean="0">
                <a:latin typeface="Source Sans Pro Light"/>
                <a:cs typeface="Source Sans Pro Light"/>
              </a:rPr>
              <a:t>and more …</a:t>
            </a:r>
            <a:endParaRPr lang="en-US" dirty="0">
              <a:latin typeface="Source Sans Pro Light"/>
              <a:cs typeface="Source Sans Pro Light"/>
            </a:endParaRPr>
          </a:p>
        </p:txBody>
      </p:sp>
    </p:spTree>
    <p:extLst>
      <p:ext uri="{BB962C8B-B14F-4D97-AF65-F5344CB8AC3E}">
        <p14:creationId xmlns:p14="http://schemas.microsoft.com/office/powerpoint/2010/main" val="164167462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762" y="178525"/>
            <a:ext cx="11799137" cy="1143000"/>
          </a:xfrm>
        </p:spPr>
        <p:txBody>
          <a:bodyPr>
            <a:noAutofit/>
          </a:bodyPr>
          <a:lstStyle/>
          <a:p>
            <a:r>
              <a:rPr lang="en-US" dirty="0"/>
              <a:t>Write Less Code: </a:t>
            </a:r>
            <a:r>
              <a:rPr lang="en-US" sz="4800" dirty="0"/>
              <a:t>High-Level Operations</a:t>
            </a:r>
          </a:p>
        </p:txBody>
      </p:sp>
      <p:sp>
        <p:nvSpPr>
          <p:cNvPr id="3" name="Content Placeholder 2"/>
          <p:cNvSpPr>
            <a:spLocks noGrp="1"/>
          </p:cNvSpPr>
          <p:nvPr>
            <p:ph idx="1"/>
          </p:nvPr>
        </p:nvSpPr>
        <p:spPr>
          <a:xfrm>
            <a:off x="686786" y="1630678"/>
            <a:ext cx="10718241" cy="4525433"/>
          </a:xfrm>
        </p:spPr>
        <p:txBody>
          <a:bodyPr>
            <a:normAutofit/>
          </a:bodyPr>
          <a:lstStyle/>
          <a:p>
            <a:pPr marL="0" indent="0">
              <a:buNone/>
            </a:pPr>
            <a:r>
              <a:rPr lang="en-US" sz="3600" dirty="0" smtClean="0"/>
              <a:t>Solve common problems concisely with </a:t>
            </a:r>
            <a:r>
              <a:rPr lang="en-US" sz="3600" dirty="0" err="1" smtClean="0"/>
              <a:t>DataFrame</a:t>
            </a:r>
            <a:r>
              <a:rPr lang="en-US" sz="3600" dirty="0" smtClean="0"/>
              <a:t> functions:</a:t>
            </a:r>
            <a:endParaRPr lang="en-US" sz="3600" dirty="0"/>
          </a:p>
          <a:p>
            <a:pPr marL="984281" indent="-457189"/>
            <a:r>
              <a:rPr lang="en-US" sz="3600" dirty="0" smtClean="0"/>
              <a:t>selecting columns and filtering</a:t>
            </a:r>
          </a:p>
          <a:p>
            <a:pPr marL="984281" indent="-457189"/>
            <a:r>
              <a:rPr lang="en-US" sz="3600" dirty="0" smtClean="0"/>
              <a:t>joining different data sources</a:t>
            </a:r>
          </a:p>
          <a:p>
            <a:pPr marL="984281" indent="-457189"/>
            <a:r>
              <a:rPr lang="en-US" sz="3600" dirty="0" smtClean="0"/>
              <a:t>aggregation (count, sum, average, etc.)</a:t>
            </a:r>
          </a:p>
          <a:p>
            <a:pPr marL="984281" indent="-457189"/>
            <a:r>
              <a:rPr lang="en-US" sz="3600" dirty="0" smtClean="0"/>
              <a:t>plotting results (e.g., with Pandas)</a:t>
            </a:r>
          </a:p>
        </p:txBody>
      </p:sp>
    </p:spTree>
    <p:extLst>
      <p:ext uri="{BB962C8B-B14F-4D97-AF65-F5344CB8AC3E}">
        <p14:creationId xmlns:p14="http://schemas.microsoft.com/office/powerpoint/2010/main" val="31221017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4"/>
          <p:cNvSpPr/>
          <p:nvPr/>
        </p:nvSpPr>
        <p:spPr>
          <a:xfrm>
            <a:off x="5943600" y="3006053"/>
            <a:ext cx="5879206" cy="155181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18727" y="967539"/>
            <a:ext cx="2252868" cy="533179"/>
          </a:xfrm>
          <a:prstGeom prst="rect">
            <a:avLst/>
          </a:prstGeom>
        </p:spPr>
      </p:pic>
      <p:sp>
        <p:nvSpPr>
          <p:cNvPr id="7" name="Rectangle 4"/>
          <p:cNvSpPr/>
          <p:nvPr/>
        </p:nvSpPr>
        <p:spPr>
          <a:xfrm>
            <a:off x="1416676" y="1354670"/>
            <a:ext cx="4679324" cy="539114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01371 w 8724954"/>
              <a:gd name="connsiteY5" fmla="*/ 2797246 h 3060740"/>
              <a:gd name="connsiteX6" fmla="*/ 54 w 8724954"/>
              <a:gd name="connsiteY6" fmla="*/ 3060740 h 3060740"/>
              <a:gd name="connsiteX7" fmla="*/ 340472 w 8724954"/>
              <a:gd name="connsiteY7" fmla="*/ 1345100 h 3060740"/>
              <a:gd name="connsiteX8" fmla="*/ 54 w 8724954"/>
              <a:gd name="connsiteY8"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608405 w 8724954"/>
              <a:gd name="connsiteY4" fmla="*/ 2986577 h 3060740"/>
              <a:gd name="connsiteX5" fmla="*/ 4301371 w 8724954"/>
              <a:gd name="connsiteY5" fmla="*/ 2797246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608405" y="2986577"/>
                </a:lnTo>
                <a:cubicBezTo>
                  <a:pt x="7164011" y="2981964"/>
                  <a:pt x="5745765" y="2801859"/>
                  <a:pt x="4301371" y="2797246"/>
                </a:cubicBezTo>
                <a:cubicBezTo>
                  <a:pt x="2841698" y="2920393"/>
                  <a:pt x="1459727" y="2937593"/>
                  <a:pt x="54" y="3060740"/>
                </a:cubicBez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a:xfrm>
            <a:off x="141598" y="18104"/>
            <a:ext cx="11926713" cy="1143000"/>
          </a:xfrm>
        </p:spPr>
        <p:txBody>
          <a:bodyPr>
            <a:noAutofit/>
          </a:bodyPr>
          <a:lstStyle/>
          <a:p>
            <a:r>
              <a:rPr lang="en-US" dirty="0"/>
              <a:t>Write Less Code: Compute an Average</a:t>
            </a:r>
          </a:p>
        </p:txBody>
      </p:sp>
      <p:sp>
        <p:nvSpPr>
          <p:cNvPr id="6" name="TextBox 5"/>
          <p:cNvSpPr txBox="1"/>
          <p:nvPr/>
        </p:nvSpPr>
        <p:spPr>
          <a:xfrm>
            <a:off x="1660300" y="1583267"/>
            <a:ext cx="4283300" cy="4693589"/>
          </a:xfrm>
          <a:prstGeom prst="rect">
            <a:avLst/>
          </a:prstGeom>
          <a:solidFill>
            <a:schemeClr val="bg1"/>
          </a:solidFill>
          <a:ln w="3175">
            <a:solidFill>
              <a:schemeClr val="bg2">
                <a:lumMod val="90000"/>
              </a:schemeClr>
            </a:solidFill>
          </a:ln>
        </p:spPr>
        <p:txBody>
          <a:bodyPr wrap="square" lIns="121917" tIns="60958" rIns="121917" bIns="60958" rtlCol="0">
            <a:spAutoFit/>
          </a:bodyPr>
          <a:lstStyle/>
          <a:p>
            <a:r>
              <a:rPr lang="en-US" sz="1100" b="1" dirty="0">
                <a:solidFill>
                  <a:srgbClr val="7F0055"/>
                </a:solidFill>
                <a:latin typeface="Consolas" charset="0"/>
                <a:ea typeface="Consolas" charset="0"/>
                <a:cs typeface="Consolas" charset="0"/>
              </a:rPr>
              <a:t>private </a:t>
            </a:r>
            <a:r>
              <a:rPr lang="en-US" sz="1100" b="1" dirty="0" err="1">
                <a:solidFill>
                  <a:srgbClr val="000000"/>
                </a:solidFill>
                <a:latin typeface="Consolas" charset="0"/>
                <a:ea typeface="Consolas" charset="0"/>
                <a:cs typeface="Consolas" charset="0"/>
              </a:rPr>
              <a:t>IntWritable</a:t>
            </a:r>
            <a:r>
              <a:rPr lang="en-US" sz="1100" b="1" dirty="0">
                <a:solidFill>
                  <a:srgbClr val="000000"/>
                </a:solidFill>
                <a:latin typeface="Consolas" charset="0"/>
                <a:ea typeface="Consolas" charset="0"/>
                <a:cs typeface="Consolas" charset="0"/>
              </a:rPr>
              <a:t> one =</a:t>
            </a:r>
            <a:r>
              <a:rPr lang="en-US" sz="1100" dirty="0">
                <a:latin typeface="Consolas" charset="0"/>
                <a:ea typeface="Consolas" charset="0"/>
                <a:cs typeface="Consolas" charset="0"/>
              </a:rPr>
              <a:t> </a:t>
            </a:r>
            <a:r>
              <a:rPr lang="en-US" sz="1100" b="1" dirty="0">
                <a:solidFill>
                  <a:srgbClr val="7F0055"/>
                </a:solidFill>
                <a:latin typeface="Consolas" charset="0"/>
                <a:ea typeface="Consolas" charset="0"/>
                <a:cs typeface="Consolas" charset="0"/>
              </a:rPr>
              <a:t>new </a:t>
            </a:r>
            <a:r>
              <a:rPr lang="en-US" sz="1100" b="1" dirty="0" err="1">
                <a:solidFill>
                  <a:srgbClr val="000000"/>
                </a:solidFill>
                <a:latin typeface="Consolas" charset="0"/>
                <a:ea typeface="Consolas" charset="0"/>
                <a:cs typeface="Consolas" charset="0"/>
              </a:rPr>
              <a:t>IntWritable</a:t>
            </a:r>
            <a:r>
              <a:rPr lang="en-US" sz="1100" b="1" dirty="0">
                <a:solidFill>
                  <a:srgbClr val="000000"/>
                </a:solidFill>
                <a:latin typeface="Consolas" charset="0"/>
                <a:ea typeface="Consolas" charset="0"/>
                <a:cs typeface="Consolas" charset="0"/>
              </a:rPr>
              <a:t>(1);</a:t>
            </a:r>
          </a:p>
          <a:p>
            <a:r>
              <a:rPr lang="en-US" sz="1100" b="1" dirty="0">
                <a:solidFill>
                  <a:srgbClr val="7F0055"/>
                </a:solidFill>
                <a:latin typeface="Consolas" charset="0"/>
                <a:ea typeface="Consolas" charset="0"/>
                <a:cs typeface="Consolas" charset="0"/>
              </a:rPr>
              <a:t>private </a:t>
            </a:r>
            <a:r>
              <a:rPr lang="en-US" sz="1100" b="1" dirty="0" err="1">
                <a:solidFill>
                  <a:srgbClr val="000000"/>
                </a:solidFill>
                <a:latin typeface="Consolas" charset="0"/>
                <a:ea typeface="Consolas" charset="0"/>
                <a:cs typeface="Consolas" charset="0"/>
              </a:rPr>
              <a:t>IntWritable</a:t>
            </a:r>
            <a:r>
              <a:rPr lang="en-US" sz="1100" b="1" dirty="0">
                <a:solidFill>
                  <a:srgbClr val="000000"/>
                </a:solidFill>
                <a:latin typeface="Consolas" charset="0"/>
                <a:ea typeface="Consolas" charset="0"/>
                <a:cs typeface="Consolas" charset="0"/>
              </a:rPr>
              <a:t> output </a:t>
            </a:r>
            <a:r>
              <a:rPr lang="en-US" sz="1100" b="1" dirty="0" smtClean="0">
                <a:solidFill>
                  <a:srgbClr val="000000"/>
                </a:solidFill>
                <a:latin typeface="Consolas" charset="0"/>
                <a:ea typeface="Consolas" charset="0"/>
                <a:cs typeface="Consolas" charset="0"/>
              </a:rPr>
              <a:t>= </a:t>
            </a:r>
            <a:r>
              <a:rPr lang="en-US" sz="1100" b="1" dirty="0" smtClean="0">
                <a:solidFill>
                  <a:srgbClr val="7F0055"/>
                </a:solidFill>
                <a:latin typeface="Consolas" charset="0"/>
                <a:ea typeface="Consolas" charset="0"/>
                <a:cs typeface="Consolas" charset="0"/>
              </a:rPr>
              <a:t>new </a:t>
            </a:r>
            <a:r>
              <a:rPr lang="en-US" sz="1100" b="1" dirty="0" err="1">
                <a:solidFill>
                  <a:srgbClr val="000000"/>
                </a:solidFill>
                <a:latin typeface="Consolas" charset="0"/>
                <a:ea typeface="Consolas" charset="0"/>
                <a:cs typeface="Consolas" charset="0"/>
              </a:rPr>
              <a:t>IntWritable</a:t>
            </a:r>
            <a:r>
              <a:rPr lang="en-US" sz="1100" b="1" dirty="0">
                <a:solidFill>
                  <a:srgbClr val="000000"/>
                </a:solidFill>
                <a:latin typeface="Consolas" charset="0"/>
                <a:ea typeface="Consolas" charset="0"/>
                <a:cs typeface="Consolas" charset="0"/>
              </a:rPr>
              <a:t>();</a:t>
            </a:r>
          </a:p>
          <a:p>
            <a:r>
              <a:rPr lang="en-US" sz="1100" b="1" dirty="0">
                <a:solidFill>
                  <a:srgbClr val="7F0055"/>
                </a:solidFill>
                <a:latin typeface="Consolas" charset="0"/>
                <a:ea typeface="Consolas" charset="0"/>
                <a:cs typeface="Consolas" charset="0"/>
              </a:rPr>
              <a:t>protected void </a:t>
            </a:r>
            <a:r>
              <a:rPr lang="en-US" sz="1100" b="1" dirty="0">
                <a:solidFill>
                  <a:srgbClr val="0000FF"/>
                </a:solidFill>
                <a:latin typeface="Consolas" charset="0"/>
                <a:ea typeface="Consolas" charset="0"/>
                <a:cs typeface="Consolas" charset="0"/>
              </a:rPr>
              <a:t>map(</a:t>
            </a:r>
            <a:r>
              <a:rPr lang="en-US" sz="1100" b="1" dirty="0" err="1">
                <a:solidFill>
                  <a:srgbClr val="000000"/>
                </a:solidFill>
                <a:latin typeface="Consolas" charset="0"/>
                <a:ea typeface="Consolas" charset="0"/>
                <a:cs typeface="Consolas" charset="0"/>
              </a:rPr>
              <a:t>LongWritable</a:t>
            </a:r>
            <a:r>
              <a:rPr lang="en-US" sz="1100" b="1" dirty="0">
                <a:solidFill>
                  <a:srgbClr val="000000"/>
                </a:solidFill>
                <a:latin typeface="Consolas" charset="0"/>
                <a:ea typeface="Consolas" charset="0"/>
                <a:cs typeface="Consolas" charset="0"/>
              </a:rPr>
              <a:t> key,</a:t>
            </a:r>
          </a:p>
          <a:p>
            <a:r>
              <a:rPr lang="fi-FI" sz="1100" dirty="0">
                <a:latin typeface="Consolas" charset="0"/>
                <a:ea typeface="Consolas" charset="0"/>
                <a:cs typeface="Consolas" charset="0"/>
              </a:rPr>
              <a:t>                   </a:t>
            </a:r>
            <a:r>
              <a:rPr lang="fi-FI" sz="1100" dirty="0" err="1">
                <a:solidFill>
                  <a:srgbClr val="000000"/>
                </a:solidFill>
                <a:latin typeface="Consolas" charset="0"/>
                <a:ea typeface="Consolas" charset="0"/>
                <a:cs typeface="Consolas" charset="0"/>
              </a:rPr>
              <a:t>Text</a:t>
            </a:r>
            <a:r>
              <a:rPr lang="fi-FI" sz="1100" dirty="0">
                <a:solidFill>
                  <a:srgbClr val="000000"/>
                </a:solidFill>
                <a:latin typeface="Consolas" charset="0"/>
                <a:ea typeface="Consolas" charset="0"/>
                <a:cs typeface="Consolas" charset="0"/>
              </a:rPr>
              <a:t> </a:t>
            </a:r>
            <a:r>
              <a:rPr lang="fi-FI" sz="1100" dirty="0" err="1">
                <a:solidFill>
                  <a:srgbClr val="000000"/>
                </a:solidFill>
                <a:latin typeface="Consolas" charset="0"/>
                <a:ea typeface="Consolas" charset="0"/>
                <a:cs typeface="Consolas" charset="0"/>
              </a:rPr>
              <a:t>value</a:t>
            </a:r>
            <a:r>
              <a:rPr lang="fi-FI" sz="1100" dirty="0">
                <a:solidFill>
                  <a:srgbClr val="000000"/>
                </a:solidFill>
                <a:latin typeface="Consolas" charset="0"/>
                <a:ea typeface="Consolas" charset="0"/>
                <a:cs typeface="Consolas" charset="0"/>
              </a:rPr>
              <a:t>,</a:t>
            </a:r>
          </a:p>
          <a:p>
            <a:r>
              <a:rPr lang="en-US" sz="1100" dirty="0">
                <a:latin typeface="Consolas" charset="0"/>
                <a:ea typeface="Consolas" charset="0"/>
                <a:cs typeface="Consolas" charset="0"/>
              </a:rPr>
              <a:t>                   </a:t>
            </a:r>
            <a:r>
              <a:rPr lang="en-US" sz="1100" dirty="0">
                <a:solidFill>
                  <a:srgbClr val="000000"/>
                </a:solidFill>
                <a:latin typeface="Consolas" charset="0"/>
                <a:ea typeface="Consolas" charset="0"/>
                <a:cs typeface="Consolas" charset="0"/>
              </a:rPr>
              <a:t>Context context) {</a:t>
            </a:r>
          </a:p>
          <a:p>
            <a:r>
              <a:rPr lang="en-US" sz="1100" dirty="0">
                <a:latin typeface="Consolas" charset="0"/>
                <a:ea typeface="Consolas" charset="0"/>
                <a:cs typeface="Consolas" charset="0"/>
              </a:rPr>
              <a:t>    </a:t>
            </a:r>
            <a:r>
              <a:rPr lang="en-US" sz="1100" dirty="0">
                <a:solidFill>
                  <a:srgbClr val="000000"/>
                </a:solidFill>
                <a:latin typeface="Consolas" charset="0"/>
                <a:ea typeface="Consolas" charset="0"/>
                <a:cs typeface="Consolas" charset="0"/>
              </a:rPr>
              <a:t>String[] fields = </a:t>
            </a:r>
            <a:r>
              <a:rPr lang="en-US" sz="1100" dirty="0" err="1">
                <a:solidFill>
                  <a:srgbClr val="000000"/>
                </a:solidFill>
                <a:latin typeface="Consolas" charset="0"/>
                <a:ea typeface="Consolas" charset="0"/>
                <a:cs typeface="Consolas" charset="0"/>
              </a:rPr>
              <a:t>value.split</a:t>
            </a:r>
            <a:r>
              <a:rPr lang="en-US" sz="1100" dirty="0">
                <a:solidFill>
                  <a:srgbClr val="000000"/>
                </a:solidFill>
                <a:latin typeface="Consolas" charset="0"/>
                <a:ea typeface="Consolas" charset="0"/>
                <a:cs typeface="Consolas" charset="0"/>
              </a:rPr>
              <a:t>(</a:t>
            </a:r>
            <a:r>
              <a:rPr lang="en-US" sz="1100" dirty="0">
                <a:solidFill>
                  <a:srgbClr val="0000BB"/>
                </a:solidFill>
                <a:latin typeface="Consolas" charset="0"/>
                <a:ea typeface="Consolas" charset="0"/>
                <a:cs typeface="Consolas" charset="0"/>
              </a:rPr>
              <a:t>"\t");</a:t>
            </a:r>
          </a:p>
          <a:p>
            <a:r>
              <a:rPr lang="en-US" sz="1100" dirty="0">
                <a:latin typeface="Consolas" charset="0"/>
                <a:ea typeface="Consolas" charset="0"/>
                <a:cs typeface="Consolas" charset="0"/>
              </a:rPr>
              <a:t>    </a:t>
            </a:r>
            <a:r>
              <a:rPr lang="en-US" sz="1100" dirty="0" err="1">
                <a:solidFill>
                  <a:srgbClr val="000000"/>
                </a:solidFill>
                <a:latin typeface="Consolas" charset="0"/>
                <a:ea typeface="Consolas" charset="0"/>
                <a:cs typeface="Consolas" charset="0"/>
              </a:rPr>
              <a:t>output.set</a:t>
            </a:r>
            <a:r>
              <a:rPr lang="en-US" sz="1100" dirty="0">
                <a:solidFill>
                  <a:srgbClr val="000000"/>
                </a:solidFill>
                <a:latin typeface="Consolas" charset="0"/>
                <a:ea typeface="Consolas" charset="0"/>
                <a:cs typeface="Consolas" charset="0"/>
              </a:rPr>
              <a:t>(</a:t>
            </a:r>
            <a:r>
              <a:rPr lang="en-US" sz="1100" dirty="0" err="1">
                <a:solidFill>
                  <a:srgbClr val="000000"/>
                </a:solidFill>
                <a:latin typeface="Consolas" charset="0"/>
                <a:ea typeface="Consolas" charset="0"/>
                <a:cs typeface="Consolas" charset="0"/>
              </a:rPr>
              <a:t>Integer.parseInt</a:t>
            </a:r>
            <a:r>
              <a:rPr lang="en-US" sz="1100" dirty="0">
                <a:solidFill>
                  <a:srgbClr val="000000"/>
                </a:solidFill>
                <a:latin typeface="Consolas" charset="0"/>
                <a:ea typeface="Consolas" charset="0"/>
                <a:cs typeface="Consolas" charset="0"/>
              </a:rPr>
              <a:t>(fields[1]));</a:t>
            </a:r>
          </a:p>
          <a:p>
            <a:r>
              <a:rPr lang="en-US" sz="1100" dirty="0">
                <a:latin typeface="Consolas" charset="0"/>
                <a:ea typeface="Consolas" charset="0"/>
                <a:cs typeface="Consolas" charset="0"/>
              </a:rPr>
              <a:t>    </a:t>
            </a:r>
            <a:r>
              <a:rPr lang="en-US" sz="1100" dirty="0" err="1">
                <a:solidFill>
                  <a:srgbClr val="000000"/>
                </a:solidFill>
                <a:latin typeface="Consolas" charset="0"/>
                <a:ea typeface="Consolas" charset="0"/>
                <a:cs typeface="Consolas" charset="0"/>
              </a:rPr>
              <a:t>context.write</a:t>
            </a:r>
            <a:r>
              <a:rPr lang="en-US" sz="1100" dirty="0">
                <a:solidFill>
                  <a:srgbClr val="000000"/>
                </a:solidFill>
                <a:latin typeface="Consolas" charset="0"/>
                <a:ea typeface="Consolas" charset="0"/>
                <a:cs typeface="Consolas" charset="0"/>
              </a:rPr>
              <a:t>(one, output);</a:t>
            </a:r>
          </a:p>
          <a:p>
            <a:r>
              <a:rPr lang="en-US" sz="1100" dirty="0">
                <a:latin typeface="Consolas" charset="0"/>
                <a:ea typeface="Consolas" charset="0"/>
                <a:cs typeface="Consolas" charset="0"/>
              </a:rPr>
              <a:t>}</a:t>
            </a:r>
          </a:p>
          <a:p>
            <a:endParaRPr lang="en-US" sz="1100" dirty="0">
              <a:latin typeface="Consolas" charset="0"/>
              <a:ea typeface="Consolas" charset="0"/>
              <a:cs typeface="Consolas" charset="0"/>
            </a:endParaRPr>
          </a:p>
          <a:p>
            <a:r>
              <a:rPr lang="en-US" sz="1100" dirty="0">
                <a:latin typeface="Source Sans Pro" charset="0"/>
                <a:ea typeface="Source Sans Pro" charset="0"/>
                <a:cs typeface="Source Sans Pro" charset="0"/>
              </a:rPr>
              <a:t>----------------------------------------------------------------------------------</a:t>
            </a:r>
          </a:p>
          <a:p>
            <a:endParaRPr lang="en-US" sz="1100" dirty="0">
              <a:latin typeface="Consolas" charset="0"/>
              <a:ea typeface="Consolas" charset="0"/>
              <a:cs typeface="Consolas" charset="0"/>
            </a:endParaRPr>
          </a:p>
          <a:p>
            <a:r>
              <a:rPr lang="en-US" sz="1100" dirty="0" err="1">
                <a:solidFill>
                  <a:srgbClr val="000000"/>
                </a:solidFill>
                <a:latin typeface="Consolas" charset="0"/>
                <a:ea typeface="Consolas" charset="0"/>
                <a:cs typeface="Consolas" charset="0"/>
              </a:rPr>
              <a:t>IntWritable</a:t>
            </a:r>
            <a:r>
              <a:rPr lang="en-US" sz="1100" dirty="0">
                <a:solidFill>
                  <a:srgbClr val="000000"/>
                </a:solidFill>
                <a:latin typeface="Consolas" charset="0"/>
                <a:ea typeface="Consolas" charset="0"/>
                <a:cs typeface="Consolas" charset="0"/>
              </a:rPr>
              <a:t> one = </a:t>
            </a:r>
            <a:r>
              <a:rPr lang="en-US" sz="1100" b="1" dirty="0">
                <a:solidFill>
                  <a:srgbClr val="7F0055"/>
                </a:solidFill>
                <a:latin typeface="Consolas" charset="0"/>
                <a:ea typeface="Consolas" charset="0"/>
                <a:cs typeface="Consolas" charset="0"/>
              </a:rPr>
              <a:t>new </a:t>
            </a:r>
            <a:r>
              <a:rPr lang="en-US" sz="1100" b="1" dirty="0" err="1">
                <a:solidFill>
                  <a:srgbClr val="000000"/>
                </a:solidFill>
                <a:latin typeface="Consolas" charset="0"/>
                <a:ea typeface="Consolas" charset="0"/>
                <a:cs typeface="Consolas" charset="0"/>
              </a:rPr>
              <a:t>IntWritable</a:t>
            </a:r>
            <a:r>
              <a:rPr lang="en-US" sz="1100" b="1" dirty="0">
                <a:solidFill>
                  <a:srgbClr val="000000"/>
                </a:solidFill>
                <a:latin typeface="Consolas" charset="0"/>
                <a:ea typeface="Consolas" charset="0"/>
                <a:cs typeface="Consolas" charset="0"/>
              </a:rPr>
              <a:t>(1)</a:t>
            </a:r>
          </a:p>
          <a:p>
            <a:r>
              <a:rPr lang="en-US" sz="1100" dirty="0" err="1">
                <a:solidFill>
                  <a:srgbClr val="000000"/>
                </a:solidFill>
                <a:latin typeface="Consolas" charset="0"/>
                <a:ea typeface="Consolas" charset="0"/>
                <a:cs typeface="Consolas" charset="0"/>
              </a:rPr>
              <a:t>DoubleWritable</a:t>
            </a:r>
            <a:r>
              <a:rPr lang="en-US" sz="1100" dirty="0">
                <a:solidFill>
                  <a:srgbClr val="000000"/>
                </a:solidFill>
                <a:latin typeface="Consolas" charset="0"/>
                <a:ea typeface="Consolas" charset="0"/>
                <a:cs typeface="Consolas" charset="0"/>
              </a:rPr>
              <a:t> average = </a:t>
            </a:r>
            <a:r>
              <a:rPr lang="en-US" sz="1100" b="1" dirty="0">
                <a:solidFill>
                  <a:srgbClr val="7F0055"/>
                </a:solidFill>
                <a:latin typeface="Consolas" charset="0"/>
                <a:ea typeface="Consolas" charset="0"/>
                <a:cs typeface="Consolas" charset="0"/>
              </a:rPr>
              <a:t>new </a:t>
            </a:r>
            <a:r>
              <a:rPr lang="en-US" sz="1100" b="1" dirty="0" err="1">
                <a:solidFill>
                  <a:srgbClr val="000000"/>
                </a:solidFill>
                <a:latin typeface="Consolas" charset="0"/>
                <a:ea typeface="Consolas" charset="0"/>
                <a:cs typeface="Consolas" charset="0"/>
              </a:rPr>
              <a:t>DoubleWritable</a:t>
            </a:r>
            <a:r>
              <a:rPr lang="en-US" sz="1100" b="1" dirty="0">
                <a:solidFill>
                  <a:srgbClr val="000000"/>
                </a:solidFill>
                <a:latin typeface="Consolas" charset="0"/>
                <a:ea typeface="Consolas" charset="0"/>
                <a:cs typeface="Consolas" charset="0"/>
              </a:rPr>
              <a:t>();</a:t>
            </a:r>
          </a:p>
          <a:p>
            <a:endParaRPr lang="en-US" sz="1100" dirty="0">
              <a:latin typeface="Consolas" charset="0"/>
              <a:ea typeface="Consolas" charset="0"/>
              <a:cs typeface="Consolas" charset="0"/>
            </a:endParaRPr>
          </a:p>
          <a:p>
            <a:r>
              <a:rPr lang="en-US" sz="1100" b="1" dirty="0">
                <a:solidFill>
                  <a:srgbClr val="7F0055"/>
                </a:solidFill>
                <a:latin typeface="Consolas" charset="0"/>
                <a:ea typeface="Consolas" charset="0"/>
                <a:cs typeface="Consolas" charset="0"/>
              </a:rPr>
              <a:t>protected void </a:t>
            </a:r>
            <a:r>
              <a:rPr lang="en-US" sz="1100" b="1" dirty="0">
                <a:solidFill>
                  <a:srgbClr val="0000FF"/>
                </a:solidFill>
                <a:latin typeface="Consolas" charset="0"/>
                <a:ea typeface="Consolas" charset="0"/>
                <a:cs typeface="Consolas" charset="0"/>
              </a:rPr>
              <a:t>reduce(</a:t>
            </a:r>
            <a:r>
              <a:rPr lang="en-US" sz="1100" b="1" dirty="0" err="1">
                <a:solidFill>
                  <a:srgbClr val="000000"/>
                </a:solidFill>
                <a:latin typeface="Consolas" charset="0"/>
                <a:ea typeface="Consolas" charset="0"/>
                <a:cs typeface="Consolas" charset="0"/>
              </a:rPr>
              <a:t>IntWritable</a:t>
            </a:r>
            <a:r>
              <a:rPr lang="en-US" sz="1100" b="1" dirty="0">
                <a:solidFill>
                  <a:srgbClr val="000000"/>
                </a:solidFill>
                <a:latin typeface="Consolas" charset="0"/>
                <a:ea typeface="Consolas" charset="0"/>
                <a:cs typeface="Consolas" charset="0"/>
              </a:rPr>
              <a:t> key,</a:t>
            </a:r>
          </a:p>
          <a:p>
            <a:r>
              <a:rPr lang="en-US" sz="1100" dirty="0">
                <a:latin typeface="Consolas" charset="0"/>
                <a:ea typeface="Consolas" charset="0"/>
                <a:cs typeface="Consolas" charset="0"/>
              </a:rPr>
              <a:t>                      </a:t>
            </a:r>
            <a:r>
              <a:rPr lang="en-US" sz="1100" dirty="0" err="1">
                <a:solidFill>
                  <a:srgbClr val="000000"/>
                </a:solidFill>
                <a:latin typeface="Consolas" charset="0"/>
                <a:ea typeface="Consolas" charset="0"/>
                <a:cs typeface="Consolas" charset="0"/>
              </a:rPr>
              <a:t>Iterable</a:t>
            </a:r>
            <a:r>
              <a:rPr lang="en-US" sz="1100" dirty="0">
                <a:solidFill>
                  <a:srgbClr val="000000"/>
                </a:solidFill>
                <a:latin typeface="Consolas" charset="0"/>
                <a:ea typeface="Consolas" charset="0"/>
                <a:cs typeface="Consolas" charset="0"/>
              </a:rPr>
              <a:t>&lt;</a:t>
            </a:r>
            <a:r>
              <a:rPr lang="en-US" sz="1100" dirty="0" err="1">
                <a:solidFill>
                  <a:srgbClr val="000000"/>
                </a:solidFill>
                <a:latin typeface="Consolas" charset="0"/>
                <a:ea typeface="Consolas" charset="0"/>
                <a:cs typeface="Consolas" charset="0"/>
              </a:rPr>
              <a:t>IntWritable</a:t>
            </a:r>
            <a:r>
              <a:rPr lang="en-US" sz="1100" dirty="0">
                <a:solidFill>
                  <a:srgbClr val="000000"/>
                </a:solidFill>
                <a:latin typeface="Consolas" charset="0"/>
                <a:ea typeface="Consolas" charset="0"/>
                <a:cs typeface="Consolas" charset="0"/>
              </a:rPr>
              <a:t>&gt; values,</a:t>
            </a:r>
          </a:p>
          <a:p>
            <a:r>
              <a:rPr lang="en-US" sz="1100" dirty="0">
                <a:latin typeface="Consolas" charset="0"/>
                <a:ea typeface="Consolas" charset="0"/>
                <a:cs typeface="Consolas" charset="0"/>
              </a:rPr>
              <a:t>                      </a:t>
            </a:r>
            <a:r>
              <a:rPr lang="en-US" sz="1100" dirty="0">
                <a:solidFill>
                  <a:srgbClr val="000000"/>
                </a:solidFill>
                <a:latin typeface="Consolas" charset="0"/>
                <a:ea typeface="Consolas" charset="0"/>
                <a:cs typeface="Consolas" charset="0"/>
              </a:rPr>
              <a:t>Context context) {</a:t>
            </a:r>
          </a:p>
          <a:p>
            <a:r>
              <a:rPr lang="en-US" sz="1100" dirty="0">
                <a:latin typeface="Consolas" charset="0"/>
                <a:ea typeface="Consolas" charset="0"/>
                <a:cs typeface="Consolas" charset="0"/>
              </a:rPr>
              <a:t>    </a:t>
            </a:r>
            <a:r>
              <a:rPr lang="en-US" sz="1100" b="1" dirty="0" err="1">
                <a:solidFill>
                  <a:srgbClr val="7F0055"/>
                </a:solidFill>
                <a:latin typeface="Consolas" charset="0"/>
                <a:ea typeface="Consolas" charset="0"/>
                <a:cs typeface="Consolas" charset="0"/>
              </a:rPr>
              <a:t>int</a:t>
            </a:r>
            <a:r>
              <a:rPr lang="en-US" sz="1100" b="1" dirty="0">
                <a:solidFill>
                  <a:srgbClr val="7F0055"/>
                </a:solidFill>
                <a:latin typeface="Consolas" charset="0"/>
                <a:ea typeface="Consolas" charset="0"/>
                <a:cs typeface="Consolas" charset="0"/>
              </a:rPr>
              <a:t> </a:t>
            </a:r>
            <a:r>
              <a:rPr lang="en-US" sz="1100" b="1" dirty="0">
                <a:solidFill>
                  <a:srgbClr val="000000"/>
                </a:solidFill>
                <a:latin typeface="Consolas" charset="0"/>
                <a:ea typeface="Consolas" charset="0"/>
                <a:cs typeface="Consolas" charset="0"/>
              </a:rPr>
              <a:t>sum = 0;</a:t>
            </a:r>
          </a:p>
          <a:p>
            <a:r>
              <a:rPr lang="en-US" sz="1100" dirty="0">
                <a:latin typeface="Consolas" charset="0"/>
                <a:ea typeface="Consolas" charset="0"/>
                <a:cs typeface="Consolas" charset="0"/>
              </a:rPr>
              <a:t>    </a:t>
            </a:r>
            <a:r>
              <a:rPr lang="en-US" sz="1100" b="1" dirty="0" err="1">
                <a:solidFill>
                  <a:srgbClr val="7F0055"/>
                </a:solidFill>
                <a:latin typeface="Consolas" charset="0"/>
                <a:ea typeface="Consolas" charset="0"/>
                <a:cs typeface="Consolas" charset="0"/>
              </a:rPr>
              <a:t>int</a:t>
            </a:r>
            <a:r>
              <a:rPr lang="en-US" sz="1100" b="1" dirty="0">
                <a:solidFill>
                  <a:srgbClr val="7F0055"/>
                </a:solidFill>
                <a:latin typeface="Consolas" charset="0"/>
                <a:ea typeface="Consolas" charset="0"/>
                <a:cs typeface="Consolas" charset="0"/>
              </a:rPr>
              <a:t> </a:t>
            </a:r>
            <a:r>
              <a:rPr lang="en-US" sz="1100" b="1" dirty="0">
                <a:solidFill>
                  <a:srgbClr val="000000"/>
                </a:solidFill>
                <a:latin typeface="Consolas" charset="0"/>
                <a:ea typeface="Consolas" charset="0"/>
                <a:cs typeface="Consolas" charset="0"/>
              </a:rPr>
              <a:t>count = 0;</a:t>
            </a:r>
          </a:p>
          <a:p>
            <a:r>
              <a:rPr lang="en-US" sz="1100" dirty="0">
                <a:latin typeface="Consolas" charset="0"/>
                <a:ea typeface="Consolas" charset="0"/>
                <a:cs typeface="Consolas" charset="0"/>
              </a:rPr>
              <a:t>    </a:t>
            </a:r>
            <a:r>
              <a:rPr lang="en-US" sz="1100" b="1" dirty="0">
                <a:solidFill>
                  <a:srgbClr val="7F0055"/>
                </a:solidFill>
                <a:latin typeface="Consolas" charset="0"/>
                <a:ea typeface="Consolas" charset="0"/>
                <a:cs typeface="Consolas" charset="0"/>
              </a:rPr>
              <a:t>for (</a:t>
            </a:r>
            <a:r>
              <a:rPr lang="en-US" sz="1100" b="1" dirty="0" err="1">
                <a:solidFill>
                  <a:srgbClr val="000000"/>
                </a:solidFill>
                <a:latin typeface="Consolas" charset="0"/>
                <a:ea typeface="Consolas" charset="0"/>
                <a:cs typeface="Consolas" charset="0"/>
              </a:rPr>
              <a:t>IntWritable</a:t>
            </a:r>
            <a:r>
              <a:rPr lang="en-US" sz="1100" b="1" dirty="0">
                <a:solidFill>
                  <a:srgbClr val="000000"/>
                </a:solidFill>
                <a:latin typeface="Consolas" charset="0"/>
                <a:ea typeface="Consolas" charset="0"/>
                <a:cs typeface="Consolas" charset="0"/>
              </a:rPr>
              <a:t> value: values) {</a:t>
            </a:r>
          </a:p>
          <a:p>
            <a:r>
              <a:rPr lang="en-US" sz="1100" dirty="0">
                <a:latin typeface="Consolas" charset="0"/>
                <a:ea typeface="Consolas" charset="0"/>
                <a:cs typeface="Consolas" charset="0"/>
              </a:rPr>
              <a:t>        </a:t>
            </a:r>
            <a:r>
              <a:rPr lang="en-US" sz="1100" dirty="0">
                <a:solidFill>
                  <a:srgbClr val="000000"/>
                </a:solidFill>
                <a:latin typeface="Consolas" charset="0"/>
                <a:ea typeface="Consolas" charset="0"/>
                <a:cs typeface="Consolas" charset="0"/>
              </a:rPr>
              <a:t>sum += </a:t>
            </a:r>
            <a:r>
              <a:rPr lang="en-US" sz="1100" dirty="0" err="1">
                <a:solidFill>
                  <a:srgbClr val="000000"/>
                </a:solidFill>
                <a:latin typeface="Consolas" charset="0"/>
                <a:ea typeface="Consolas" charset="0"/>
                <a:cs typeface="Consolas" charset="0"/>
              </a:rPr>
              <a:t>value.get</a:t>
            </a:r>
            <a:r>
              <a:rPr lang="en-US" sz="1100" dirty="0">
                <a:solidFill>
                  <a:srgbClr val="000000"/>
                </a:solidFill>
                <a:latin typeface="Consolas" charset="0"/>
                <a:ea typeface="Consolas" charset="0"/>
                <a:cs typeface="Consolas" charset="0"/>
              </a:rPr>
              <a:t>();</a:t>
            </a:r>
          </a:p>
          <a:p>
            <a:r>
              <a:rPr lang="en-US" sz="1100" dirty="0">
                <a:latin typeface="Consolas" charset="0"/>
                <a:ea typeface="Consolas" charset="0"/>
                <a:cs typeface="Consolas" charset="0"/>
              </a:rPr>
              <a:t>        </a:t>
            </a:r>
            <a:r>
              <a:rPr lang="en-US" sz="1100" dirty="0">
                <a:solidFill>
                  <a:srgbClr val="000000"/>
                </a:solidFill>
                <a:latin typeface="Consolas" charset="0"/>
                <a:ea typeface="Consolas" charset="0"/>
                <a:cs typeface="Consolas" charset="0"/>
              </a:rPr>
              <a:t>count++;</a:t>
            </a:r>
          </a:p>
          <a:p>
            <a:r>
              <a:rPr lang="en-US" sz="1100" dirty="0">
                <a:latin typeface="Consolas" charset="0"/>
                <a:ea typeface="Consolas" charset="0"/>
                <a:cs typeface="Consolas" charset="0"/>
              </a:rPr>
              <a:t>    }</a:t>
            </a:r>
          </a:p>
          <a:p>
            <a:r>
              <a:rPr lang="en-US" sz="1100" dirty="0">
                <a:latin typeface="Consolas" charset="0"/>
                <a:ea typeface="Consolas" charset="0"/>
                <a:cs typeface="Consolas" charset="0"/>
              </a:rPr>
              <a:t>    </a:t>
            </a:r>
            <a:r>
              <a:rPr lang="en-US" sz="1100" dirty="0" err="1">
                <a:solidFill>
                  <a:srgbClr val="000000"/>
                </a:solidFill>
                <a:latin typeface="Consolas" charset="0"/>
                <a:ea typeface="Consolas" charset="0"/>
                <a:cs typeface="Consolas" charset="0"/>
              </a:rPr>
              <a:t>average.set</a:t>
            </a:r>
            <a:r>
              <a:rPr lang="en-US" sz="1100" dirty="0">
                <a:solidFill>
                  <a:srgbClr val="000000"/>
                </a:solidFill>
                <a:latin typeface="Consolas" charset="0"/>
                <a:ea typeface="Consolas" charset="0"/>
                <a:cs typeface="Consolas" charset="0"/>
              </a:rPr>
              <a:t>(sum / (</a:t>
            </a:r>
            <a:r>
              <a:rPr lang="en-US" sz="1100" b="1" dirty="0">
                <a:solidFill>
                  <a:srgbClr val="7F0055"/>
                </a:solidFill>
                <a:latin typeface="Consolas" charset="0"/>
                <a:ea typeface="Consolas" charset="0"/>
                <a:cs typeface="Consolas" charset="0"/>
              </a:rPr>
              <a:t>double) </a:t>
            </a:r>
            <a:r>
              <a:rPr lang="en-US" sz="1100" b="1" dirty="0">
                <a:solidFill>
                  <a:srgbClr val="000000"/>
                </a:solidFill>
                <a:latin typeface="Consolas" charset="0"/>
                <a:ea typeface="Consolas" charset="0"/>
                <a:cs typeface="Consolas" charset="0"/>
              </a:rPr>
              <a:t>count);</a:t>
            </a:r>
          </a:p>
          <a:p>
            <a:r>
              <a:rPr lang="en-US" sz="1100" dirty="0">
                <a:latin typeface="Consolas" charset="0"/>
                <a:ea typeface="Consolas" charset="0"/>
                <a:cs typeface="Consolas" charset="0"/>
              </a:rPr>
              <a:t>    </a:t>
            </a:r>
            <a:r>
              <a:rPr lang="en-US" sz="1100" dirty="0" err="1">
                <a:solidFill>
                  <a:srgbClr val="000000"/>
                </a:solidFill>
                <a:latin typeface="Consolas" charset="0"/>
                <a:ea typeface="Consolas" charset="0"/>
                <a:cs typeface="Consolas" charset="0"/>
              </a:rPr>
              <a:t>context.write</a:t>
            </a:r>
            <a:r>
              <a:rPr lang="en-US" sz="1100" dirty="0">
                <a:solidFill>
                  <a:srgbClr val="000000"/>
                </a:solidFill>
                <a:latin typeface="Consolas" charset="0"/>
                <a:ea typeface="Consolas" charset="0"/>
                <a:cs typeface="Consolas" charset="0"/>
              </a:rPr>
              <a:t>(key, average);</a:t>
            </a:r>
          </a:p>
          <a:p>
            <a:r>
              <a:rPr lang="en-US" sz="1100" dirty="0">
                <a:latin typeface="Consolas" charset="0"/>
                <a:ea typeface="Consolas" charset="0"/>
                <a:cs typeface="Consolas" charset="0"/>
              </a:rPr>
              <a:t>}</a:t>
            </a:r>
          </a:p>
        </p:txBody>
      </p:sp>
      <p:sp>
        <p:nvSpPr>
          <p:cNvPr id="8" name="Rectangle 4"/>
          <p:cNvSpPr/>
          <p:nvPr/>
        </p:nvSpPr>
        <p:spPr>
          <a:xfrm>
            <a:off x="5943600" y="1371685"/>
            <a:ext cx="5650484" cy="155181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9" name="TextBox 8"/>
          <p:cNvSpPr txBox="1"/>
          <p:nvPr/>
        </p:nvSpPr>
        <p:spPr>
          <a:xfrm>
            <a:off x="6226628" y="1600283"/>
            <a:ext cx="5103615" cy="1308046"/>
          </a:xfrm>
          <a:prstGeom prst="rect">
            <a:avLst/>
          </a:prstGeom>
          <a:solidFill>
            <a:schemeClr val="bg1"/>
          </a:solidFill>
          <a:ln w="3175">
            <a:solidFill>
              <a:schemeClr val="bg2">
                <a:lumMod val="90000"/>
              </a:schemeClr>
            </a:solidFill>
          </a:ln>
        </p:spPr>
        <p:txBody>
          <a:bodyPr wrap="square" lIns="121917" tIns="60958" rIns="121917" bIns="60958" rtlCol="0">
            <a:spAutoFit/>
          </a:bodyPr>
          <a:lstStyle/>
          <a:p>
            <a:r>
              <a:rPr lang="is-IS" sz="1100" dirty="0" smtClean="0">
                <a:solidFill>
                  <a:srgbClr val="000000"/>
                </a:solidFill>
                <a:latin typeface="Consolas" charset="0"/>
                <a:ea typeface="Consolas" charset="0"/>
                <a:cs typeface="Consolas" charset="0"/>
              </a:rPr>
              <a:t>rdd = sc.textFile(...).map(_.split(" "))</a:t>
            </a:r>
          </a:p>
          <a:p>
            <a:r>
              <a:rPr lang="is-IS" sz="1100" dirty="0" smtClean="0">
                <a:solidFill>
                  <a:srgbClr val="000000"/>
                </a:solidFill>
                <a:latin typeface="Consolas" charset="0"/>
                <a:ea typeface="Consolas" charset="0"/>
                <a:cs typeface="Consolas" charset="0"/>
              </a:rPr>
              <a:t>rdd.map { </a:t>
            </a:r>
            <a:r>
              <a:rPr lang="is-IS" sz="1100" dirty="0">
                <a:solidFill>
                  <a:srgbClr val="000000"/>
                </a:solidFill>
                <a:latin typeface="Consolas" charset="0"/>
                <a:ea typeface="Consolas" charset="0"/>
                <a:cs typeface="Consolas" charset="0"/>
              </a:rPr>
              <a:t>x </a:t>
            </a:r>
            <a:r>
              <a:rPr lang="is-IS" sz="1100" b="1" dirty="0">
                <a:solidFill>
                  <a:srgbClr val="7F0055"/>
                </a:solidFill>
                <a:latin typeface="Consolas" charset="0"/>
                <a:ea typeface="Consolas" charset="0"/>
                <a:cs typeface="Consolas" charset="0"/>
              </a:rPr>
              <a:t>=&gt; (</a:t>
            </a:r>
            <a:r>
              <a:rPr lang="is-IS" sz="1100" b="1" dirty="0">
                <a:solidFill>
                  <a:srgbClr val="000000"/>
                </a:solidFill>
                <a:latin typeface="Consolas" charset="0"/>
                <a:ea typeface="Consolas" charset="0"/>
                <a:cs typeface="Consolas" charset="0"/>
              </a:rPr>
              <a:t>x(0), (x(1).toFloat, 1)) }.</a:t>
            </a:r>
          </a:p>
          <a:p>
            <a:r>
              <a:rPr lang="en-US" sz="1100" dirty="0" smtClean="0">
                <a:solidFill>
                  <a:srgbClr val="000000"/>
                </a:solidFill>
                <a:latin typeface="Consolas" charset="0"/>
                <a:ea typeface="Consolas" charset="0"/>
                <a:cs typeface="Consolas" charset="0"/>
              </a:rPr>
              <a:t>    </a:t>
            </a:r>
            <a:r>
              <a:rPr lang="en-US" sz="1100" dirty="0" err="1" smtClean="0">
                <a:solidFill>
                  <a:srgbClr val="000000"/>
                </a:solidFill>
                <a:latin typeface="Consolas" charset="0"/>
                <a:ea typeface="Consolas" charset="0"/>
                <a:cs typeface="Consolas" charset="0"/>
              </a:rPr>
              <a:t>reduceByKey</a:t>
            </a:r>
            <a:r>
              <a:rPr lang="en-US" sz="1100" dirty="0" smtClean="0">
                <a:solidFill>
                  <a:srgbClr val="000000"/>
                </a:solidFill>
                <a:latin typeface="Consolas" charset="0"/>
                <a:ea typeface="Consolas" charset="0"/>
                <a:cs typeface="Consolas" charset="0"/>
              </a:rPr>
              <a:t> </a:t>
            </a:r>
            <a:r>
              <a:rPr lang="en-US" sz="1100" dirty="0">
                <a:solidFill>
                  <a:srgbClr val="000000"/>
                </a:solidFill>
                <a:latin typeface="Consolas" charset="0"/>
                <a:ea typeface="Consolas" charset="0"/>
                <a:cs typeface="Consolas" charset="0"/>
              </a:rPr>
              <a:t>{ </a:t>
            </a:r>
            <a:r>
              <a:rPr lang="en-US" sz="1100" b="1" dirty="0">
                <a:solidFill>
                  <a:srgbClr val="7F0055"/>
                </a:solidFill>
                <a:latin typeface="Consolas" charset="0"/>
                <a:ea typeface="Consolas" charset="0"/>
                <a:cs typeface="Consolas" charset="0"/>
              </a:rPr>
              <a:t>case ((</a:t>
            </a:r>
            <a:r>
              <a:rPr lang="en-US" sz="1100" b="1" dirty="0">
                <a:solidFill>
                  <a:srgbClr val="000000"/>
                </a:solidFill>
                <a:latin typeface="Consolas" charset="0"/>
                <a:ea typeface="Consolas" charset="0"/>
                <a:cs typeface="Consolas" charset="0"/>
              </a:rPr>
              <a:t>num1, count1), (num2, count2)) </a:t>
            </a:r>
            <a:r>
              <a:rPr lang="en-US" sz="1100" b="1" dirty="0">
                <a:solidFill>
                  <a:srgbClr val="7F0055"/>
                </a:solidFill>
                <a:latin typeface="Consolas" charset="0"/>
                <a:ea typeface="Consolas" charset="0"/>
                <a:cs typeface="Consolas" charset="0"/>
              </a:rPr>
              <a:t>=&gt; </a:t>
            </a:r>
          </a:p>
          <a:p>
            <a:r>
              <a:rPr lang="en-US" sz="1100" dirty="0" smtClean="0">
                <a:latin typeface="Consolas" charset="0"/>
                <a:ea typeface="Consolas" charset="0"/>
                <a:cs typeface="Consolas" charset="0"/>
              </a:rPr>
              <a:t>      (</a:t>
            </a:r>
            <a:r>
              <a:rPr lang="en-US" sz="1100" dirty="0">
                <a:solidFill>
                  <a:srgbClr val="000000"/>
                </a:solidFill>
                <a:latin typeface="Consolas" charset="0"/>
                <a:ea typeface="Consolas" charset="0"/>
                <a:cs typeface="Consolas" charset="0"/>
              </a:rPr>
              <a:t>num1 + num2, count1 + count2) </a:t>
            </a:r>
          </a:p>
          <a:p>
            <a:r>
              <a:rPr lang="de-DE" sz="1100" dirty="0" smtClean="0">
                <a:latin typeface="Consolas" charset="0"/>
                <a:ea typeface="Consolas" charset="0"/>
                <a:cs typeface="Consolas" charset="0"/>
              </a:rPr>
              <a:t>    }.</a:t>
            </a:r>
            <a:endParaRPr lang="de-DE" sz="1100" dirty="0">
              <a:latin typeface="Consolas" charset="0"/>
              <a:ea typeface="Consolas" charset="0"/>
              <a:cs typeface="Consolas" charset="0"/>
            </a:endParaRPr>
          </a:p>
          <a:p>
            <a:r>
              <a:rPr lang="en-US" sz="1100" dirty="0" smtClean="0">
                <a:solidFill>
                  <a:srgbClr val="000000"/>
                </a:solidFill>
                <a:latin typeface="Consolas" charset="0"/>
                <a:ea typeface="Consolas" charset="0"/>
                <a:cs typeface="Consolas" charset="0"/>
              </a:rPr>
              <a:t>    map </a:t>
            </a:r>
            <a:r>
              <a:rPr lang="en-US" sz="1100" dirty="0">
                <a:solidFill>
                  <a:srgbClr val="000000"/>
                </a:solidFill>
                <a:latin typeface="Consolas" charset="0"/>
                <a:ea typeface="Consolas" charset="0"/>
                <a:cs typeface="Consolas" charset="0"/>
              </a:rPr>
              <a:t>{ </a:t>
            </a:r>
            <a:r>
              <a:rPr lang="en-US" sz="1100" b="1" dirty="0">
                <a:solidFill>
                  <a:srgbClr val="7F0055"/>
                </a:solidFill>
                <a:latin typeface="Consolas" charset="0"/>
                <a:ea typeface="Consolas" charset="0"/>
                <a:cs typeface="Consolas" charset="0"/>
              </a:rPr>
              <a:t>case (</a:t>
            </a:r>
            <a:r>
              <a:rPr lang="en-US" sz="1100" b="1" dirty="0">
                <a:solidFill>
                  <a:srgbClr val="000000"/>
                </a:solidFill>
                <a:latin typeface="Consolas" charset="0"/>
                <a:ea typeface="Consolas" charset="0"/>
                <a:cs typeface="Consolas" charset="0"/>
              </a:rPr>
              <a:t>key, (</a:t>
            </a:r>
            <a:r>
              <a:rPr lang="en-US" sz="1100" b="1" dirty="0" err="1">
                <a:solidFill>
                  <a:srgbClr val="000000"/>
                </a:solidFill>
                <a:latin typeface="Consolas" charset="0"/>
                <a:ea typeface="Consolas" charset="0"/>
                <a:cs typeface="Consolas" charset="0"/>
              </a:rPr>
              <a:t>num</a:t>
            </a:r>
            <a:r>
              <a:rPr lang="en-US" sz="1100" b="1" dirty="0">
                <a:solidFill>
                  <a:srgbClr val="000000"/>
                </a:solidFill>
                <a:latin typeface="Consolas" charset="0"/>
                <a:ea typeface="Consolas" charset="0"/>
                <a:cs typeface="Consolas" charset="0"/>
              </a:rPr>
              <a:t>, count)) </a:t>
            </a:r>
            <a:r>
              <a:rPr lang="en-US" sz="1100" b="1" dirty="0">
                <a:solidFill>
                  <a:srgbClr val="7F0055"/>
                </a:solidFill>
                <a:latin typeface="Consolas" charset="0"/>
                <a:ea typeface="Consolas" charset="0"/>
                <a:cs typeface="Consolas" charset="0"/>
              </a:rPr>
              <a:t>=&gt; (</a:t>
            </a:r>
            <a:r>
              <a:rPr lang="en-US" sz="1100" b="1" dirty="0">
                <a:solidFill>
                  <a:srgbClr val="000000"/>
                </a:solidFill>
                <a:latin typeface="Consolas" charset="0"/>
                <a:ea typeface="Consolas" charset="0"/>
                <a:cs typeface="Consolas" charset="0"/>
              </a:rPr>
              <a:t>key, </a:t>
            </a:r>
            <a:r>
              <a:rPr lang="en-US" sz="1100" b="1" dirty="0" err="1">
                <a:solidFill>
                  <a:srgbClr val="000000"/>
                </a:solidFill>
                <a:latin typeface="Consolas" charset="0"/>
                <a:ea typeface="Consolas" charset="0"/>
                <a:cs typeface="Consolas" charset="0"/>
              </a:rPr>
              <a:t>num</a:t>
            </a:r>
            <a:r>
              <a:rPr lang="en-US" sz="1100" b="1" dirty="0">
                <a:solidFill>
                  <a:srgbClr val="000000"/>
                </a:solidFill>
                <a:latin typeface="Consolas" charset="0"/>
                <a:ea typeface="Consolas" charset="0"/>
                <a:cs typeface="Consolas" charset="0"/>
              </a:rPr>
              <a:t> / count) }.</a:t>
            </a:r>
          </a:p>
          <a:p>
            <a:r>
              <a:rPr lang="ro-RO" sz="1100" dirty="0" smtClean="0">
                <a:solidFill>
                  <a:srgbClr val="000000"/>
                </a:solidFill>
                <a:latin typeface="Consolas" charset="0"/>
                <a:ea typeface="Consolas" charset="0"/>
                <a:cs typeface="Consolas" charset="0"/>
              </a:rPr>
              <a:t>    </a:t>
            </a:r>
            <a:r>
              <a:rPr lang="ro-RO" sz="1100" dirty="0" err="1" smtClean="0">
                <a:solidFill>
                  <a:srgbClr val="000000"/>
                </a:solidFill>
                <a:latin typeface="Consolas" charset="0"/>
                <a:ea typeface="Consolas" charset="0"/>
                <a:cs typeface="Consolas" charset="0"/>
              </a:rPr>
              <a:t>collect</a:t>
            </a:r>
            <a:r>
              <a:rPr lang="ro-RO" sz="1100" dirty="0">
                <a:solidFill>
                  <a:srgbClr val="000000"/>
                </a:solidFill>
                <a:latin typeface="Consolas" charset="0"/>
                <a:ea typeface="Consolas" charset="0"/>
                <a:cs typeface="Consolas" charset="0"/>
              </a:rPr>
              <a:t>()</a:t>
            </a:r>
          </a:p>
        </p:txBody>
      </p:sp>
      <p:pic>
        <p:nvPicPr>
          <p:cNvPr id="11" name="Picture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266274" y="828957"/>
            <a:ext cx="1420527" cy="75431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1040293" y="1663572"/>
            <a:ext cx="190084" cy="280004"/>
          </a:xfrm>
          <a:prstGeom prst="rect">
            <a:avLst/>
          </a:prstGeom>
        </p:spPr>
      </p:pic>
      <p:sp>
        <p:nvSpPr>
          <p:cNvPr id="14" name="TextBox 13"/>
          <p:cNvSpPr txBox="1"/>
          <p:nvPr/>
        </p:nvSpPr>
        <p:spPr>
          <a:xfrm>
            <a:off x="6226627" y="3234651"/>
            <a:ext cx="5402995" cy="969492"/>
          </a:xfrm>
          <a:prstGeom prst="rect">
            <a:avLst/>
          </a:prstGeom>
          <a:solidFill>
            <a:schemeClr val="bg1"/>
          </a:solidFill>
          <a:ln w="3175">
            <a:solidFill>
              <a:schemeClr val="bg2">
                <a:lumMod val="90000"/>
              </a:schemeClr>
            </a:solidFill>
          </a:ln>
        </p:spPr>
        <p:txBody>
          <a:bodyPr wrap="square" lIns="121917" tIns="60958" rIns="121917" bIns="60958" rtlCol="0">
            <a:spAutoFit/>
          </a:bodyPr>
          <a:lstStyle/>
          <a:p>
            <a:r>
              <a:rPr lang="en-US" sz="1100" b="1" dirty="0" err="1" smtClean="0">
                <a:solidFill>
                  <a:srgbClr val="000000"/>
                </a:solidFill>
                <a:latin typeface="Consolas" charset="0"/>
                <a:ea typeface="Consolas" charset="0"/>
                <a:cs typeface="Consolas" charset="0"/>
              </a:rPr>
              <a:t>rdd</a:t>
            </a:r>
            <a:r>
              <a:rPr lang="en-US" sz="1100" b="1" dirty="0" smtClean="0">
                <a:solidFill>
                  <a:srgbClr val="000000"/>
                </a:solidFill>
                <a:latin typeface="Consolas" charset="0"/>
                <a:ea typeface="Consolas" charset="0"/>
                <a:cs typeface="Consolas" charset="0"/>
              </a:rPr>
              <a:t> </a:t>
            </a:r>
            <a:r>
              <a:rPr lang="en-US" sz="1100" b="1" dirty="0" smtClean="0">
                <a:solidFill>
                  <a:srgbClr val="7F0055"/>
                </a:solidFill>
                <a:latin typeface="Consolas" charset="0"/>
                <a:ea typeface="Consolas" charset="0"/>
                <a:cs typeface="Consolas" charset="0"/>
              </a:rPr>
              <a:t>= </a:t>
            </a:r>
            <a:r>
              <a:rPr lang="en-US" sz="1100" b="1" dirty="0" err="1">
                <a:solidFill>
                  <a:srgbClr val="000000"/>
                </a:solidFill>
                <a:latin typeface="Consolas" charset="0"/>
                <a:ea typeface="Consolas" charset="0"/>
                <a:cs typeface="Consolas" charset="0"/>
              </a:rPr>
              <a:t>sc.textFile</a:t>
            </a:r>
            <a:r>
              <a:rPr lang="en-US" sz="1100" b="1" dirty="0">
                <a:solidFill>
                  <a:srgbClr val="000000"/>
                </a:solidFill>
                <a:latin typeface="Consolas" charset="0"/>
                <a:ea typeface="Consolas" charset="0"/>
                <a:cs typeface="Consolas" charset="0"/>
              </a:rPr>
              <a:t>(...).</a:t>
            </a:r>
            <a:r>
              <a:rPr lang="en-US" sz="1100" b="1" dirty="0" smtClean="0">
                <a:solidFill>
                  <a:srgbClr val="000000"/>
                </a:solidFill>
                <a:latin typeface="Consolas" charset="0"/>
                <a:ea typeface="Consolas" charset="0"/>
                <a:cs typeface="Consolas" charset="0"/>
              </a:rPr>
              <a:t>map(</a:t>
            </a:r>
            <a:r>
              <a:rPr lang="pt-BR" sz="1100" b="1" dirty="0">
                <a:solidFill>
                  <a:srgbClr val="7F0055"/>
                </a:solidFill>
                <a:latin typeface="Consolas" charset="0"/>
                <a:ea typeface="Consolas" charset="0"/>
                <a:cs typeface="Consolas" charset="0"/>
              </a:rPr>
              <a:t>lambda</a:t>
            </a:r>
            <a:r>
              <a:rPr lang="en-US" sz="1100" b="1" dirty="0" smtClean="0">
                <a:solidFill>
                  <a:srgbClr val="000000"/>
                </a:solidFill>
                <a:latin typeface="Consolas" charset="0"/>
                <a:ea typeface="Consolas" charset="0"/>
                <a:cs typeface="Consolas" charset="0"/>
              </a:rPr>
              <a:t> s: </a:t>
            </a:r>
            <a:r>
              <a:rPr lang="en-US" sz="1100" b="1" dirty="0" err="1" smtClean="0">
                <a:solidFill>
                  <a:srgbClr val="000000"/>
                </a:solidFill>
                <a:latin typeface="Consolas" charset="0"/>
                <a:ea typeface="Consolas" charset="0"/>
                <a:cs typeface="Consolas" charset="0"/>
              </a:rPr>
              <a:t>s.split</a:t>
            </a:r>
            <a:r>
              <a:rPr lang="en-US" sz="1100" b="1" dirty="0" smtClean="0">
                <a:solidFill>
                  <a:srgbClr val="000000"/>
                </a:solidFill>
                <a:latin typeface="Consolas" charset="0"/>
                <a:ea typeface="Consolas" charset="0"/>
                <a:cs typeface="Consolas" charset="0"/>
              </a:rPr>
              <a:t>())</a:t>
            </a:r>
            <a:endParaRPr lang="en-US" sz="1100" b="1" dirty="0">
              <a:solidFill>
                <a:srgbClr val="0000BB"/>
              </a:solidFill>
              <a:latin typeface="Consolas" charset="0"/>
              <a:ea typeface="Consolas" charset="0"/>
              <a:cs typeface="Consolas" charset="0"/>
            </a:endParaRPr>
          </a:p>
          <a:p>
            <a:r>
              <a:rPr lang="pt-BR" sz="1100" dirty="0" err="1">
                <a:solidFill>
                  <a:srgbClr val="000000"/>
                </a:solidFill>
                <a:latin typeface="Consolas" charset="0"/>
                <a:ea typeface="Consolas" charset="0"/>
                <a:cs typeface="Consolas" charset="0"/>
              </a:rPr>
              <a:t>rdd.map</a:t>
            </a:r>
            <a:r>
              <a:rPr lang="pt-BR" sz="1100" dirty="0">
                <a:solidFill>
                  <a:srgbClr val="000000"/>
                </a:solidFill>
                <a:latin typeface="Consolas" charset="0"/>
                <a:ea typeface="Consolas" charset="0"/>
                <a:cs typeface="Consolas" charset="0"/>
              </a:rPr>
              <a:t>(</a:t>
            </a:r>
            <a:r>
              <a:rPr lang="pt-BR" sz="1100" b="1" dirty="0">
                <a:solidFill>
                  <a:srgbClr val="7F0055"/>
                </a:solidFill>
                <a:latin typeface="Consolas" charset="0"/>
                <a:ea typeface="Consolas" charset="0"/>
                <a:cs typeface="Consolas" charset="0"/>
              </a:rPr>
              <a:t>lambda </a:t>
            </a:r>
            <a:r>
              <a:rPr lang="pt-BR" sz="1100" b="1" dirty="0" err="1">
                <a:solidFill>
                  <a:srgbClr val="000000"/>
                </a:solidFill>
                <a:latin typeface="Consolas" charset="0"/>
                <a:ea typeface="Consolas" charset="0"/>
                <a:cs typeface="Consolas" charset="0"/>
              </a:rPr>
              <a:t>x</a:t>
            </a:r>
            <a:r>
              <a:rPr lang="pt-BR" sz="1100" b="1" dirty="0">
                <a:solidFill>
                  <a:srgbClr val="000000"/>
                </a:solidFill>
                <a:latin typeface="Consolas" charset="0"/>
                <a:ea typeface="Consolas" charset="0"/>
                <a:cs typeface="Consolas" charset="0"/>
              </a:rPr>
              <a:t>: (</a:t>
            </a:r>
            <a:r>
              <a:rPr lang="pt-BR" sz="1100" b="1" dirty="0" err="1">
                <a:solidFill>
                  <a:srgbClr val="000000"/>
                </a:solidFill>
                <a:latin typeface="Consolas" charset="0"/>
                <a:ea typeface="Consolas" charset="0"/>
                <a:cs typeface="Consolas" charset="0"/>
              </a:rPr>
              <a:t>x</a:t>
            </a:r>
            <a:r>
              <a:rPr lang="pt-BR" sz="1100" b="1" dirty="0">
                <a:solidFill>
                  <a:srgbClr val="000000"/>
                </a:solidFill>
                <a:latin typeface="Consolas" charset="0"/>
                <a:ea typeface="Consolas" charset="0"/>
                <a:cs typeface="Consolas" charset="0"/>
              </a:rPr>
              <a:t>[0], (</a:t>
            </a:r>
            <a:r>
              <a:rPr lang="pt-BR" sz="1100" b="1" dirty="0" err="1">
                <a:solidFill>
                  <a:srgbClr val="000000"/>
                </a:solidFill>
                <a:latin typeface="Consolas" charset="0"/>
                <a:ea typeface="Consolas" charset="0"/>
                <a:cs typeface="Consolas" charset="0"/>
              </a:rPr>
              <a:t>float</a:t>
            </a:r>
            <a:r>
              <a:rPr lang="pt-BR" sz="1100" b="1" dirty="0">
                <a:solidFill>
                  <a:srgbClr val="000000"/>
                </a:solidFill>
                <a:latin typeface="Consolas" charset="0"/>
                <a:ea typeface="Consolas" charset="0"/>
                <a:cs typeface="Consolas" charset="0"/>
              </a:rPr>
              <a:t>(</a:t>
            </a:r>
            <a:r>
              <a:rPr lang="pt-BR" sz="1100" b="1" dirty="0" err="1">
                <a:solidFill>
                  <a:srgbClr val="000000"/>
                </a:solidFill>
                <a:latin typeface="Consolas" charset="0"/>
                <a:ea typeface="Consolas" charset="0"/>
                <a:cs typeface="Consolas" charset="0"/>
              </a:rPr>
              <a:t>x</a:t>
            </a:r>
            <a:r>
              <a:rPr lang="pt-BR" sz="1100" b="1" dirty="0">
                <a:solidFill>
                  <a:srgbClr val="000000"/>
                </a:solidFill>
                <a:latin typeface="Consolas" charset="0"/>
                <a:ea typeface="Consolas" charset="0"/>
                <a:cs typeface="Consolas" charset="0"/>
              </a:rPr>
              <a:t>[1]), 1))).\</a:t>
            </a:r>
          </a:p>
          <a:p>
            <a:r>
              <a:rPr lang="en-US" sz="1100" dirty="0">
                <a:latin typeface="Consolas" charset="0"/>
                <a:ea typeface="Consolas" charset="0"/>
                <a:cs typeface="Consolas" charset="0"/>
              </a:rPr>
              <a:t>    </a:t>
            </a:r>
            <a:r>
              <a:rPr lang="en-US" sz="1100" dirty="0" err="1">
                <a:solidFill>
                  <a:srgbClr val="000000"/>
                </a:solidFill>
                <a:latin typeface="Consolas" charset="0"/>
                <a:ea typeface="Consolas" charset="0"/>
                <a:cs typeface="Consolas" charset="0"/>
              </a:rPr>
              <a:t>reduceByKey</a:t>
            </a:r>
            <a:r>
              <a:rPr lang="en-US" sz="1100" dirty="0">
                <a:solidFill>
                  <a:srgbClr val="000000"/>
                </a:solidFill>
                <a:latin typeface="Consolas" charset="0"/>
                <a:ea typeface="Consolas" charset="0"/>
                <a:cs typeface="Consolas" charset="0"/>
              </a:rPr>
              <a:t>(</a:t>
            </a:r>
            <a:r>
              <a:rPr lang="en-US" sz="1100" b="1" dirty="0">
                <a:solidFill>
                  <a:srgbClr val="7F0055"/>
                </a:solidFill>
                <a:latin typeface="Consolas" charset="0"/>
                <a:ea typeface="Consolas" charset="0"/>
                <a:cs typeface="Consolas" charset="0"/>
              </a:rPr>
              <a:t>lambda </a:t>
            </a:r>
            <a:r>
              <a:rPr lang="en-US" sz="1100" b="1" dirty="0">
                <a:solidFill>
                  <a:srgbClr val="000000"/>
                </a:solidFill>
                <a:latin typeface="Consolas" charset="0"/>
                <a:ea typeface="Consolas" charset="0"/>
                <a:cs typeface="Consolas" charset="0"/>
              </a:rPr>
              <a:t>t1, t2: (t1[0] + t2[0], t1[1] + t2[1])).\</a:t>
            </a:r>
          </a:p>
          <a:p>
            <a:r>
              <a:rPr lang="en-US" sz="1100" dirty="0">
                <a:latin typeface="Consolas" charset="0"/>
                <a:ea typeface="Consolas" charset="0"/>
                <a:cs typeface="Consolas" charset="0"/>
              </a:rPr>
              <a:t>    </a:t>
            </a:r>
            <a:r>
              <a:rPr lang="en-US" sz="1100" dirty="0">
                <a:solidFill>
                  <a:srgbClr val="000000"/>
                </a:solidFill>
                <a:latin typeface="Consolas" charset="0"/>
                <a:ea typeface="Consolas" charset="0"/>
                <a:cs typeface="Consolas" charset="0"/>
              </a:rPr>
              <a:t>map(</a:t>
            </a:r>
            <a:r>
              <a:rPr lang="en-US" sz="1100" b="1" dirty="0">
                <a:solidFill>
                  <a:srgbClr val="7F0055"/>
                </a:solidFill>
                <a:latin typeface="Consolas" charset="0"/>
                <a:ea typeface="Consolas" charset="0"/>
                <a:cs typeface="Consolas" charset="0"/>
              </a:rPr>
              <a:t>lambda </a:t>
            </a:r>
            <a:r>
              <a:rPr lang="en-US" sz="1100" b="1" dirty="0">
                <a:solidFill>
                  <a:srgbClr val="000000"/>
                </a:solidFill>
                <a:latin typeface="Consolas" charset="0"/>
                <a:ea typeface="Consolas" charset="0"/>
                <a:cs typeface="Consolas" charset="0"/>
              </a:rPr>
              <a:t>t: (t[0], t[1][0] / t[1][1])).\</a:t>
            </a:r>
          </a:p>
          <a:p>
            <a:r>
              <a:rPr lang="ro-RO" sz="1100" dirty="0">
                <a:latin typeface="Consolas" charset="0"/>
                <a:ea typeface="Consolas" charset="0"/>
                <a:cs typeface="Consolas" charset="0"/>
              </a:rPr>
              <a:t>    </a:t>
            </a:r>
            <a:r>
              <a:rPr lang="ro-RO" sz="1100" dirty="0" err="1">
                <a:solidFill>
                  <a:srgbClr val="000000"/>
                </a:solidFill>
                <a:latin typeface="Consolas" charset="0"/>
                <a:ea typeface="Consolas" charset="0"/>
                <a:cs typeface="Consolas" charset="0"/>
              </a:rPr>
              <a:t>collect</a:t>
            </a:r>
            <a:r>
              <a:rPr lang="ro-RO" sz="1100" dirty="0">
                <a:solidFill>
                  <a:srgbClr val="000000"/>
                </a:solidFill>
                <a:latin typeface="Consolas" charset="0"/>
                <a:ea typeface="Consolas" charset="0"/>
                <a:cs typeface="Consolas" charset="0"/>
              </a:rPr>
              <a:t>()</a:t>
            </a:r>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30243" y="3359183"/>
            <a:ext cx="263841" cy="263841"/>
          </a:xfrm>
          <a:prstGeom prst="rect">
            <a:avLst/>
          </a:prstGeom>
        </p:spPr>
      </p:pic>
    </p:spTree>
    <p:extLst>
      <p:ext uri="{BB962C8B-B14F-4D97-AF65-F5344CB8AC3E}">
        <p14:creationId xmlns:p14="http://schemas.microsoft.com/office/powerpoint/2010/main" val="13909262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p:cNvSpPr/>
          <p:nvPr/>
        </p:nvSpPr>
        <p:spPr>
          <a:xfrm>
            <a:off x="0" y="1858794"/>
            <a:ext cx="7522944" cy="2210666"/>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9" name="TextBox 8"/>
          <p:cNvSpPr txBox="1"/>
          <p:nvPr/>
        </p:nvSpPr>
        <p:spPr>
          <a:xfrm>
            <a:off x="339681" y="2029844"/>
            <a:ext cx="6934799" cy="1846655"/>
          </a:xfrm>
          <a:prstGeom prst="rect">
            <a:avLst/>
          </a:prstGeom>
          <a:solidFill>
            <a:schemeClr val="bg1"/>
          </a:solidFill>
          <a:ln w="3175">
            <a:solidFill>
              <a:schemeClr val="bg2">
                <a:lumMod val="90000"/>
              </a:schemeClr>
            </a:solidFill>
          </a:ln>
        </p:spPr>
        <p:txBody>
          <a:bodyPr wrap="square" lIns="121917" tIns="60958" rIns="121917" bIns="60958" rtlCol="0">
            <a:spAutoFit/>
          </a:bodyPr>
          <a:lstStyle/>
          <a:p>
            <a:r>
              <a:rPr lang="is-IS" sz="1600" dirty="0">
                <a:solidFill>
                  <a:srgbClr val="000000"/>
                </a:solidFill>
                <a:latin typeface="Consolas" charset="0"/>
                <a:ea typeface="Consolas" charset="0"/>
                <a:cs typeface="Consolas" charset="0"/>
              </a:rPr>
              <a:t>rdd = sc.textFile(...).map(_.split(" "))</a:t>
            </a:r>
          </a:p>
          <a:p>
            <a:r>
              <a:rPr lang="is-IS" sz="1600" dirty="0">
                <a:solidFill>
                  <a:srgbClr val="000000"/>
                </a:solidFill>
                <a:latin typeface="Consolas" charset="0"/>
                <a:ea typeface="Consolas" charset="0"/>
                <a:cs typeface="Consolas" charset="0"/>
              </a:rPr>
              <a:t>rdd.map { x </a:t>
            </a:r>
            <a:r>
              <a:rPr lang="is-IS" sz="1600" b="1" dirty="0">
                <a:solidFill>
                  <a:srgbClr val="7F0055"/>
                </a:solidFill>
                <a:latin typeface="Consolas" charset="0"/>
                <a:ea typeface="Consolas" charset="0"/>
                <a:cs typeface="Consolas" charset="0"/>
              </a:rPr>
              <a:t>=&gt; (</a:t>
            </a:r>
            <a:r>
              <a:rPr lang="is-IS" sz="1600" b="1" dirty="0">
                <a:solidFill>
                  <a:srgbClr val="000000"/>
                </a:solidFill>
                <a:latin typeface="Consolas" charset="0"/>
                <a:ea typeface="Consolas" charset="0"/>
                <a:cs typeface="Consolas" charset="0"/>
              </a:rPr>
              <a:t>x(0), (x(1).toFloat, 1)) }.</a:t>
            </a:r>
          </a:p>
          <a:p>
            <a:r>
              <a:rPr lang="en-US" sz="1600" dirty="0">
                <a:solidFill>
                  <a:srgbClr val="000000"/>
                </a:solidFill>
                <a:latin typeface="Consolas" charset="0"/>
                <a:ea typeface="Consolas" charset="0"/>
                <a:cs typeface="Consolas" charset="0"/>
              </a:rPr>
              <a:t>    </a:t>
            </a:r>
            <a:r>
              <a:rPr lang="en-US" sz="1600" dirty="0" err="1">
                <a:solidFill>
                  <a:srgbClr val="000000"/>
                </a:solidFill>
                <a:latin typeface="Consolas" charset="0"/>
                <a:ea typeface="Consolas" charset="0"/>
                <a:cs typeface="Consolas" charset="0"/>
              </a:rPr>
              <a:t>reduceByKey</a:t>
            </a:r>
            <a:r>
              <a:rPr lang="en-US" sz="1600" dirty="0">
                <a:solidFill>
                  <a:srgbClr val="000000"/>
                </a:solidFill>
                <a:latin typeface="Consolas" charset="0"/>
                <a:ea typeface="Consolas" charset="0"/>
                <a:cs typeface="Consolas" charset="0"/>
              </a:rPr>
              <a:t> { </a:t>
            </a:r>
            <a:r>
              <a:rPr lang="en-US" sz="1600" b="1" dirty="0">
                <a:solidFill>
                  <a:srgbClr val="7F0055"/>
                </a:solidFill>
                <a:latin typeface="Consolas" charset="0"/>
                <a:ea typeface="Consolas" charset="0"/>
                <a:cs typeface="Consolas" charset="0"/>
              </a:rPr>
              <a:t>case ((</a:t>
            </a:r>
            <a:r>
              <a:rPr lang="en-US" sz="1600" b="1" dirty="0">
                <a:solidFill>
                  <a:srgbClr val="000000"/>
                </a:solidFill>
                <a:latin typeface="Consolas" charset="0"/>
                <a:ea typeface="Consolas" charset="0"/>
                <a:cs typeface="Consolas" charset="0"/>
              </a:rPr>
              <a:t>num1, count1), (num2, count2)) </a:t>
            </a:r>
            <a:r>
              <a:rPr lang="en-US" sz="1600" b="1" dirty="0">
                <a:solidFill>
                  <a:srgbClr val="7F0055"/>
                </a:solidFill>
                <a:latin typeface="Consolas" charset="0"/>
                <a:ea typeface="Consolas" charset="0"/>
                <a:cs typeface="Consolas" charset="0"/>
              </a:rPr>
              <a:t>=&gt; </a:t>
            </a:r>
          </a:p>
          <a:p>
            <a:r>
              <a:rPr lang="en-US" sz="1600" dirty="0">
                <a:latin typeface="Consolas" charset="0"/>
                <a:ea typeface="Consolas" charset="0"/>
                <a:cs typeface="Consolas" charset="0"/>
              </a:rPr>
              <a:t>      (</a:t>
            </a:r>
            <a:r>
              <a:rPr lang="en-US" sz="1600" dirty="0">
                <a:solidFill>
                  <a:srgbClr val="000000"/>
                </a:solidFill>
                <a:latin typeface="Consolas" charset="0"/>
                <a:ea typeface="Consolas" charset="0"/>
                <a:cs typeface="Consolas" charset="0"/>
              </a:rPr>
              <a:t>num1 + num2, count1 + count2) </a:t>
            </a:r>
          </a:p>
          <a:p>
            <a:r>
              <a:rPr lang="de-DE" sz="1600" dirty="0">
                <a:latin typeface="Consolas" charset="0"/>
                <a:ea typeface="Consolas" charset="0"/>
                <a:cs typeface="Consolas" charset="0"/>
              </a:rPr>
              <a:t>    }.</a:t>
            </a:r>
          </a:p>
          <a:p>
            <a:r>
              <a:rPr lang="en-US" sz="1600" dirty="0">
                <a:solidFill>
                  <a:srgbClr val="000000"/>
                </a:solidFill>
                <a:latin typeface="Consolas" charset="0"/>
                <a:ea typeface="Consolas" charset="0"/>
                <a:cs typeface="Consolas" charset="0"/>
              </a:rPr>
              <a:t>    map { </a:t>
            </a:r>
            <a:r>
              <a:rPr lang="en-US" sz="1600" b="1" dirty="0">
                <a:solidFill>
                  <a:srgbClr val="7F0055"/>
                </a:solidFill>
                <a:latin typeface="Consolas" charset="0"/>
                <a:ea typeface="Consolas" charset="0"/>
                <a:cs typeface="Consolas" charset="0"/>
              </a:rPr>
              <a:t>case (</a:t>
            </a:r>
            <a:r>
              <a:rPr lang="en-US" sz="1600" b="1" dirty="0">
                <a:solidFill>
                  <a:srgbClr val="000000"/>
                </a:solidFill>
                <a:latin typeface="Consolas" charset="0"/>
                <a:ea typeface="Consolas" charset="0"/>
                <a:cs typeface="Consolas" charset="0"/>
              </a:rPr>
              <a:t>key, (</a:t>
            </a:r>
            <a:r>
              <a:rPr lang="en-US" sz="1600" b="1" dirty="0" err="1">
                <a:solidFill>
                  <a:srgbClr val="000000"/>
                </a:solidFill>
                <a:latin typeface="Consolas" charset="0"/>
                <a:ea typeface="Consolas" charset="0"/>
                <a:cs typeface="Consolas" charset="0"/>
              </a:rPr>
              <a:t>num</a:t>
            </a:r>
            <a:r>
              <a:rPr lang="en-US" sz="1600" b="1" dirty="0">
                <a:solidFill>
                  <a:srgbClr val="000000"/>
                </a:solidFill>
                <a:latin typeface="Consolas" charset="0"/>
                <a:ea typeface="Consolas" charset="0"/>
                <a:cs typeface="Consolas" charset="0"/>
              </a:rPr>
              <a:t>, count)) </a:t>
            </a:r>
            <a:r>
              <a:rPr lang="en-US" sz="1600" b="1" dirty="0">
                <a:solidFill>
                  <a:srgbClr val="7F0055"/>
                </a:solidFill>
                <a:latin typeface="Consolas" charset="0"/>
                <a:ea typeface="Consolas" charset="0"/>
                <a:cs typeface="Consolas" charset="0"/>
              </a:rPr>
              <a:t>=&gt; (</a:t>
            </a:r>
            <a:r>
              <a:rPr lang="en-US" sz="1600" b="1" dirty="0">
                <a:solidFill>
                  <a:srgbClr val="000000"/>
                </a:solidFill>
                <a:latin typeface="Consolas" charset="0"/>
                <a:ea typeface="Consolas" charset="0"/>
                <a:cs typeface="Consolas" charset="0"/>
              </a:rPr>
              <a:t>key, </a:t>
            </a:r>
            <a:r>
              <a:rPr lang="en-US" sz="1600" b="1" dirty="0" err="1">
                <a:solidFill>
                  <a:srgbClr val="000000"/>
                </a:solidFill>
                <a:latin typeface="Consolas" charset="0"/>
                <a:ea typeface="Consolas" charset="0"/>
                <a:cs typeface="Consolas" charset="0"/>
              </a:rPr>
              <a:t>num</a:t>
            </a:r>
            <a:r>
              <a:rPr lang="en-US" sz="1600" b="1" dirty="0">
                <a:solidFill>
                  <a:srgbClr val="000000"/>
                </a:solidFill>
                <a:latin typeface="Consolas" charset="0"/>
                <a:ea typeface="Consolas" charset="0"/>
                <a:cs typeface="Consolas" charset="0"/>
              </a:rPr>
              <a:t> / count) }.</a:t>
            </a:r>
          </a:p>
          <a:p>
            <a:r>
              <a:rPr lang="ro-RO" sz="1600" dirty="0">
                <a:solidFill>
                  <a:srgbClr val="000000"/>
                </a:solidFill>
                <a:latin typeface="Consolas" charset="0"/>
                <a:ea typeface="Consolas" charset="0"/>
                <a:cs typeface="Consolas" charset="0"/>
              </a:rPr>
              <a:t>    </a:t>
            </a:r>
            <a:r>
              <a:rPr lang="ro-RO" sz="1600" dirty="0" err="1">
                <a:solidFill>
                  <a:srgbClr val="000000"/>
                </a:solidFill>
                <a:latin typeface="Consolas" charset="0"/>
                <a:ea typeface="Consolas" charset="0"/>
                <a:cs typeface="Consolas" charset="0"/>
              </a:rPr>
              <a:t>collect</a:t>
            </a:r>
            <a:r>
              <a:rPr lang="ro-RO" sz="1600" dirty="0">
                <a:solidFill>
                  <a:srgbClr val="000000"/>
                </a:solidFill>
                <a:latin typeface="Consolas" charset="0"/>
                <a:ea typeface="Consolas" charset="0"/>
                <a:cs typeface="Consolas" charset="0"/>
              </a:rPr>
              <a:t>()</a:t>
            </a:r>
          </a:p>
        </p:txBody>
      </p:sp>
      <p:sp>
        <p:nvSpPr>
          <p:cNvPr id="3" name="TextBox 2"/>
          <p:cNvSpPr txBox="1"/>
          <p:nvPr/>
        </p:nvSpPr>
        <p:spPr>
          <a:xfrm>
            <a:off x="2107163" y="1252810"/>
            <a:ext cx="3276600" cy="553997"/>
          </a:xfrm>
          <a:prstGeom prst="rect">
            <a:avLst/>
          </a:prstGeom>
          <a:noFill/>
        </p:spPr>
        <p:txBody>
          <a:bodyPr wrap="square" lIns="121917" tIns="60958" rIns="121917" bIns="60958" rtlCol="0">
            <a:spAutoFit/>
          </a:bodyPr>
          <a:lstStyle/>
          <a:p>
            <a:r>
              <a:rPr lang="en-US" sz="2800" dirty="0">
                <a:latin typeface="Source Sans Pro" charset="0"/>
                <a:ea typeface="Source Sans Pro" charset="0"/>
                <a:cs typeface="Source Sans Pro" charset="0"/>
              </a:rPr>
              <a:t>Using RDDs</a:t>
            </a:r>
          </a:p>
        </p:txBody>
      </p:sp>
      <p:sp>
        <p:nvSpPr>
          <p:cNvPr id="13" name="TextBox 12"/>
          <p:cNvSpPr txBox="1"/>
          <p:nvPr/>
        </p:nvSpPr>
        <p:spPr>
          <a:xfrm>
            <a:off x="2057908" y="3963511"/>
            <a:ext cx="3276600" cy="553997"/>
          </a:xfrm>
          <a:prstGeom prst="rect">
            <a:avLst/>
          </a:prstGeom>
          <a:noFill/>
        </p:spPr>
        <p:txBody>
          <a:bodyPr wrap="square" lIns="121917" tIns="60958" rIns="121917" bIns="60958" rtlCol="0">
            <a:spAutoFit/>
          </a:bodyPr>
          <a:lstStyle/>
          <a:p>
            <a:r>
              <a:rPr lang="en-US" sz="2800" dirty="0">
                <a:latin typeface="Source Sans Pro" charset="0"/>
                <a:ea typeface="Source Sans Pro" charset="0"/>
                <a:cs typeface="Source Sans Pro" charset="0"/>
              </a:rPr>
              <a:t>Using </a:t>
            </a:r>
            <a:r>
              <a:rPr lang="en-US" sz="2800" dirty="0" err="1">
                <a:latin typeface="Source Sans Pro" charset="0"/>
                <a:ea typeface="Source Sans Pro" charset="0"/>
                <a:cs typeface="Source Sans Pro" charset="0"/>
              </a:rPr>
              <a:t>DataFrames</a:t>
            </a:r>
            <a:endParaRPr lang="en-US" sz="2800" dirty="0">
              <a:latin typeface="Source Sans Pro" charset="0"/>
              <a:ea typeface="Source Sans Pro" charset="0"/>
              <a:cs typeface="Source Sans Pro" charset="0"/>
            </a:endParaRPr>
          </a:p>
        </p:txBody>
      </p:sp>
      <p:sp>
        <p:nvSpPr>
          <p:cNvPr id="14" name="Rectangle 4"/>
          <p:cNvSpPr/>
          <p:nvPr/>
        </p:nvSpPr>
        <p:spPr>
          <a:xfrm>
            <a:off x="932109" y="4313159"/>
            <a:ext cx="7629744" cy="2253802"/>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 name="connsiteX0" fmla="*/ 0 w 8724900"/>
              <a:gd name="connsiteY0" fmla="*/ 40 h 3060740"/>
              <a:gd name="connsiteX1" fmla="*/ 4279900 w 8724900"/>
              <a:gd name="connsiteY1" fmla="*/ 317540 h 3060740"/>
              <a:gd name="connsiteX2" fmla="*/ 8724900 w 8724900"/>
              <a:gd name="connsiteY2" fmla="*/ 40 h 3060740"/>
              <a:gd name="connsiteX3" fmla="*/ 8455718 w 8724900"/>
              <a:gd name="connsiteY3" fmla="*/ 1421300 h 3060740"/>
              <a:gd name="connsiteX4" fmla="*/ 8724900 w 8724900"/>
              <a:gd name="connsiteY4" fmla="*/ 3060740 h 3060740"/>
              <a:gd name="connsiteX5" fmla="*/ 4379018 w 8724900"/>
              <a:gd name="connsiteY5" fmla="*/ 2691300 h 3060740"/>
              <a:gd name="connsiteX6" fmla="*/ 216099 w 8724900"/>
              <a:gd name="connsiteY6" fmla="*/ 3013802 h 3060740"/>
              <a:gd name="connsiteX7" fmla="*/ 340418 w 8724900"/>
              <a:gd name="connsiteY7" fmla="*/ 1345100 h 3060740"/>
              <a:gd name="connsiteX8" fmla="*/ 0 w 8724900"/>
              <a:gd name="connsiteY8" fmla="*/ 40 h 3060740"/>
              <a:gd name="connsiteX0" fmla="*/ 0 w 8580834"/>
              <a:gd name="connsiteY0" fmla="*/ 46939 h 3060700"/>
              <a:gd name="connsiteX1" fmla="*/ 4135834 w 8580834"/>
              <a:gd name="connsiteY1" fmla="*/ 317500 h 3060700"/>
              <a:gd name="connsiteX2" fmla="*/ 8580834 w 8580834"/>
              <a:gd name="connsiteY2" fmla="*/ 0 h 3060700"/>
              <a:gd name="connsiteX3" fmla="*/ 8311652 w 8580834"/>
              <a:gd name="connsiteY3" fmla="*/ 1421260 h 3060700"/>
              <a:gd name="connsiteX4" fmla="*/ 8580834 w 8580834"/>
              <a:gd name="connsiteY4" fmla="*/ 3060700 h 3060700"/>
              <a:gd name="connsiteX5" fmla="*/ 4234952 w 8580834"/>
              <a:gd name="connsiteY5" fmla="*/ 2691260 h 3060700"/>
              <a:gd name="connsiteX6" fmla="*/ 72033 w 8580834"/>
              <a:gd name="connsiteY6" fmla="*/ 3013762 h 3060700"/>
              <a:gd name="connsiteX7" fmla="*/ 196352 w 8580834"/>
              <a:gd name="connsiteY7" fmla="*/ 1345060 h 3060700"/>
              <a:gd name="connsiteX8" fmla="*/ 0 w 8580834"/>
              <a:gd name="connsiteY8" fmla="*/ 46939 h 3060700"/>
              <a:gd name="connsiteX0" fmla="*/ 0 w 8580834"/>
              <a:gd name="connsiteY0" fmla="*/ 46939 h 3060700"/>
              <a:gd name="connsiteX1" fmla="*/ 4135834 w 8580834"/>
              <a:gd name="connsiteY1" fmla="*/ 317500 h 3060700"/>
              <a:gd name="connsiteX2" fmla="*/ 8580834 w 8580834"/>
              <a:gd name="connsiteY2" fmla="*/ 0 h 3060700"/>
              <a:gd name="connsiteX3" fmla="*/ 8311652 w 8580834"/>
              <a:gd name="connsiteY3" fmla="*/ 1421260 h 3060700"/>
              <a:gd name="connsiteX4" fmla="*/ 8580834 w 8580834"/>
              <a:gd name="connsiteY4" fmla="*/ 3060700 h 3060700"/>
              <a:gd name="connsiteX5" fmla="*/ 4234952 w 8580834"/>
              <a:gd name="connsiteY5" fmla="*/ 2691260 h 3060700"/>
              <a:gd name="connsiteX6" fmla="*/ 72033 w 8580834"/>
              <a:gd name="connsiteY6" fmla="*/ 3013762 h 3060700"/>
              <a:gd name="connsiteX7" fmla="*/ 556516 w 8580834"/>
              <a:gd name="connsiteY7" fmla="*/ 1532805 h 3060700"/>
              <a:gd name="connsiteX8" fmla="*/ 0 w 8580834"/>
              <a:gd name="connsiteY8" fmla="*/ 46939 h 3060700"/>
              <a:gd name="connsiteX0" fmla="*/ 0 w 8580834"/>
              <a:gd name="connsiteY0" fmla="*/ 46939 h 3060700"/>
              <a:gd name="connsiteX1" fmla="*/ 4135834 w 8580834"/>
              <a:gd name="connsiteY1" fmla="*/ 317500 h 3060700"/>
              <a:gd name="connsiteX2" fmla="*/ 8580834 w 8580834"/>
              <a:gd name="connsiteY2" fmla="*/ 0 h 3060700"/>
              <a:gd name="connsiteX3" fmla="*/ 8311652 w 8580834"/>
              <a:gd name="connsiteY3" fmla="*/ 1421260 h 3060700"/>
              <a:gd name="connsiteX4" fmla="*/ 8580834 w 8580834"/>
              <a:gd name="connsiteY4" fmla="*/ 3060700 h 3060700"/>
              <a:gd name="connsiteX5" fmla="*/ 4234952 w 8580834"/>
              <a:gd name="connsiteY5" fmla="*/ 2691260 h 3060700"/>
              <a:gd name="connsiteX6" fmla="*/ 72033 w 8580834"/>
              <a:gd name="connsiteY6" fmla="*/ 3013762 h 3060700"/>
              <a:gd name="connsiteX7" fmla="*/ 448466 w 8580834"/>
              <a:gd name="connsiteY7" fmla="*/ 1532805 h 3060700"/>
              <a:gd name="connsiteX8" fmla="*/ 0 w 8580834"/>
              <a:gd name="connsiteY8" fmla="*/ 46939 h 306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80834" h="3060700">
                <a:moveTo>
                  <a:pt x="0" y="46939"/>
                </a:moveTo>
                <a:cubicBezTo>
                  <a:pt x="1435100" y="42706"/>
                  <a:pt x="2700734" y="321733"/>
                  <a:pt x="4135834" y="317500"/>
                </a:cubicBezTo>
                <a:lnTo>
                  <a:pt x="8580834" y="0"/>
                </a:lnTo>
                <a:cubicBezTo>
                  <a:pt x="8580007" y="444120"/>
                  <a:pt x="8312479" y="977140"/>
                  <a:pt x="8311652" y="1421260"/>
                </a:cubicBezTo>
                <a:lnTo>
                  <a:pt x="8580834" y="3060700"/>
                </a:lnTo>
                <a:cubicBezTo>
                  <a:pt x="7136440" y="3056087"/>
                  <a:pt x="5679346" y="2695873"/>
                  <a:pt x="4234952" y="2691260"/>
                </a:cubicBezTo>
                <a:lnTo>
                  <a:pt x="72033" y="3013762"/>
                </a:lnTo>
                <a:cubicBezTo>
                  <a:pt x="66972" y="2441882"/>
                  <a:pt x="453527" y="2104685"/>
                  <a:pt x="448466" y="1532805"/>
                </a:cubicBezTo>
                <a:lnTo>
                  <a:pt x="0" y="46939"/>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15" name="TextBox 14"/>
          <p:cNvSpPr txBox="1"/>
          <p:nvPr/>
        </p:nvSpPr>
        <p:spPr>
          <a:xfrm>
            <a:off x="1172782" y="4517508"/>
            <a:ext cx="6902272" cy="1600434"/>
          </a:xfrm>
          <a:prstGeom prst="rect">
            <a:avLst/>
          </a:prstGeom>
          <a:solidFill>
            <a:schemeClr val="bg1"/>
          </a:solidFill>
          <a:ln w="3175">
            <a:solidFill>
              <a:schemeClr val="bg2">
                <a:lumMod val="90000"/>
              </a:schemeClr>
            </a:solidFill>
          </a:ln>
        </p:spPr>
        <p:txBody>
          <a:bodyPr wrap="square" lIns="121917" tIns="60958" rIns="121917" bIns="60958" rtlCol="0">
            <a:spAutoFit/>
          </a:bodyPr>
          <a:lstStyle/>
          <a:p>
            <a:r>
              <a:rPr lang="en-US" sz="1600" b="1" dirty="0">
                <a:solidFill>
                  <a:srgbClr val="7F0055"/>
                </a:solidFill>
                <a:latin typeface="Consolas" charset="0"/>
                <a:ea typeface="Consolas" charset="0"/>
                <a:cs typeface="Consolas" charset="0"/>
              </a:rPr>
              <a:t>import </a:t>
            </a:r>
            <a:r>
              <a:rPr lang="en-US" sz="1600" b="1" dirty="0" err="1">
                <a:solidFill>
                  <a:srgbClr val="000000"/>
                </a:solidFill>
                <a:latin typeface="Consolas" charset="0"/>
                <a:ea typeface="Consolas" charset="0"/>
                <a:cs typeface="Consolas" charset="0"/>
              </a:rPr>
              <a:t>org.apache.spark.sql.functions</a:t>
            </a:r>
            <a:r>
              <a:rPr lang="en-US" sz="1600" b="1" dirty="0">
                <a:solidFill>
                  <a:srgbClr val="000000"/>
                </a:solidFill>
                <a:latin typeface="Consolas" charset="0"/>
                <a:ea typeface="Consolas" charset="0"/>
                <a:cs typeface="Consolas" charset="0"/>
              </a:rPr>
              <a:t>._</a:t>
            </a:r>
          </a:p>
          <a:p>
            <a:endParaRPr lang="en-US" sz="1600" dirty="0">
              <a:latin typeface="Consolas" charset="0"/>
              <a:ea typeface="Consolas" charset="0"/>
              <a:cs typeface="Consolas" charset="0"/>
            </a:endParaRPr>
          </a:p>
          <a:p>
            <a:r>
              <a:rPr lang="fr-FR" sz="1600" b="1" dirty="0">
                <a:solidFill>
                  <a:srgbClr val="7F0055"/>
                </a:solidFill>
                <a:latin typeface="Consolas" charset="0"/>
                <a:ea typeface="Consolas" charset="0"/>
                <a:cs typeface="Consolas" charset="0"/>
              </a:rPr>
              <a:t>val </a:t>
            </a:r>
            <a:r>
              <a:rPr lang="fr-FR" sz="1600" b="1" dirty="0" err="1">
                <a:solidFill>
                  <a:srgbClr val="000000"/>
                </a:solidFill>
                <a:latin typeface="Consolas" charset="0"/>
                <a:ea typeface="Consolas" charset="0"/>
                <a:cs typeface="Consolas" charset="0"/>
              </a:rPr>
              <a:t>df</a:t>
            </a:r>
            <a:r>
              <a:rPr lang="fr-FR" sz="1600" b="1" dirty="0">
                <a:solidFill>
                  <a:srgbClr val="000000"/>
                </a:solidFill>
                <a:latin typeface="Consolas" charset="0"/>
                <a:ea typeface="Consolas" charset="0"/>
                <a:cs typeface="Consolas" charset="0"/>
              </a:rPr>
              <a:t> </a:t>
            </a:r>
            <a:r>
              <a:rPr lang="fr-FR" sz="1600" b="1" dirty="0">
                <a:solidFill>
                  <a:srgbClr val="7F0055"/>
                </a:solidFill>
                <a:latin typeface="Consolas" charset="0"/>
                <a:ea typeface="Consolas" charset="0"/>
                <a:cs typeface="Consolas" charset="0"/>
              </a:rPr>
              <a:t>= </a:t>
            </a:r>
            <a:r>
              <a:rPr lang="fr-FR" sz="1600" b="1" dirty="0" err="1">
                <a:solidFill>
                  <a:srgbClr val="000000"/>
                </a:solidFill>
                <a:latin typeface="Consolas" charset="0"/>
                <a:ea typeface="Consolas" charset="0"/>
                <a:cs typeface="Consolas" charset="0"/>
              </a:rPr>
              <a:t>rdd.map</a:t>
            </a:r>
            <a:r>
              <a:rPr lang="fr-FR" sz="1600" b="1" dirty="0">
                <a:solidFill>
                  <a:srgbClr val="000000"/>
                </a:solidFill>
                <a:latin typeface="Consolas" charset="0"/>
                <a:ea typeface="Consolas" charset="0"/>
                <a:cs typeface="Consolas" charset="0"/>
              </a:rPr>
              <a:t>(a </a:t>
            </a:r>
            <a:r>
              <a:rPr lang="fr-FR" sz="1600" b="1" dirty="0">
                <a:solidFill>
                  <a:srgbClr val="7F0055"/>
                </a:solidFill>
                <a:latin typeface="Consolas" charset="0"/>
                <a:ea typeface="Consolas" charset="0"/>
                <a:cs typeface="Consolas" charset="0"/>
              </a:rPr>
              <a:t>=&gt; (</a:t>
            </a:r>
            <a:r>
              <a:rPr lang="fr-FR" sz="1600" b="1" dirty="0">
                <a:solidFill>
                  <a:srgbClr val="000000"/>
                </a:solidFill>
                <a:latin typeface="Consolas" charset="0"/>
                <a:ea typeface="Consolas" charset="0"/>
                <a:cs typeface="Consolas" charset="0"/>
              </a:rPr>
              <a:t>a(0), a(1))).</a:t>
            </a:r>
            <a:r>
              <a:rPr lang="fr-FR" sz="1600" b="1" dirty="0" err="1">
                <a:solidFill>
                  <a:srgbClr val="000000"/>
                </a:solidFill>
                <a:latin typeface="Consolas" charset="0"/>
                <a:ea typeface="Consolas" charset="0"/>
                <a:cs typeface="Consolas" charset="0"/>
              </a:rPr>
              <a:t>toDF</a:t>
            </a:r>
            <a:r>
              <a:rPr lang="fr-FR" sz="1600" b="1" dirty="0">
                <a:solidFill>
                  <a:srgbClr val="000000"/>
                </a:solidFill>
                <a:latin typeface="Consolas" charset="0"/>
                <a:ea typeface="Consolas" charset="0"/>
                <a:cs typeface="Consolas" charset="0"/>
              </a:rPr>
              <a:t>(</a:t>
            </a:r>
            <a:r>
              <a:rPr lang="fr-FR" sz="1600" b="1" dirty="0">
                <a:solidFill>
                  <a:srgbClr val="0000BB"/>
                </a:solidFill>
                <a:latin typeface="Consolas" charset="0"/>
                <a:ea typeface="Consolas" charset="0"/>
                <a:cs typeface="Consolas" charset="0"/>
              </a:rPr>
              <a:t>"key", "value")</a:t>
            </a:r>
          </a:p>
          <a:p>
            <a:r>
              <a:rPr lang="fr-FR" sz="1600" dirty="0" err="1">
                <a:solidFill>
                  <a:srgbClr val="000000"/>
                </a:solidFill>
                <a:latin typeface="Consolas" charset="0"/>
                <a:ea typeface="Consolas" charset="0"/>
                <a:cs typeface="Consolas" charset="0"/>
              </a:rPr>
              <a:t>df.groupBy</a:t>
            </a:r>
            <a:r>
              <a:rPr lang="fr-FR" sz="1600" dirty="0">
                <a:solidFill>
                  <a:srgbClr val="000000"/>
                </a:solidFill>
                <a:latin typeface="Consolas" charset="0"/>
                <a:ea typeface="Consolas" charset="0"/>
                <a:cs typeface="Consolas" charset="0"/>
              </a:rPr>
              <a:t>(</a:t>
            </a:r>
            <a:r>
              <a:rPr lang="fr-FR" sz="1600" dirty="0">
                <a:solidFill>
                  <a:srgbClr val="0000BB"/>
                </a:solidFill>
                <a:latin typeface="Consolas" charset="0"/>
                <a:ea typeface="Consolas" charset="0"/>
                <a:cs typeface="Consolas" charset="0"/>
              </a:rPr>
              <a:t>"key")</a:t>
            </a:r>
          </a:p>
          <a:p>
            <a:r>
              <a:rPr lang="fr-FR" sz="1600" dirty="0">
                <a:latin typeface="Consolas" charset="0"/>
                <a:ea typeface="Consolas" charset="0"/>
                <a:cs typeface="Consolas" charset="0"/>
              </a:rPr>
              <a:t>  .</a:t>
            </a:r>
            <a:r>
              <a:rPr lang="fr-FR" sz="1600" dirty="0" err="1">
                <a:solidFill>
                  <a:srgbClr val="000000"/>
                </a:solidFill>
                <a:latin typeface="Consolas" charset="0"/>
                <a:ea typeface="Consolas" charset="0"/>
                <a:cs typeface="Consolas" charset="0"/>
              </a:rPr>
              <a:t>agg</a:t>
            </a:r>
            <a:r>
              <a:rPr lang="fr-FR" sz="1600" dirty="0">
                <a:solidFill>
                  <a:srgbClr val="000000"/>
                </a:solidFill>
                <a:latin typeface="Consolas" charset="0"/>
                <a:ea typeface="Consolas" charset="0"/>
                <a:cs typeface="Consolas" charset="0"/>
              </a:rPr>
              <a:t>(</a:t>
            </a:r>
            <a:r>
              <a:rPr lang="fr-FR" sz="1600" dirty="0" err="1">
                <a:solidFill>
                  <a:srgbClr val="000000"/>
                </a:solidFill>
                <a:latin typeface="Consolas" charset="0"/>
                <a:ea typeface="Consolas" charset="0"/>
                <a:cs typeface="Consolas" charset="0"/>
              </a:rPr>
              <a:t>avg</a:t>
            </a:r>
            <a:r>
              <a:rPr lang="fr-FR" sz="1600" dirty="0">
                <a:solidFill>
                  <a:srgbClr val="000000"/>
                </a:solidFill>
                <a:latin typeface="Consolas" charset="0"/>
                <a:ea typeface="Consolas" charset="0"/>
                <a:cs typeface="Consolas" charset="0"/>
              </a:rPr>
              <a:t>(</a:t>
            </a:r>
            <a:r>
              <a:rPr lang="fr-FR" sz="1600" dirty="0">
                <a:solidFill>
                  <a:srgbClr val="0000BB"/>
                </a:solidFill>
                <a:latin typeface="Consolas" charset="0"/>
                <a:ea typeface="Consolas" charset="0"/>
                <a:cs typeface="Consolas" charset="0"/>
              </a:rPr>
              <a:t>"value"))</a:t>
            </a:r>
          </a:p>
          <a:p>
            <a:r>
              <a:rPr lang="fr-FR" sz="1600" dirty="0">
                <a:latin typeface="Consolas" charset="0"/>
                <a:ea typeface="Consolas" charset="0"/>
                <a:cs typeface="Consolas" charset="0"/>
              </a:rPr>
              <a:t>  .</a:t>
            </a:r>
            <a:r>
              <a:rPr lang="fr-FR" sz="1600" dirty="0" err="1">
                <a:solidFill>
                  <a:srgbClr val="000000"/>
                </a:solidFill>
                <a:latin typeface="Consolas" charset="0"/>
                <a:ea typeface="Consolas" charset="0"/>
                <a:cs typeface="Consolas" charset="0"/>
              </a:rPr>
              <a:t>collect</a:t>
            </a:r>
            <a:r>
              <a:rPr lang="fr-FR" sz="1600" dirty="0">
                <a:solidFill>
                  <a:srgbClr val="000000"/>
                </a:solidFill>
                <a:latin typeface="Consolas" charset="0"/>
                <a:ea typeface="Consolas" charset="0"/>
                <a:cs typeface="Consolas" charset="0"/>
              </a:rPr>
              <a:t>()</a:t>
            </a:r>
          </a:p>
        </p:txBody>
      </p:sp>
      <p:sp>
        <p:nvSpPr>
          <p:cNvPr id="5" name="TextBox 4"/>
          <p:cNvSpPr txBox="1"/>
          <p:nvPr/>
        </p:nvSpPr>
        <p:spPr>
          <a:xfrm>
            <a:off x="8561853" y="1791913"/>
            <a:ext cx="2895600" cy="2277547"/>
          </a:xfrm>
          <a:prstGeom prst="rect">
            <a:avLst/>
          </a:prstGeom>
          <a:noFill/>
        </p:spPr>
        <p:txBody>
          <a:bodyPr wrap="square" lIns="121917" tIns="60958" rIns="121917" bIns="60958" rtlCol="0">
            <a:spAutoFit/>
          </a:bodyPr>
          <a:lstStyle/>
          <a:p>
            <a:r>
              <a:rPr lang="en-US" sz="2800" dirty="0">
                <a:latin typeface="Source Sans Pro" charset="0"/>
                <a:ea typeface="Source Sans Pro" charset="0"/>
                <a:cs typeface="Source Sans Pro" charset="0"/>
              </a:rPr>
              <a:t>Full API Docs</a:t>
            </a:r>
          </a:p>
          <a:p>
            <a:pPr marL="457189" indent="-457189">
              <a:buFont typeface="Arial" charset="0"/>
              <a:buChar char="•"/>
            </a:pPr>
            <a:r>
              <a:rPr lang="en-US" sz="2800" dirty="0">
                <a:latin typeface="Source Sans Pro" charset="0"/>
                <a:ea typeface="Source Sans Pro" charset="0"/>
                <a:cs typeface="Source Sans Pro" charset="0"/>
                <a:hlinkClick r:id="rId3"/>
              </a:rPr>
              <a:t>Scala</a:t>
            </a:r>
            <a:endParaRPr lang="en-US" sz="2800" dirty="0">
              <a:latin typeface="Source Sans Pro" charset="0"/>
              <a:ea typeface="Source Sans Pro" charset="0"/>
              <a:cs typeface="Source Sans Pro" charset="0"/>
            </a:endParaRPr>
          </a:p>
          <a:p>
            <a:pPr marL="457189" indent="-457189">
              <a:buFont typeface="Arial" charset="0"/>
              <a:buChar char="•"/>
            </a:pPr>
            <a:r>
              <a:rPr lang="en-US" sz="2800" dirty="0">
                <a:latin typeface="Source Sans Pro" charset="0"/>
                <a:ea typeface="Source Sans Pro" charset="0"/>
                <a:cs typeface="Source Sans Pro" charset="0"/>
                <a:hlinkClick r:id="rId4"/>
              </a:rPr>
              <a:t>Java</a:t>
            </a:r>
            <a:endParaRPr lang="en-US" sz="2800" dirty="0">
              <a:latin typeface="Source Sans Pro" charset="0"/>
              <a:ea typeface="Source Sans Pro" charset="0"/>
              <a:cs typeface="Source Sans Pro" charset="0"/>
            </a:endParaRPr>
          </a:p>
          <a:p>
            <a:pPr marL="457189" indent="-457189">
              <a:buFont typeface="Arial" charset="0"/>
              <a:buChar char="•"/>
            </a:pPr>
            <a:r>
              <a:rPr lang="en-US" sz="2800" dirty="0">
                <a:latin typeface="Source Sans Pro" charset="0"/>
                <a:ea typeface="Source Sans Pro" charset="0"/>
                <a:cs typeface="Source Sans Pro" charset="0"/>
                <a:hlinkClick r:id="rId5"/>
              </a:rPr>
              <a:t>Python</a:t>
            </a:r>
            <a:endParaRPr lang="en-US" sz="2800" dirty="0">
              <a:latin typeface="Source Sans Pro" charset="0"/>
              <a:ea typeface="Source Sans Pro" charset="0"/>
              <a:cs typeface="Source Sans Pro" charset="0"/>
            </a:endParaRPr>
          </a:p>
          <a:p>
            <a:pPr marL="457189" indent="-457189">
              <a:buFont typeface="Arial" charset="0"/>
              <a:buChar char="•"/>
            </a:pPr>
            <a:r>
              <a:rPr lang="en-US" sz="2800" dirty="0">
                <a:latin typeface="Source Sans Pro" charset="0"/>
                <a:ea typeface="Source Sans Pro" charset="0"/>
                <a:cs typeface="Source Sans Pro" charset="0"/>
                <a:hlinkClick r:id="rId6"/>
              </a:rPr>
              <a:t>R</a:t>
            </a:r>
            <a:endParaRPr lang="en-US" sz="2800" dirty="0">
              <a:latin typeface="Source Sans Pro" charset="0"/>
              <a:ea typeface="Source Sans Pro" charset="0"/>
              <a:cs typeface="Source Sans Pro" charset="0"/>
            </a:endParaRPr>
          </a:p>
        </p:txBody>
      </p:sp>
      <p:pic>
        <p:nvPicPr>
          <p:cNvPr id="17" name="Picture 1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728198" y="4628995"/>
            <a:ext cx="189391" cy="278983"/>
          </a:xfrm>
          <a:prstGeom prst="rect">
            <a:avLst/>
          </a:prstGeom>
        </p:spPr>
      </p:pic>
      <p:pic>
        <p:nvPicPr>
          <p:cNvPr id="18" name="Picture 17"/>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878113" y="2142130"/>
            <a:ext cx="189391" cy="278983"/>
          </a:xfrm>
          <a:prstGeom prst="rect">
            <a:avLst/>
          </a:prstGeom>
        </p:spPr>
      </p:pic>
      <p:sp>
        <p:nvSpPr>
          <p:cNvPr id="16" name="Title 1"/>
          <p:cNvSpPr txBox="1">
            <a:spLocks/>
          </p:cNvSpPr>
          <p:nvPr/>
        </p:nvSpPr>
        <p:spPr bwMode="auto">
          <a:xfrm>
            <a:off x="141598" y="18104"/>
            <a:ext cx="11926713" cy="11430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898" tIns="60949" rIns="121898" bIns="60949" numCol="1" anchor="t" anchorCtr="0" compatLnSpc="1">
            <a:prstTxWarp prst="textNoShape">
              <a:avLst/>
            </a:prstTxWarp>
            <a:noAutofit/>
          </a:bodyPr>
          <a:lstStyle>
            <a:lvl1pPr algn="l" defTabSz="609475" rtl="0" eaLnBrk="1" fontAlgn="base" hangingPunct="1">
              <a:spcBef>
                <a:spcPct val="0"/>
              </a:spcBef>
              <a:spcAft>
                <a:spcPct val="0"/>
              </a:spcAft>
              <a:defRPr sz="5300" kern="1200">
                <a:solidFill>
                  <a:schemeClr val="tx1">
                    <a:lumMod val="75000"/>
                    <a:lumOff val="25000"/>
                  </a:schemeClr>
                </a:solidFill>
                <a:latin typeface="Newslab Thin"/>
                <a:ea typeface="ＭＳ Ｐゴシック" charset="0"/>
                <a:cs typeface="Newslab Thin"/>
              </a:defRPr>
            </a:lvl1pPr>
            <a:lvl2pPr algn="l" defTabSz="609475" rtl="0" eaLnBrk="1" fontAlgn="base" hangingPunct="1">
              <a:spcBef>
                <a:spcPct val="0"/>
              </a:spcBef>
              <a:spcAft>
                <a:spcPct val="0"/>
              </a:spcAft>
              <a:defRPr sz="5300">
                <a:solidFill>
                  <a:schemeClr val="tx1"/>
                </a:solidFill>
                <a:latin typeface="Newslab Light" charset="0"/>
                <a:ea typeface="ＭＳ Ｐゴシック" charset="0"/>
              </a:defRPr>
            </a:lvl2pPr>
            <a:lvl3pPr algn="l" defTabSz="609475" rtl="0" eaLnBrk="1" fontAlgn="base" hangingPunct="1">
              <a:spcBef>
                <a:spcPct val="0"/>
              </a:spcBef>
              <a:spcAft>
                <a:spcPct val="0"/>
              </a:spcAft>
              <a:defRPr sz="5300">
                <a:solidFill>
                  <a:schemeClr val="tx1"/>
                </a:solidFill>
                <a:latin typeface="Newslab Light" charset="0"/>
                <a:ea typeface="ＭＳ Ｐゴシック" charset="0"/>
              </a:defRPr>
            </a:lvl3pPr>
            <a:lvl4pPr algn="l" defTabSz="609475" rtl="0" eaLnBrk="1" fontAlgn="base" hangingPunct="1">
              <a:spcBef>
                <a:spcPct val="0"/>
              </a:spcBef>
              <a:spcAft>
                <a:spcPct val="0"/>
              </a:spcAft>
              <a:defRPr sz="5300">
                <a:solidFill>
                  <a:schemeClr val="tx1"/>
                </a:solidFill>
                <a:latin typeface="Newslab Light" charset="0"/>
                <a:ea typeface="ＭＳ Ｐゴシック" charset="0"/>
              </a:defRPr>
            </a:lvl4pPr>
            <a:lvl5pPr algn="l" defTabSz="609475" rtl="0" eaLnBrk="1" fontAlgn="base" hangingPunct="1">
              <a:spcBef>
                <a:spcPct val="0"/>
              </a:spcBef>
              <a:spcAft>
                <a:spcPct val="0"/>
              </a:spcAft>
              <a:defRPr sz="5300">
                <a:solidFill>
                  <a:schemeClr val="tx1"/>
                </a:solidFill>
                <a:latin typeface="Newslab Light" charset="0"/>
                <a:ea typeface="ＭＳ Ｐゴシック" charset="0"/>
              </a:defRPr>
            </a:lvl5pPr>
            <a:lvl6pPr marL="609475" algn="l" defTabSz="609475" rtl="0" eaLnBrk="1" fontAlgn="base" hangingPunct="1">
              <a:spcBef>
                <a:spcPct val="0"/>
              </a:spcBef>
              <a:spcAft>
                <a:spcPct val="0"/>
              </a:spcAft>
              <a:defRPr sz="5300">
                <a:solidFill>
                  <a:schemeClr val="tx1"/>
                </a:solidFill>
                <a:latin typeface="Newslab Light" charset="0"/>
                <a:ea typeface="ＭＳ Ｐゴシック" charset="0"/>
              </a:defRPr>
            </a:lvl6pPr>
            <a:lvl7pPr marL="1218960" algn="l" defTabSz="609475" rtl="0" eaLnBrk="1" fontAlgn="base" hangingPunct="1">
              <a:spcBef>
                <a:spcPct val="0"/>
              </a:spcBef>
              <a:spcAft>
                <a:spcPct val="0"/>
              </a:spcAft>
              <a:defRPr sz="5300">
                <a:solidFill>
                  <a:schemeClr val="tx1"/>
                </a:solidFill>
                <a:latin typeface="Newslab Light" charset="0"/>
                <a:ea typeface="ＭＳ Ｐゴシック" charset="0"/>
              </a:defRPr>
            </a:lvl7pPr>
            <a:lvl8pPr marL="1828437" algn="l" defTabSz="609475" rtl="0" eaLnBrk="1" fontAlgn="base" hangingPunct="1">
              <a:spcBef>
                <a:spcPct val="0"/>
              </a:spcBef>
              <a:spcAft>
                <a:spcPct val="0"/>
              </a:spcAft>
              <a:defRPr sz="5300">
                <a:solidFill>
                  <a:schemeClr val="tx1"/>
                </a:solidFill>
                <a:latin typeface="Newslab Light" charset="0"/>
                <a:ea typeface="ＭＳ Ｐゴシック" charset="0"/>
              </a:defRPr>
            </a:lvl8pPr>
            <a:lvl9pPr marL="2437918" algn="l" defTabSz="609475" rtl="0" eaLnBrk="1" fontAlgn="base" hangingPunct="1">
              <a:spcBef>
                <a:spcPct val="0"/>
              </a:spcBef>
              <a:spcAft>
                <a:spcPct val="0"/>
              </a:spcAft>
              <a:defRPr sz="5300">
                <a:solidFill>
                  <a:schemeClr val="tx1"/>
                </a:solidFill>
                <a:latin typeface="Newslab Light" charset="0"/>
                <a:ea typeface="ＭＳ Ｐゴシック" charset="0"/>
              </a:defRPr>
            </a:lvl9pPr>
          </a:lstStyle>
          <a:p>
            <a:r>
              <a:rPr lang="en-US" smtClean="0"/>
              <a:t>Write Less Code: Compute an Average</a:t>
            </a:r>
            <a:endParaRPr lang="en-US" dirty="0"/>
          </a:p>
        </p:txBody>
      </p:sp>
    </p:spTree>
    <p:extLst>
      <p:ext uri="{BB962C8B-B14F-4D97-AF65-F5344CB8AC3E}">
        <p14:creationId xmlns:p14="http://schemas.microsoft.com/office/powerpoint/2010/main" val="719480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Hands on</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Let's take a quick look at that in action. Under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latin typeface="Consolas" charset="0"/>
                <a:ea typeface="Consolas" charset="0"/>
                <a:cs typeface="Consolas" charset="0"/>
              </a:rPr>
              <a:t>Workspace &gt; Labs &gt; </a:t>
            </a:r>
            <a:r>
              <a:rPr lang="en-US" dirty="0" err="1" smtClean="0">
                <a:latin typeface="Consolas" charset="0"/>
                <a:ea typeface="Consolas" charset="0"/>
                <a:cs typeface="Consolas" charset="0"/>
              </a:rPr>
              <a:t>sql</a:t>
            </a:r>
            <a:r>
              <a:rPr lang="en-US" dirty="0" smtClean="0">
                <a:latin typeface="Consolas" charset="0"/>
                <a:ea typeface="Consolas" charset="0"/>
                <a:cs typeface="Consolas" charset="0"/>
              </a:rPr>
              <a:t>-and-</a:t>
            </a:r>
            <a:r>
              <a:rPr lang="en-US" dirty="0" err="1" smtClean="0">
                <a:latin typeface="Consolas" charset="0"/>
                <a:ea typeface="Consolas" charset="0"/>
                <a:cs typeface="Consolas" charset="0"/>
              </a:rPr>
              <a:t>dataframes</a:t>
            </a:r>
            <a:endParaRPr lang="en-US" dirty="0" smtClean="0">
              <a:latin typeface="Consolas" charset="0"/>
              <a:ea typeface="Consolas" charset="0"/>
              <a:cs typeface="Consolas"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you'll find a </a:t>
            </a:r>
            <a:r>
              <a:rPr lang="en-US" dirty="0" smtClean="0">
                <a:latin typeface="Consolas" charset="0"/>
                <a:ea typeface="Consolas" charset="0"/>
                <a:cs typeface="Consolas" charset="0"/>
              </a:rPr>
              <a:t>less-code</a:t>
            </a:r>
            <a:r>
              <a:rPr lang="en-US" dirty="0" smtClean="0"/>
              <a:t> folder. In that folder, you'll find a Python notebook and a Scala notebook</a:t>
            </a:r>
            <a:r>
              <a:rPr lang="en-US" dirty="0" smtClean="0"/>
              <a:t>. Attach </a:t>
            </a:r>
            <a:r>
              <a:rPr lang="en-US" dirty="0" smtClean="0"/>
              <a:t>it to your cluster, and follow along.</a:t>
            </a:r>
            <a:endParaRPr lang="en-US" dirty="0"/>
          </a:p>
        </p:txBody>
      </p:sp>
    </p:spTree>
    <p:extLst>
      <p:ext uri="{BB962C8B-B14F-4D97-AF65-F5344CB8AC3E}">
        <p14:creationId xmlns:p14="http://schemas.microsoft.com/office/powerpoint/2010/main" val="15094201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122" y="190604"/>
            <a:ext cx="11494100" cy="1143000"/>
          </a:xfrm>
        </p:spPr>
        <p:txBody>
          <a:bodyPr/>
          <a:lstStyle/>
          <a:p>
            <a:r>
              <a:rPr lang="en-US" dirty="0" smtClean="0"/>
              <a:t>Construct a </a:t>
            </a:r>
            <a:r>
              <a:rPr lang="en-US" dirty="0" err="1" smtClean="0"/>
              <a:t>DataFrame</a:t>
            </a:r>
            <a:r>
              <a:rPr lang="en-US" dirty="0" smtClean="0"/>
              <a:t> (Scala)</a:t>
            </a:r>
            <a:endParaRPr lang="en-US" dirty="0"/>
          </a:p>
        </p:txBody>
      </p:sp>
      <p:sp>
        <p:nvSpPr>
          <p:cNvPr id="10" name="Rectangle 4"/>
          <p:cNvSpPr/>
          <p:nvPr/>
        </p:nvSpPr>
        <p:spPr>
          <a:xfrm>
            <a:off x="786803" y="1851974"/>
            <a:ext cx="10863408" cy="1986022"/>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11" name="TextBox 10"/>
          <p:cNvSpPr txBox="1"/>
          <p:nvPr/>
        </p:nvSpPr>
        <p:spPr>
          <a:xfrm>
            <a:off x="869625" y="2029845"/>
            <a:ext cx="10490710" cy="1615823"/>
          </a:xfrm>
          <a:prstGeom prst="rect">
            <a:avLst/>
          </a:prstGeom>
          <a:solidFill>
            <a:schemeClr val="bg1"/>
          </a:solidFill>
          <a:ln w="3175">
            <a:solidFill>
              <a:schemeClr val="bg2">
                <a:lumMod val="90000"/>
              </a:schemeClr>
            </a:solidFill>
          </a:ln>
        </p:spPr>
        <p:txBody>
          <a:bodyPr wrap="square" lIns="121917" tIns="60958" rIns="121917" bIns="60958" rtlCol="0">
            <a:spAutoFit/>
          </a:bodyPr>
          <a:lstStyle/>
          <a:p>
            <a:r>
              <a:rPr lang="en-US" dirty="0">
                <a:solidFill>
                  <a:srgbClr val="00A019"/>
                </a:solidFill>
                <a:latin typeface="Consolas" charset="0"/>
                <a:ea typeface="Consolas" charset="0"/>
                <a:cs typeface="Consolas" charset="0"/>
              </a:rPr>
              <a:t># Construct a </a:t>
            </a:r>
            <a:r>
              <a:rPr lang="en-US" dirty="0" err="1">
                <a:solidFill>
                  <a:srgbClr val="00A019"/>
                </a:solidFill>
                <a:latin typeface="Consolas" charset="0"/>
                <a:ea typeface="Consolas" charset="0"/>
                <a:cs typeface="Consolas" charset="0"/>
              </a:rPr>
              <a:t>DataFrame</a:t>
            </a:r>
            <a:r>
              <a:rPr lang="en-US" dirty="0">
                <a:solidFill>
                  <a:srgbClr val="00A019"/>
                </a:solidFill>
                <a:latin typeface="Consolas" charset="0"/>
                <a:ea typeface="Consolas" charset="0"/>
                <a:cs typeface="Consolas" charset="0"/>
              </a:rPr>
              <a:t> from a "users" table in Hive.</a:t>
            </a:r>
          </a:p>
          <a:p>
            <a:r>
              <a:rPr lang="en-US" sz="2000" b="1" dirty="0" err="1">
                <a:solidFill>
                  <a:srgbClr val="7F0055"/>
                </a:solidFill>
                <a:latin typeface="Consolas" charset="0"/>
                <a:ea typeface="Consolas" charset="0"/>
                <a:cs typeface="Consolas" charset="0"/>
              </a:rPr>
              <a:t>val</a:t>
            </a:r>
            <a:r>
              <a:rPr lang="en-US" sz="2000" b="1" dirty="0">
                <a:solidFill>
                  <a:srgbClr val="7F0055"/>
                </a:solidFill>
                <a:latin typeface="Consolas" charset="0"/>
                <a:ea typeface="Consolas" charset="0"/>
                <a:cs typeface="Consolas" charset="0"/>
              </a:rPr>
              <a:t> </a:t>
            </a:r>
            <a:r>
              <a:rPr lang="en-US" dirty="0" err="1" smtClean="0">
                <a:solidFill>
                  <a:srgbClr val="000000"/>
                </a:solidFill>
                <a:latin typeface="Consolas" charset="0"/>
                <a:ea typeface="Consolas" charset="0"/>
                <a:cs typeface="Consolas" charset="0"/>
              </a:rPr>
              <a:t>df</a:t>
            </a:r>
            <a:r>
              <a:rPr lang="en-US" dirty="0" smtClean="0">
                <a:solidFill>
                  <a:srgbClr val="000000"/>
                </a:solidFill>
                <a:latin typeface="Consolas" charset="0"/>
                <a:ea typeface="Consolas" charset="0"/>
                <a:cs typeface="Consolas" charset="0"/>
              </a:rPr>
              <a:t> </a:t>
            </a:r>
            <a:r>
              <a:rPr lang="en-US" dirty="0">
                <a:solidFill>
                  <a:srgbClr val="000000"/>
                </a:solidFill>
                <a:latin typeface="Consolas" charset="0"/>
                <a:ea typeface="Consolas" charset="0"/>
                <a:cs typeface="Consolas" charset="0"/>
              </a:rPr>
              <a:t>= </a:t>
            </a:r>
            <a:r>
              <a:rPr lang="en-US" dirty="0" err="1">
                <a:solidFill>
                  <a:srgbClr val="000000"/>
                </a:solidFill>
                <a:latin typeface="Consolas" charset="0"/>
                <a:ea typeface="Consolas" charset="0"/>
                <a:cs typeface="Consolas" charset="0"/>
              </a:rPr>
              <a:t>sqlContext.table</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"users")</a:t>
            </a:r>
          </a:p>
          <a:p>
            <a:endParaRPr lang="en-US" dirty="0">
              <a:latin typeface="Consolas" charset="0"/>
              <a:ea typeface="Consolas" charset="0"/>
              <a:cs typeface="Consolas" charset="0"/>
            </a:endParaRPr>
          </a:p>
          <a:p>
            <a:r>
              <a:rPr lang="en-US" dirty="0">
                <a:solidFill>
                  <a:srgbClr val="00A019"/>
                </a:solidFill>
                <a:latin typeface="Consolas" charset="0"/>
                <a:ea typeface="Consolas" charset="0"/>
                <a:cs typeface="Consolas" charset="0"/>
              </a:rPr>
              <a:t># Construct a </a:t>
            </a:r>
            <a:r>
              <a:rPr lang="en-US" dirty="0" err="1">
                <a:solidFill>
                  <a:srgbClr val="00A019"/>
                </a:solidFill>
                <a:latin typeface="Consolas" charset="0"/>
                <a:ea typeface="Consolas" charset="0"/>
                <a:cs typeface="Consolas" charset="0"/>
              </a:rPr>
              <a:t>DataFrame</a:t>
            </a:r>
            <a:r>
              <a:rPr lang="en-US" dirty="0">
                <a:solidFill>
                  <a:srgbClr val="00A019"/>
                </a:solidFill>
                <a:latin typeface="Consolas" charset="0"/>
                <a:ea typeface="Consolas" charset="0"/>
                <a:cs typeface="Consolas" charset="0"/>
              </a:rPr>
              <a:t> from a log file in S3.</a:t>
            </a:r>
          </a:p>
          <a:p>
            <a:r>
              <a:rPr lang="en-US" sz="2000" b="1" dirty="0" err="1">
                <a:solidFill>
                  <a:srgbClr val="7F0055"/>
                </a:solidFill>
                <a:latin typeface="Consolas" charset="0"/>
                <a:ea typeface="Consolas" charset="0"/>
                <a:cs typeface="Consolas" charset="0"/>
              </a:rPr>
              <a:t>val</a:t>
            </a:r>
            <a:r>
              <a:rPr lang="en-US" sz="2000" b="1" dirty="0">
                <a:solidFill>
                  <a:srgbClr val="7F0055"/>
                </a:solidFill>
                <a:latin typeface="Consolas" charset="0"/>
                <a:ea typeface="Consolas" charset="0"/>
                <a:cs typeface="Consolas" charset="0"/>
              </a:rPr>
              <a:t> </a:t>
            </a:r>
            <a:r>
              <a:rPr lang="en-US" dirty="0" err="1" smtClean="0">
                <a:solidFill>
                  <a:srgbClr val="000000"/>
                </a:solidFill>
                <a:latin typeface="Consolas" charset="0"/>
                <a:ea typeface="Consolas" charset="0"/>
                <a:cs typeface="Consolas" charset="0"/>
              </a:rPr>
              <a:t>df</a:t>
            </a:r>
            <a:r>
              <a:rPr lang="en-US" dirty="0" smtClean="0">
                <a:solidFill>
                  <a:srgbClr val="000000"/>
                </a:solidFill>
                <a:latin typeface="Consolas" charset="0"/>
                <a:ea typeface="Consolas" charset="0"/>
                <a:cs typeface="Consolas" charset="0"/>
              </a:rPr>
              <a:t> </a:t>
            </a:r>
            <a:r>
              <a:rPr lang="en-US" dirty="0">
                <a:solidFill>
                  <a:srgbClr val="000000"/>
                </a:solidFill>
                <a:latin typeface="Consolas" charset="0"/>
                <a:ea typeface="Consolas" charset="0"/>
                <a:cs typeface="Consolas" charset="0"/>
              </a:rPr>
              <a:t>= </a:t>
            </a:r>
            <a:r>
              <a:rPr lang="en-US" dirty="0" err="1">
                <a:solidFill>
                  <a:srgbClr val="000000"/>
                </a:solidFill>
                <a:latin typeface="Consolas" charset="0"/>
                <a:ea typeface="Consolas" charset="0"/>
                <a:cs typeface="Consolas" charset="0"/>
              </a:rPr>
              <a:t>sqlContext.load</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"s3n://</a:t>
            </a:r>
            <a:r>
              <a:rPr lang="en-US" dirty="0" err="1">
                <a:solidFill>
                  <a:srgbClr val="0000BB"/>
                </a:solidFill>
                <a:latin typeface="Consolas" charset="0"/>
                <a:ea typeface="Consolas" charset="0"/>
                <a:cs typeface="Consolas" charset="0"/>
              </a:rPr>
              <a:t>aBucket</a:t>
            </a:r>
            <a:r>
              <a:rPr lang="en-US" dirty="0">
                <a:solidFill>
                  <a:srgbClr val="0000BB"/>
                </a:solidFill>
                <a:latin typeface="Consolas" charset="0"/>
                <a:ea typeface="Consolas" charset="0"/>
                <a:cs typeface="Consolas" charset="0"/>
              </a:rPr>
              <a:t>/path/to/</a:t>
            </a:r>
            <a:r>
              <a:rPr lang="en-US" dirty="0" err="1">
                <a:solidFill>
                  <a:srgbClr val="0000BB"/>
                </a:solidFill>
                <a:latin typeface="Consolas" charset="0"/>
                <a:ea typeface="Consolas" charset="0"/>
                <a:cs typeface="Consolas" charset="0"/>
              </a:rPr>
              <a:t>data.json</a:t>
            </a:r>
            <a:r>
              <a:rPr lang="en-US" dirty="0">
                <a:solidFill>
                  <a:srgbClr val="0000BB"/>
                </a:solidFill>
                <a:latin typeface="Consolas" charset="0"/>
                <a:ea typeface="Consolas" charset="0"/>
                <a:cs typeface="Consolas" charset="0"/>
              </a:rPr>
              <a:t>", "</a:t>
            </a:r>
            <a:r>
              <a:rPr lang="en-US" dirty="0" err="1">
                <a:solidFill>
                  <a:srgbClr val="0000BB"/>
                </a:solidFill>
                <a:latin typeface="Consolas" charset="0"/>
                <a:ea typeface="Consolas" charset="0"/>
                <a:cs typeface="Consolas" charset="0"/>
              </a:rPr>
              <a:t>json</a:t>
            </a:r>
            <a:r>
              <a:rPr lang="en-US" dirty="0">
                <a:solidFill>
                  <a:srgbClr val="0000BB"/>
                </a:solidFill>
                <a:latin typeface="Consolas" charset="0"/>
                <a:ea typeface="Consolas" charset="0"/>
                <a:cs typeface="Consolas" charset="0"/>
              </a:rPr>
              <a:t>")</a:t>
            </a:r>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961162" y="2157877"/>
            <a:ext cx="268157" cy="395009"/>
          </a:xfrm>
          <a:prstGeom prst="rect">
            <a:avLst/>
          </a:prstGeom>
        </p:spPr>
      </p:pic>
    </p:spTree>
    <p:extLst>
      <p:ext uri="{BB962C8B-B14F-4D97-AF65-F5344CB8AC3E}">
        <p14:creationId xmlns:p14="http://schemas.microsoft.com/office/powerpoint/2010/main" val="25656955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info and Q&amp;A</a:t>
            </a:r>
            <a:endParaRPr lang="en-US" dirty="0"/>
          </a:p>
        </p:txBody>
      </p:sp>
      <p:sp>
        <p:nvSpPr>
          <p:cNvPr id="4" name="TextBox 3"/>
          <p:cNvSpPr txBox="1"/>
          <p:nvPr/>
        </p:nvSpPr>
        <p:spPr>
          <a:xfrm>
            <a:off x="465221" y="3545305"/>
            <a:ext cx="11140614" cy="830997"/>
          </a:xfrm>
          <a:prstGeom prst="rect">
            <a:avLst/>
          </a:prstGeom>
          <a:noFill/>
        </p:spPr>
        <p:txBody>
          <a:bodyPr wrap="none" rtlCol="0">
            <a:spAutoFit/>
          </a:bodyPr>
          <a:lstStyle/>
          <a:p>
            <a:r>
              <a:rPr lang="en-US" sz="4800" dirty="0">
                <a:solidFill>
                  <a:schemeClr val="accent1">
                    <a:lumMod val="75000"/>
                  </a:schemeClr>
                </a:solidFill>
                <a:latin typeface="Newslab Thin"/>
                <a:ea typeface="ＭＳ Ｐゴシック" charset="0"/>
                <a:cs typeface="Newslab Thin"/>
                <a:hlinkClick r:id="rId2"/>
              </a:rPr>
              <a:t>http://</a:t>
            </a:r>
            <a:r>
              <a:rPr lang="en-US" sz="4800" dirty="0" err="1">
                <a:solidFill>
                  <a:schemeClr val="accent1">
                    <a:lumMod val="75000"/>
                  </a:schemeClr>
                </a:solidFill>
                <a:latin typeface="Newslab Thin"/>
                <a:ea typeface="ＭＳ Ｐゴシック" charset="0"/>
                <a:cs typeface="Newslab Thin"/>
                <a:hlinkClick r:id="rId2"/>
              </a:rPr>
              <a:t>tinyurl.com</a:t>
            </a:r>
            <a:r>
              <a:rPr lang="en-US" sz="4800" dirty="0">
                <a:solidFill>
                  <a:schemeClr val="accent1">
                    <a:lumMod val="75000"/>
                  </a:schemeClr>
                </a:solidFill>
                <a:latin typeface="Newslab Thin"/>
                <a:ea typeface="ＭＳ Ｐゴシック" charset="0"/>
                <a:cs typeface="Newslab Thin"/>
                <a:hlinkClick r:id="rId2"/>
              </a:rPr>
              <a:t>/Spark-Essentials-TE2</a:t>
            </a:r>
            <a:endParaRPr lang="en-US" sz="4800" dirty="0">
              <a:solidFill>
                <a:schemeClr val="accent1">
                  <a:lumMod val="75000"/>
                </a:schemeClr>
              </a:solidFill>
            </a:endParaRPr>
          </a:p>
        </p:txBody>
      </p:sp>
    </p:spTree>
    <p:extLst>
      <p:ext uri="{BB962C8B-B14F-4D97-AF65-F5344CB8AC3E}">
        <p14:creationId xmlns:p14="http://schemas.microsoft.com/office/powerpoint/2010/main" val="16933969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122" y="190604"/>
            <a:ext cx="11494100" cy="1143000"/>
          </a:xfrm>
        </p:spPr>
        <p:txBody>
          <a:bodyPr/>
          <a:lstStyle/>
          <a:p>
            <a:r>
              <a:rPr lang="en-US" dirty="0" smtClean="0"/>
              <a:t>Construct a </a:t>
            </a:r>
            <a:r>
              <a:rPr lang="en-US" dirty="0" err="1" smtClean="0"/>
              <a:t>DataFrame</a:t>
            </a:r>
            <a:r>
              <a:rPr lang="en-US" dirty="0" smtClean="0"/>
              <a:t> (Python)</a:t>
            </a:r>
            <a:endParaRPr lang="en-US" dirty="0"/>
          </a:p>
        </p:txBody>
      </p:sp>
      <p:sp>
        <p:nvSpPr>
          <p:cNvPr id="10" name="Rectangle 4"/>
          <p:cNvSpPr/>
          <p:nvPr/>
        </p:nvSpPr>
        <p:spPr>
          <a:xfrm>
            <a:off x="786803" y="1851974"/>
            <a:ext cx="10863408" cy="1986022"/>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11" name="TextBox 10"/>
          <p:cNvSpPr txBox="1"/>
          <p:nvPr/>
        </p:nvSpPr>
        <p:spPr>
          <a:xfrm>
            <a:off x="869625" y="2029845"/>
            <a:ext cx="10490710" cy="1615823"/>
          </a:xfrm>
          <a:prstGeom prst="rect">
            <a:avLst/>
          </a:prstGeom>
          <a:solidFill>
            <a:schemeClr val="bg1"/>
          </a:solidFill>
          <a:ln w="3175">
            <a:solidFill>
              <a:schemeClr val="bg2">
                <a:lumMod val="90000"/>
              </a:schemeClr>
            </a:solidFill>
          </a:ln>
        </p:spPr>
        <p:txBody>
          <a:bodyPr wrap="square" lIns="121917" tIns="60958" rIns="121917" bIns="60958" rtlCol="0">
            <a:spAutoFit/>
          </a:bodyPr>
          <a:lstStyle/>
          <a:p>
            <a:r>
              <a:rPr lang="en-US" dirty="0">
                <a:solidFill>
                  <a:srgbClr val="00A019"/>
                </a:solidFill>
                <a:latin typeface="Consolas" charset="0"/>
                <a:ea typeface="Consolas" charset="0"/>
                <a:cs typeface="Consolas" charset="0"/>
              </a:rPr>
              <a:t># Construct a </a:t>
            </a:r>
            <a:r>
              <a:rPr lang="en-US" dirty="0" err="1">
                <a:solidFill>
                  <a:srgbClr val="00A019"/>
                </a:solidFill>
                <a:latin typeface="Consolas" charset="0"/>
                <a:ea typeface="Consolas" charset="0"/>
                <a:cs typeface="Consolas" charset="0"/>
              </a:rPr>
              <a:t>DataFrame</a:t>
            </a:r>
            <a:r>
              <a:rPr lang="en-US" dirty="0">
                <a:solidFill>
                  <a:srgbClr val="00A019"/>
                </a:solidFill>
                <a:latin typeface="Consolas" charset="0"/>
                <a:ea typeface="Consolas" charset="0"/>
                <a:cs typeface="Consolas" charset="0"/>
              </a:rPr>
              <a:t> from a "users" table in Hive.</a:t>
            </a:r>
          </a:p>
          <a:p>
            <a:r>
              <a:rPr lang="en-US" dirty="0" err="1" smtClean="0">
                <a:solidFill>
                  <a:srgbClr val="000000"/>
                </a:solidFill>
                <a:latin typeface="Consolas" charset="0"/>
                <a:ea typeface="Consolas" charset="0"/>
                <a:cs typeface="Consolas" charset="0"/>
              </a:rPr>
              <a:t>df</a:t>
            </a:r>
            <a:r>
              <a:rPr lang="en-US" dirty="0" smtClean="0">
                <a:solidFill>
                  <a:srgbClr val="000000"/>
                </a:solidFill>
                <a:latin typeface="Consolas" charset="0"/>
                <a:ea typeface="Consolas" charset="0"/>
                <a:cs typeface="Consolas" charset="0"/>
              </a:rPr>
              <a:t> </a:t>
            </a:r>
            <a:r>
              <a:rPr lang="en-US" dirty="0">
                <a:solidFill>
                  <a:srgbClr val="000000"/>
                </a:solidFill>
                <a:latin typeface="Consolas" charset="0"/>
                <a:ea typeface="Consolas" charset="0"/>
                <a:cs typeface="Consolas" charset="0"/>
              </a:rPr>
              <a:t>= </a:t>
            </a:r>
            <a:r>
              <a:rPr lang="en-US" dirty="0" err="1">
                <a:solidFill>
                  <a:srgbClr val="000000"/>
                </a:solidFill>
                <a:latin typeface="Consolas" charset="0"/>
                <a:ea typeface="Consolas" charset="0"/>
                <a:cs typeface="Consolas" charset="0"/>
              </a:rPr>
              <a:t>sqlContext.table</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"users")</a:t>
            </a:r>
          </a:p>
          <a:p>
            <a:endParaRPr lang="en-US" dirty="0">
              <a:latin typeface="Consolas" charset="0"/>
              <a:ea typeface="Consolas" charset="0"/>
              <a:cs typeface="Consolas" charset="0"/>
            </a:endParaRPr>
          </a:p>
          <a:p>
            <a:r>
              <a:rPr lang="en-US" dirty="0">
                <a:solidFill>
                  <a:srgbClr val="00A019"/>
                </a:solidFill>
                <a:latin typeface="Consolas" charset="0"/>
                <a:ea typeface="Consolas" charset="0"/>
                <a:cs typeface="Consolas" charset="0"/>
              </a:rPr>
              <a:t># Construct a </a:t>
            </a:r>
            <a:r>
              <a:rPr lang="en-US" dirty="0" err="1">
                <a:solidFill>
                  <a:srgbClr val="00A019"/>
                </a:solidFill>
                <a:latin typeface="Consolas" charset="0"/>
                <a:ea typeface="Consolas" charset="0"/>
                <a:cs typeface="Consolas" charset="0"/>
              </a:rPr>
              <a:t>DataFrame</a:t>
            </a:r>
            <a:r>
              <a:rPr lang="en-US" dirty="0">
                <a:solidFill>
                  <a:srgbClr val="00A019"/>
                </a:solidFill>
                <a:latin typeface="Consolas" charset="0"/>
                <a:ea typeface="Consolas" charset="0"/>
                <a:cs typeface="Consolas" charset="0"/>
              </a:rPr>
              <a:t> from a log file in S3.</a:t>
            </a:r>
          </a:p>
          <a:p>
            <a:r>
              <a:rPr lang="en-US" dirty="0" err="1" smtClean="0">
                <a:solidFill>
                  <a:srgbClr val="000000"/>
                </a:solidFill>
                <a:latin typeface="Consolas" charset="0"/>
                <a:ea typeface="Consolas" charset="0"/>
                <a:cs typeface="Consolas" charset="0"/>
              </a:rPr>
              <a:t>df</a:t>
            </a:r>
            <a:r>
              <a:rPr lang="en-US" dirty="0" smtClean="0">
                <a:solidFill>
                  <a:srgbClr val="000000"/>
                </a:solidFill>
                <a:latin typeface="Consolas" charset="0"/>
                <a:ea typeface="Consolas" charset="0"/>
                <a:cs typeface="Consolas" charset="0"/>
              </a:rPr>
              <a:t> </a:t>
            </a:r>
            <a:r>
              <a:rPr lang="en-US" dirty="0">
                <a:solidFill>
                  <a:srgbClr val="000000"/>
                </a:solidFill>
                <a:latin typeface="Consolas" charset="0"/>
                <a:ea typeface="Consolas" charset="0"/>
                <a:cs typeface="Consolas" charset="0"/>
              </a:rPr>
              <a:t>= </a:t>
            </a:r>
            <a:r>
              <a:rPr lang="en-US" dirty="0" err="1" smtClean="0">
                <a:solidFill>
                  <a:srgbClr val="000000"/>
                </a:solidFill>
                <a:latin typeface="Consolas" charset="0"/>
                <a:ea typeface="Consolas" charset="0"/>
                <a:cs typeface="Consolas" charset="0"/>
              </a:rPr>
              <a:t>sqlContext.load.json</a:t>
            </a:r>
            <a:r>
              <a:rPr lang="en-US" dirty="0" smtClean="0">
                <a:solidFill>
                  <a:srgbClr val="000000"/>
                </a:solidFill>
                <a:latin typeface="Consolas" charset="0"/>
                <a:ea typeface="Consolas" charset="0"/>
                <a:cs typeface="Consolas" charset="0"/>
              </a:rPr>
              <a:t>(</a:t>
            </a:r>
            <a:r>
              <a:rPr lang="en-US" dirty="0" smtClean="0">
                <a:solidFill>
                  <a:srgbClr val="0000BB"/>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s3n://</a:t>
            </a:r>
            <a:r>
              <a:rPr lang="en-US" dirty="0" err="1">
                <a:solidFill>
                  <a:srgbClr val="0000BB"/>
                </a:solidFill>
                <a:latin typeface="Consolas" charset="0"/>
                <a:ea typeface="Consolas" charset="0"/>
                <a:cs typeface="Consolas" charset="0"/>
              </a:rPr>
              <a:t>aBucket</a:t>
            </a:r>
            <a:r>
              <a:rPr lang="en-US" dirty="0">
                <a:solidFill>
                  <a:srgbClr val="0000BB"/>
                </a:solidFill>
                <a:latin typeface="Consolas" charset="0"/>
                <a:ea typeface="Consolas" charset="0"/>
                <a:cs typeface="Consolas" charset="0"/>
              </a:rPr>
              <a:t>/path/to/</a:t>
            </a:r>
            <a:r>
              <a:rPr lang="en-US" dirty="0" err="1">
                <a:solidFill>
                  <a:srgbClr val="0000BB"/>
                </a:solidFill>
                <a:latin typeface="Consolas" charset="0"/>
                <a:ea typeface="Consolas" charset="0"/>
                <a:cs typeface="Consolas" charset="0"/>
              </a:rPr>
              <a:t>data.json</a:t>
            </a:r>
            <a:r>
              <a:rPr lang="en-US" dirty="0" smtClean="0">
                <a:solidFill>
                  <a:srgbClr val="0000BB"/>
                </a:solidFill>
                <a:latin typeface="Consolas" charset="0"/>
                <a:ea typeface="Consolas" charset="0"/>
                <a:cs typeface="Consolas" charset="0"/>
              </a:rPr>
              <a:t>")</a:t>
            </a:r>
            <a:endParaRPr lang="en-US" dirty="0">
              <a:solidFill>
                <a:srgbClr val="0000BB"/>
              </a:solidFill>
              <a:latin typeface="Consolas" charset="0"/>
              <a:ea typeface="Consolas" charset="0"/>
              <a:cs typeface="Consolas"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4127" y="2094240"/>
            <a:ext cx="443463" cy="443463"/>
          </a:xfrm>
          <a:prstGeom prst="rect">
            <a:avLst/>
          </a:prstGeom>
        </p:spPr>
      </p:pic>
    </p:spTree>
    <p:extLst>
      <p:ext uri="{BB962C8B-B14F-4D97-AF65-F5344CB8AC3E}">
        <p14:creationId xmlns:p14="http://schemas.microsoft.com/office/powerpoint/2010/main" val="8629011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a:t>
            </a:r>
            <a:r>
              <a:rPr lang="en-US" dirty="0" err="1" smtClean="0"/>
              <a:t>DataFrames</a:t>
            </a:r>
            <a:r>
              <a:rPr lang="en-US" dirty="0" smtClean="0"/>
              <a:t> (Scala)</a:t>
            </a:r>
            <a:endParaRPr lang="en-US" dirty="0"/>
          </a:p>
        </p:txBody>
      </p:sp>
      <p:sp>
        <p:nvSpPr>
          <p:cNvPr id="6" name="Rectangle 4"/>
          <p:cNvSpPr/>
          <p:nvPr/>
        </p:nvSpPr>
        <p:spPr>
          <a:xfrm>
            <a:off x="177918" y="1620762"/>
            <a:ext cx="11723220" cy="3636332"/>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7" name="TextBox 6"/>
          <p:cNvSpPr txBox="1"/>
          <p:nvPr/>
        </p:nvSpPr>
        <p:spPr>
          <a:xfrm>
            <a:off x="407039" y="1813176"/>
            <a:ext cx="11346581" cy="3200872"/>
          </a:xfrm>
          <a:prstGeom prst="rect">
            <a:avLst/>
          </a:prstGeom>
          <a:solidFill>
            <a:schemeClr val="bg1"/>
          </a:solidFill>
          <a:ln w="3175">
            <a:solidFill>
              <a:schemeClr val="bg2">
                <a:lumMod val="90000"/>
              </a:schemeClr>
            </a:solidFill>
          </a:ln>
        </p:spPr>
        <p:txBody>
          <a:bodyPr wrap="square" lIns="121917" tIns="60958" rIns="121917" bIns="60958" rtlCol="0">
            <a:spAutoFit/>
          </a:bodyPr>
          <a:lstStyle/>
          <a:p>
            <a:r>
              <a:rPr lang="en-US" dirty="0" smtClean="0">
                <a:solidFill>
                  <a:srgbClr val="00A019"/>
                </a:solidFill>
                <a:latin typeface="Consolas" charset="0"/>
                <a:ea typeface="Consolas" charset="0"/>
                <a:cs typeface="Consolas" charset="0"/>
              </a:rPr>
              <a:t>// </a:t>
            </a:r>
            <a:r>
              <a:rPr lang="en-US" dirty="0">
                <a:solidFill>
                  <a:srgbClr val="00A019"/>
                </a:solidFill>
                <a:latin typeface="Consolas" charset="0"/>
                <a:ea typeface="Consolas" charset="0"/>
                <a:cs typeface="Consolas" charset="0"/>
              </a:rPr>
              <a:t>Create a new </a:t>
            </a:r>
            <a:r>
              <a:rPr lang="en-US" dirty="0" err="1">
                <a:solidFill>
                  <a:srgbClr val="00A019"/>
                </a:solidFill>
                <a:latin typeface="Consolas" charset="0"/>
                <a:ea typeface="Consolas" charset="0"/>
                <a:cs typeface="Consolas" charset="0"/>
              </a:rPr>
              <a:t>DataFrame</a:t>
            </a:r>
            <a:r>
              <a:rPr lang="en-US" dirty="0">
                <a:solidFill>
                  <a:srgbClr val="00A019"/>
                </a:solidFill>
                <a:latin typeface="Consolas" charset="0"/>
                <a:ea typeface="Consolas" charset="0"/>
                <a:cs typeface="Consolas" charset="0"/>
              </a:rPr>
              <a:t> that contains only "young" users</a:t>
            </a:r>
          </a:p>
          <a:p>
            <a:r>
              <a:rPr lang="en-US" sz="1800" b="1" dirty="0" err="1">
                <a:solidFill>
                  <a:srgbClr val="7F0055"/>
                </a:solidFill>
                <a:latin typeface="Consolas" charset="0"/>
                <a:ea typeface="Consolas" charset="0"/>
                <a:cs typeface="Consolas" charset="0"/>
              </a:rPr>
              <a:t>val</a:t>
            </a:r>
            <a:r>
              <a:rPr lang="en-US" sz="1800" b="1" dirty="0">
                <a:solidFill>
                  <a:srgbClr val="7F0055"/>
                </a:solidFill>
                <a:latin typeface="Consolas" charset="0"/>
                <a:ea typeface="Consolas" charset="0"/>
                <a:cs typeface="Consolas" charset="0"/>
              </a:rPr>
              <a:t> </a:t>
            </a:r>
            <a:r>
              <a:rPr lang="en-US" dirty="0" smtClean="0">
                <a:solidFill>
                  <a:srgbClr val="000000"/>
                </a:solidFill>
                <a:latin typeface="Consolas" charset="0"/>
                <a:ea typeface="Consolas" charset="0"/>
                <a:cs typeface="Consolas" charset="0"/>
              </a:rPr>
              <a:t>young </a:t>
            </a:r>
            <a:r>
              <a:rPr lang="en-US" dirty="0">
                <a:solidFill>
                  <a:srgbClr val="000000"/>
                </a:solidFill>
                <a:latin typeface="Consolas" charset="0"/>
                <a:ea typeface="Consolas" charset="0"/>
                <a:cs typeface="Consolas" charset="0"/>
              </a:rPr>
              <a:t>= </a:t>
            </a:r>
            <a:r>
              <a:rPr lang="en-US" dirty="0" err="1" smtClean="0">
                <a:solidFill>
                  <a:srgbClr val="000000"/>
                </a:solidFill>
                <a:latin typeface="Consolas" charset="0"/>
                <a:ea typeface="Consolas" charset="0"/>
                <a:cs typeface="Consolas" charset="0"/>
              </a:rPr>
              <a:t>users.filter</a:t>
            </a:r>
            <a:r>
              <a:rPr lang="en-US" dirty="0" smtClean="0">
                <a:solidFill>
                  <a:srgbClr val="000000"/>
                </a:solidFill>
                <a:latin typeface="Consolas" charset="0"/>
                <a:ea typeface="Consolas" charset="0"/>
                <a:cs typeface="Consolas" charset="0"/>
              </a:rPr>
              <a:t>($</a:t>
            </a:r>
            <a:r>
              <a:rPr lang="en-US" dirty="0" smtClean="0">
                <a:solidFill>
                  <a:srgbClr val="0000BB"/>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age</a:t>
            </a:r>
            <a:r>
              <a:rPr lang="en-US" dirty="0" smtClean="0">
                <a:solidFill>
                  <a:srgbClr val="0000BB"/>
                </a:solidFill>
                <a:latin typeface="Consolas" charset="0"/>
                <a:ea typeface="Consolas" charset="0"/>
                <a:cs typeface="Consolas" charset="0"/>
              </a:rPr>
              <a:t>" </a:t>
            </a:r>
            <a:r>
              <a:rPr lang="en-US" dirty="0">
                <a:solidFill>
                  <a:srgbClr val="0000BB"/>
                </a:solidFill>
                <a:latin typeface="Consolas" charset="0"/>
                <a:ea typeface="Consolas" charset="0"/>
                <a:cs typeface="Consolas" charset="0"/>
              </a:rPr>
              <a:t>&lt; 21)</a:t>
            </a:r>
          </a:p>
          <a:p>
            <a:endParaRPr lang="en-US" sz="1600" dirty="0">
              <a:latin typeface="Consolas" charset="0"/>
              <a:ea typeface="Consolas" charset="0"/>
              <a:cs typeface="Consolas" charset="0"/>
            </a:endParaRPr>
          </a:p>
          <a:p>
            <a:r>
              <a:rPr lang="en-US" dirty="0" smtClean="0">
                <a:solidFill>
                  <a:srgbClr val="00A019"/>
                </a:solidFill>
                <a:latin typeface="Consolas" charset="0"/>
                <a:ea typeface="Consolas" charset="0"/>
                <a:cs typeface="Consolas" charset="0"/>
              </a:rPr>
              <a:t>// </a:t>
            </a:r>
            <a:r>
              <a:rPr lang="en-US" dirty="0">
                <a:solidFill>
                  <a:srgbClr val="00A019"/>
                </a:solidFill>
                <a:latin typeface="Consolas" charset="0"/>
                <a:ea typeface="Consolas" charset="0"/>
                <a:cs typeface="Consolas" charset="0"/>
              </a:rPr>
              <a:t>Increment everybody's age by 1</a:t>
            </a:r>
          </a:p>
          <a:p>
            <a:r>
              <a:rPr lang="en-US" dirty="0" err="1">
                <a:solidFill>
                  <a:srgbClr val="000000"/>
                </a:solidFill>
                <a:latin typeface="Consolas" charset="0"/>
                <a:ea typeface="Consolas" charset="0"/>
                <a:cs typeface="Consolas" charset="0"/>
              </a:rPr>
              <a:t>young.select</a:t>
            </a:r>
            <a:r>
              <a:rPr lang="en-US" dirty="0" smtClean="0">
                <a:solidFill>
                  <a:srgbClr val="000000"/>
                </a:solidFill>
                <a:latin typeface="Consolas" charset="0"/>
                <a:ea typeface="Consolas" charset="0"/>
                <a:cs typeface="Consolas" charset="0"/>
              </a:rPr>
              <a:t>($</a:t>
            </a:r>
            <a:r>
              <a:rPr lang="en-US" dirty="0" smtClean="0">
                <a:solidFill>
                  <a:srgbClr val="0000BB"/>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name</a:t>
            </a:r>
            <a:r>
              <a:rPr lang="en-US" dirty="0" smtClean="0">
                <a:solidFill>
                  <a:srgbClr val="0000BB"/>
                </a:solidFill>
                <a:latin typeface="Consolas" charset="0"/>
                <a:ea typeface="Consolas" charset="0"/>
                <a:cs typeface="Consolas" charset="0"/>
              </a:rPr>
              <a:t>", </a:t>
            </a:r>
            <a:r>
              <a:rPr lang="en-US" dirty="0" smtClean="0">
                <a:solidFill>
                  <a:srgbClr val="000000"/>
                </a:solidFill>
                <a:latin typeface="Consolas" charset="0"/>
                <a:ea typeface="Consolas" charset="0"/>
                <a:cs typeface="Consolas" charset="0"/>
              </a:rPr>
              <a:t>$</a:t>
            </a:r>
            <a:r>
              <a:rPr lang="en-US" dirty="0" smtClean="0">
                <a:solidFill>
                  <a:srgbClr val="0000BB"/>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age</a:t>
            </a:r>
            <a:r>
              <a:rPr lang="en-US" dirty="0" smtClean="0">
                <a:solidFill>
                  <a:srgbClr val="0000BB"/>
                </a:solidFill>
                <a:latin typeface="Consolas" charset="0"/>
                <a:ea typeface="Consolas" charset="0"/>
                <a:cs typeface="Consolas" charset="0"/>
              </a:rPr>
              <a:t>" </a:t>
            </a:r>
            <a:r>
              <a:rPr lang="en-US" dirty="0">
                <a:solidFill>
                  <a:srgbClr val="0000BB"/>
                </a:solidFill>
                <a:latin typeface="Consolas" charset="0"/>
                <a:ea typeface="Consolas" charset="0"/>
                <a:cs typeface="Consolas" charset="0"/>
              </a:rPr>
              <a:t>+ 1)</a:t>
            </a:r>
          </a:p>
          <a:p>
            <a:endParaRPr lang="en-US" sz="1600" dirty="0">
              <a:latin typeface="Consolas" charset="0"/>
              <a:ea typeface="Consolas" charset="0"/>
              <a:cs typeface="Consolas" charset="0"/>
            </a:endParaRPr>
          </a:p>
          <a:p>
            <a:r>
              <a:rPr lang="en-US" dirty="0" smtClean="0">
                <a:solidFill>
                  <a:srgbClr val="00A019"/>
                </a:solidFill>
                <a:latin typeface="Consolas" charset="0"/>
                <a:ea typeface="Consolas" charset="0"/>
                <a:cs typeface="Consolas" charset="0"/>
              </a:rPr>
              <a:t>// </a:t>
            </a:r>
            <a:r>
              <a:rPr lang="en-US" dirty="0">
                <a:solidFill>
                  <a:srgbClr val="00A019"/>
                </a:solidFill>
                <a:latin typeface="Consolas" charset="0"/>
                <a:ea typeface="Consolas" charset="0"/>
                <a:cs typeface="Consolas" charset="0"/>
              </a:rPr>
              <a:t>Count the number of young users by gender</a:t>
            </a:r>
          </a:p>
          <a:p>
            <a:r>
              <a:rPr lang="en-US" dirty="0" err="1">
                <a:solidFill>
                  <a:srgbClr val="000000"/>
                </a:solidFill>
                <a:latin typeface="Consolas" charset="0"/>
                <a:ea typeface="Consolas" charset="0"/>
                <a:cs typeface="Consolas" charset="0"/>
              </a:rPr>
              <a:t>young.groupBy</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"gender").</a:t>
            </a:r>
            <a:r>
              <a:rPr lang="en-US" dirty="0">
                <a:solidFill>
                  <a:srgbClr val="000000"/>
                </a:solidFill>
                <a:latin typeface="Consolas" charset="0"/>
                <a:ea typeface="Consolas" charset="0"/>
                <a:cs typeface="Consolas" charset="0"/>
              </a:rPr>
              <a:t>count()</a:t>
            </a:r>
          </a:p>
          <a:p>
            <a:endParaRPr lang="en-US" sz="1600" dirty="0">
              <a:latin typeface="Consolas" charset="0"/>
              <a:ea typeface="Consolas" charset="0"/>
              <a:cs typeface="Consolas" charset="0"/>
            </a:endParaRPr>
          </a:p>
          <a:p>
            <a:r>
              <a:rPr lang="en-US" dirty="0">
                <a:solidFill>
                  <a:srgbClr val="00A019"/>
                </a:solidFill>
                <a:latin typeface="Consolas" charset="0"/>
                <a:ea typeface="Consolas" charset="0"/>
                <a:cs typeface="Consolas" charset="0"/>
              </a:rPr>
              <a:t># Join young users with another </a:t>
            </a:r>
            <a:r>
              <a:rPr lang="en-US" dirty="0" err="1">
                <a:solidFill>
                  <a:srgbClr val="00A019"/>
                </a:solidFill>
                <a:latin typeface="Consolas" charset="0"/>
                <a:ea typeface="Consolas" charset="0"/>
                <a:cs typeface="Consolas" charset="0"/>
              </a:rPr>
              <a:t>DataFrame</a:t>
            </a:r>
            <a:r>
              <a:rPr lang="en-US" dirty="0">
                <a:solidFill>
                  <a:srgbClr val="00A019"/>
                </a:solidFill>
                <a:latin typeface="Consolas" charset="0"/>
                <a:ea typeface="Consolas" charset="0"/>
                <a:cs typeface="Consolas" charset="0"/>
              </a:rPr>
              <a:t>, logs</a:t>
            </a:r>
          </a:p>
          <a:p>
            <a:r>
              <a:rPr lang="en-US" dirty="0" err="1">
                <a:solidFill>
                  <a:srgbClr val="000000"/>
                </a:solidFill>
                <a:latin typeface="Consolas" charset="0"/>
                <a:ea typeface="Consolas" charset="0"/>
                <a:cs typeface="Consolas" charset="0"/>
              </a:rPr>
              <a:t>young.join</a:t>
            </a:r>
            <a:r>
              <a:rPr lang="en-US" dirty="0">
                <a:solidFill>
                  <a:srgbClr val="000000"/>
                </a:solidFill>
                <a:latin typeface="Consolas" charset="0"/>
                <a:ea typeface="Consolas" charset="0"/>
                <a:cs typeface="Consolas" charset="0"/>
              </a:rPr>
              <a:t>(log, </a:t>
            </a:r>
            <a:r>
              <a:rPr lang="en-US" dirty="0" smtClean="0">
                <a:solidFill>
                  <a:srgbClr val="000000"/>
                </a:solidFill>
                <a:latin typeface="Consolas" charset="0"/>
                <a:ea typeface="Consolas" charset="0"/>
                <a:cs typeface="Consolas" charset="0"/>
              </a:rPr>
              <a:t>logs(</a:t>
            </a:r>
            <a:r>
              <a:rPr lang="en-US" dirty="0" smtClean="0">
                <a:solidFill>
                  <a:srgbClr val="0000BB"/>
                </a:solidFill>
                <a:latin typeface="Consolas" charset="0"/>
                <a:ea typeface="Consolas" charset="0"/>
                <a:cs typeface="Consolas" charset="0"/>
              </a:rPr>
              <a:t>"</a:t>
            </a:r>
            <a:r>
              <a:rPr lang="en-US" dirty="0" err="1" smtClean="0">
                <a:solidFill>
                  <a:srgbClr val="0000BB"/>
                </a:solidFill>
                <a:latin typeface="Consolas" charset="0"/>
                <a:ea typeface="Consolas" charset="0"/>
                <a:cs typeface="Consolas" charset="0"/>
              </a:rPr>
              <a:t>userId</a:t>
            </a:r>
            <a:r>
              <a:rPr lang="en-US" dirty="0" smtClean="0">
                <a:solidFill>
                  <a:srgbClr val="0000BB"/>
                </a:solidFill>
                <a:latin typeface="Consolas" charset="0"/>
                <a:ea typeface="Consolas" charset="0"/>
                <a:cs typeface="Consolas" charset="0"/>
              </a:rPr>
              <a:t>") === </a:t>
            </a:r>
            <a:r>
              <a:rPr lang="en-US" dirty="0" smtClean="0">
                <a:solidFill>
                  <a:srgbClr val="000000"/>
                </a:solidFill>
                <a:latin typeface="Consolas" charset="0"/>
                <a:ea typeface="Consolas" charset="0"/>
                <a:cs typeface="Consolas" charset="0"/>
              </a:rPr>
              <a:t>users(</a:t>
            </a:r>
            <a:r>
              <a:rPr lang="en-US" dirty="0" smtClean="0">
                <a:solidFill>
                  <a:srgbClr val="0000BB"/>
                </a:solidFill>
                <a:latin typeface="Consolas" charset="0"/>
                <a:ea typeface="Consolas" charset="0"/>
                <a:cs typeface="Consolas" charset="0"/>
              </a:rPr>
              <a:t>"</a:t>
            </a:r>
            <a:r>
              <a:rPr lang="en-US" dirty="0" err="1" smtClean="0">
                <a:solidFill>
                  <a:srgbClr val="0000BB"/>
                </a:solidFill>
                <a:latin typeface="Consolas" charset="0"/>
                <a:ea typeface="Consolas" charset="0"/>
                <a:cs typeface="Consolas" charset="0"/>
              </a:rPr>
              <a:t>userId</a:t>
            </a:r>
            <a:r>
              <a:rPr lang="en-US" dirty="0" smtClean="0">
                <a:solidFill>
                  <a:srgbClr val="0000BB"/>
                </a:solidFill>
                <a:latin typeface="Consolas" charset="0"/>
                <a:ea typeface="Consolas" charset="0"/>
                <a:cs typeface="Consolas" charset="0"/>
              </a:rPr>
              <a:t>"), </a:t>
            </a:r>
            <a:r>
              <a:rPr lang="en-US" dirty="0">
                <a:solidFill>
                  <a:srgbClr val="0000BB"/>
                </a:solidFill>
                <a:latin typeface="Consolas" charset="0"/>
                <a:ea typeface="Consolas" charset="0"/>
                <a:cs typeface="Consolas" charset="0"/>
              </a:rPr>
              <a:t>"</a:t>
            </a:r>
            <a:r>
              <a:rPr lang="en-US" dirty="0" err="1">
                <a:solidFill>
                  <a:srgbClr val="0000BB"/>
                </a:solidFill>
                <a:latin typeface="Consolas" charset="0"/>
                <a:ea typeface="Consolas" charset="0"/>
                <a:cs typeface="Consolas" charset="0"/>
              </a:rPr>
              <a:t>left_outer</a:t>
            </a:r>
            <a:r>
              <a:rPr lang="en-US" dirty="0">
                <a:solidFill>
                  <a:srgbClr val="0000BB"/>
                </a:solidFill>
                <a:latin typeface="Consolas" charset="0"/>
                <a:ea typeface="Consolas" charset="0"/>
                <a:cs typeface="Consolas" charset="0"/>
              </a:rPr>
              <a:t>")</a:t>
            </a:r>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279008" y="1933322"/>
            <a:ext cx="268157" cy="395009"/>
          </a:xfrm>
          <a:prstGeom prst="rect">
            <a:avLst/>
          </a:prstGeom>
        </p:spPr>
      </p:pic>
    </p:spTree>
    <p:extLst>
      <p:ext uri="{BB962C8B-B14F-4D97-AF65-F5344CB8AC3E}">
        <p14:creationId xmlns:p14="http://schemas.microsoft.com/office/powerpoint/2010/main" val="29844567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a:t>
            </a:r>
            <a:r>
              <a:rPr lang="en-US" dirty="0" err="1" smtClean="0"/>
              <a:t>DataFrames</a:t>
            </a:r>
            <a:r>
              <a:rPr lang="en-US" dirty="0" smtClean="0"/>
              <a:t> (Python)</a:t>
            </a:r>
            <a:endParaRPr lang="en-US" dirty="0"/>
          </a:p>
        </p:txBody>
      </p:sp>
      <p:sp>
        <p:nvSpPr>
          <p:cNvPr id="6" name="Rectangle 4"/>
          <p:cNvSpPr/>
          <p:nvPr/>
        </p:nvSpPr>
        <p:spPr>
          <a:xfrm>
            <a:off x="187711" y="1154609"/>
            <a:ext cx="11723220" cy="4519550"/>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7" name="TextBox 6"/>
          <p:cNvSpPr txBox="1"/>
          <p:nvPr/>
        </p:nvSpPr>
        <p:spPr>
          <a:xfrm>
            <a:off x="416832" y="1347023"/>
            <a:ext cx="11346581" cy="4031869"/>
          </a:xfrm>
          <a:prstGeom prst="rect">
            <a:avLst/>
          </a:prstGeom>
          <a:solidFill>
            <a:schemeClr val="bg1"/>
          </a:solidFill>
          <a:ln w="3175">
            <a:solidFill>
              <a:schemeClr val="bg2">
                <a:lumMod val="90000"/>
              </a:schemeClr>
            </a:solidFill>
          </a:ln>
        </p:spPr>
        <p:txBody>
          <a:bodyPr wrap="square" lIns="121917" tIns="60958" rIns="121917" bIns="60958" rtlCol="0">
            <a:spAutoFit/>
          </a:bodyPr>
          <a:lstStyle/>
          <a:p>
            <a:r>
              <a:rPr lang="en-US" dirty="0">
                <a:solidFill>
                  <a:srgbClr val="00A019"/>
                </a:solidFill>
                <a:latin typeface="Consolas" charset="0"/>
                <a:ea typeface="Consolas" charset="0"/>
                <a:cs typeface="Consolas" charset="0"/>
              </a:rPr>
              <a:t># Create a new </a:t>
            </a:r>
            <a:r>
              <a:rPr lang="en-US" dirty="0" err="1">
                <a:solidFill>
                  <a:srgbClr val="00A019"/>
                </a:solidFill>
                <a:latin typeface="Consolas" charset="0"/>
                <a:ea typeface="Consolas" charset="0"/>
                <a:cs typeface="Consolas" charset="0"/>
              </a:rPr>
              <a:t>DataFrame</a:t>
            </a:r>
            <a:r>
              <a:rPr lang="en-US" dirty="0">
                <a:solidFill>
                  <a:srgbClr val="00A019"/>
                </a:solidFill>
                <a:latin typeface="Consolas" charset="0"/>
                <a:ea typeface="Consolas" charset="0"/>
                <a:cs typeface="Consolas" charset="0"/>
              </a:rPr>
              <a:t> that contains only "young" users</a:t>
            </a:r>
          </a:p>
          <a:p>
            <a:r>
              <a:rPr lang="en-US" dirty="0">
                <a:solidFill>
                  <a:srgbClr val="000000"/>
                </a:solidFill>
                <a:latin typeface="Consolas" charset="0"/>
                <a:ea typeface="Consolas" charset="0"/>
                <a:cs typeface="Consolas" charset="0"/>
              </a:rPr>
              <a:t>young = </a:t>
            </a:r>
            <a:r>
              <a:rPr lang="en-US" dirty="0" err="1">
                <a:solidFill>
                  <a:srgbClr val="000000"/>
                </a:solidFill>
                <a:latin typeface="Consolas" charset="0"/>
                <a:ea typeface="Consolas" charset="0"/>
                <a:cs typeface="Consolas" charset="0"/>
              </a:rPr>
              <a:t>users.filter</a:t>
            </a:r>
            <a:r>
              <a:rPr lang="en-US" dirty="0">
                <a:solidFill>
                  <a:srgbClr val="000000"/>
                </a:solidFill>
                <a:latin typeface="Consolas" charset="0"/>
                <a:ea typeface="Consolas" charset="0"/>
                <a:cs typeface="Consolas" charset="0"/>
              </a:rPr>
              <a:t>(users[</a:t>
            </a:r>
            <a:r>
              <a:rPr lang="en-US" dirty="0">
                <a:solidFill>
                  <a:srgbClr val="0000BB"/>
                </a:solidFill>
                <a:latin typeface="Consolas" charset="0"/>
                <a:ea typeface="Consolas" charset="0"/>
                <a:cs typeface="Consolas" charset="0"/>
              </a:rPr>
              <a:t>"age"] &lt; 21)</a:t>
            </a:r>
          </a:p>
          <a:p>
            <a:endParaRPr lang="en-US" sz="1600" dirty="0">
              <a:latin typeface="Consolas" charset="0"/>
              <a:ea typeface="Consolas" charset="0"/>
              <a:cs typeface="Consolas" charset="0"/>
            </a:endParaRPr>
          </a:p>
          <a:p>
            <a:r>
              <a:rPr lang="en-US" dirty="0">
                <a:solidFill>
                  <a:srgbClr val="00A019"/>
                </a:solidFill>
                <a:latin typeface="Consolas" charset="0"/>
                <a:ea typeface="Consolas" charset="0"/>
                <a:cs typeface="Consolas" charset="0"/>
              </a:rPr>
              <a:t># Alternatively, using a Pandas-like syntax</a:t>
            </a:r>
          </a:p>
          <a:p>
            <a:r>
              <a:rPr lang="en-US" dirty="0">
                <a:solidFill>
                  <a:srgbClr val="000000"/>
                </a:solidFill>
                <a:latin typeface="Consolas" charset="0"/>
                <a:ea typeface="Consolas" charset="0"/>
                <a:cs typeface="Consolas" charset="0"/>
              </a:rPr>
              <a:t>young = users[</a:t>
            </a:r>
            <a:r>
              <a:rPr lang="en-US" dirty="0" err="1">
                <a:solidFill>
                  <a:srgbClr val="000000"/>
                </a:solidFill>
                <a:latin typeface="Consolas" charset="0"/>
                <a:ea typeface="Consolas" charset="0"/>
                <a:cs typeface="Consolas" charset="0"/>
              </a:rPr>
              <a:t>users.age</a:t>
            </a:r>
            <a:r>
              <a:rPr lang="en-US" dirty="0">
                <a:solidFill>
                  <a:srgbClr val="000000"/>
                </a:solidFill>
                <a:latin typeface="Consolas" charset="0"/>
                <a:ea typeface="Consolas" charset="0"/>
                <a:cs typeface="Consolas" charset="0"/>
              </a:rPr>
              <a:t> &lt; 21]</a:t>
            </a:r>
          </a:p>
          <a:p>
            <a:endParaRPr lang="en-US" sz="1600" dirty="0">
              <a:latin typeface="Consolas" charset="0"/>
              <a:ea typeface="Consolas" charset="0"/>
              <a:cs typeface="Consolas" charset="0"/>
            </a:endParaRPr>
          </a:p>
          <a:p>
            <a:r>
              <a:rPr lang="en-US" dirty="0">
                <a:solidFill>
                  <a:srgbClr val="00A019"/>
                </a:solidFill>
                <a:latin typeface="Consolas" charset="0"/>
                <a:ea typeface="Consolas" charset="0"/>
                <a:cs typeface="Consolas" charset="0"/>
              </a:rPr>
              <a:t># Increment everybody's age by 1</a:t>
            </a:r>
          </a:p>
          <a:p>
            <a:r>
              <a:rPr lang="en-US" dirty="0" err="1">
                <a:solidFill>
                  <a:srgbClr val="000000"/>
                </a:solidFill>
                <a:latin typeface="Consolas" charset="0"/>
                <a:ea typeface="Consolas" charset="0"/>
                <a:cs typeface="Consolas" charset="0"/>
              </a:rPr>
              <a:t>young.select</a:t>
            </a:r>
            <a:r>
              <a:rPr lang="en-US" dirty="0">
                <a:solidFill>
                  <a:srgbClr val="000000"/>
                </a:solidFill>
                <a:latin typeface="Consolas" charset="0"/>
                <a:ea typeface="Consolas" charset="0"/>
                <a:cs typeface="Consolas" charset="0"/>
              </a:rPr>
              <a:t>(young[</a:t>
            </a:r>
            <a:r>
              <a:rPr lang="en-US" dirty="0">
                <a:solidFill>
                  <a:srgbClr val="0000BB"/>
                </a:solidFill>
                <a:latin typeface="Consolas" charset="0"/>
                <a:ea typeface="Consolas" charset="0"/>
                <a:cs typeface="Consolas" charset="0"/>
              </a:rPr>
              <a:t>"name"], </a:t>
            </a:r>
            <a:r>
              <a:rPr lang="en-US" dirty="0">
                <a:solidFill>
                  <a:srgbClr val="000000"/>
                </a:solidFill>
                <a:latin typeface="Consolas" charset="0"/>
                <a:ea typeface="Consolas" charset="0"/>
                <a:cs typeface="Consolas" charset="0"/>
              </a:rPr>
              <a:t>young[</a:t>
            </a:r>
            <a:r>
              <a:rPr lang="en-US" dirty="0">
                <a:solidFill>
                  <a:srgbClr val="0000BB"/>
                </a:solidFill>
                <a:latin typeface="Consolas" charset="0"/>
                <a:ea typeface="Consolas" charset="0"/>
                <a:cs typeface="Consolas" charset="0"/>
              </a:rPr>
              <a:t>"age"] + 1)</a:t>
            </a:r>
          </a:p>
          <a:p>
            <a:endParaRPr lang="en-US" sz="1600" dirty="0">
              <a:latin typeface="Consolas" charset="0"/>
              <a:ea typeface="Consolas" charset="0"/>
              <a:cs typeface="Consolas" charset="0"/>
            </a:endParaRPr>
          </a:p>
          <a:p>
            <a:r>
              <a:rPr lang="en-US" dirty="0">
                <a:solidFill>
                  <a:srgbClr val="00A019"/>
                </a:solidFill>
                <a:latin typeface="Consolas" charset="0"/>
                <a:ea typeface="Consolas" charset="0"/>
                <a:cs typeface="Consolas" charset="0"/>
              </a:rPr>
              <a:t># Count the number of young users by gender</a:t>
            </a:r>
          </a:p>
          <a:p>
            <a:r>
              <a:rPr lang="en-US" dirty="0" err="1">
                <a:solidFill>
                  <a:srgbClr val="000000"/>
                </a:solidFill>
                <a:latin typeface="Consolas" charset="0"/>
                <a:ea typeface="Consolas" charset="0"/>
                <a:cs typeface="Consolas" charset="0"/>
              </a:rPr>
              <a:t>young.groupBy</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"gender").</a:t>
            </a:r>
            <a:r>
              <a:rPr lang="en-US" dirty="0">
                <a:solidFill>
                  <a:srgbClr val="000000"/>
                </a:solidFill>
                <a:latin typeface="Consolas" charset="0"/>
                <a:ea typeface="Consolas" charset="0"/>
                <a:cs typeface="Consolas" charset="0"/>
              </a:rPr>
              <a:t>count()</a:t>
            </a:r>
          </a:p>
          <a:p>
            <a:endParaRPr lang="en-US" sz="1600" dirty="0">
              <a:latin typeface="Consolas" charset="0"/>
              <a:ea typeface="Consolas" charset="0"/>
              <a:cs typeface="Consolas" charset="0"/>
            </a:endParaRPr>
          </a:p>
          <a:p>
            <a:r>
              <a:rPr lang="en-US" dirty="0">
                <a:solidFill>
                  <a:srgbClr val="00A019"/>
                </a:solidFill>
                <a:latin typeface="Consolas" charset="0"/>
                <a:ea typeface="Consolas" charset="0"/>
                <a:cs typeface="Consolas" charset="0"/>
              </a:rPr>
              <a:t># Join young users with another </a:t>
            </a:r>
            <a:r>
              <a:rPr lang="en-US" dirty="0" err="1">
                <a:solidFill>
                  <a:srgbClr val="00A019"/>
                </a:solidFill>
                <a:latin typeface="Consolas" charset="0"/>
                <a:ea typeface="Consolas" charset="0"/>
                <a:cs typeface="Consolas" charset="0"/>
              </a:rPr>
              <a:t>DataFrame</a:t>
            </a:r>
            <a:r>
              <a:rPr lang="en-US" dirty="0">
                <a:solidFill>
                  <a:srgbClr val="00A019"/>
                </a:solidFill>
                <a:latin typeface="Consolas" charset="0"/>
                <a:ea typeface="Consolas" charset="0"/>
                <a:cs typeface="Consolas" charset="0"/>
              </a:rPr>
              <a:t>, logs</a:t>
            </a:r>
          </a:p>
          <a:p>
            <a:r>
              <a:rPr lang="en-US" dirty="0" err="1">
                <a:solidFill>
                  <a:srgbClr val="000000"/>
                </a:solidFill>
                <a:latin typeface="Consolas" charset="0"/>
                <a:ea typeface="Consolas" charset="0"/>
                <a:cs typeface="Consolas" charset="0"/>
              </a:rPr>
              <a:t>young.join</a:t>
            </a:r>
            <a:r>
              <a:rPr lang="en-US" dirty="0">
                <a:solidFill>
                  <a:srgbClr val="000000"/>
                </a:solidFill>
                <a:latin typeface="Consolas" charset="0"/>
                <a:ea typeface="Consolas" charset="0"/>
                <a:cs typeface="Consolas" charset="0"/>
              </a:rPr>
              <a:t>(log, logs[</a:t>
            </a:r>
            <a:r>
              <a:rPr lang="en-US" dirty="0">
                <a:solidFill>
                  <a:srgbClr val="0000BB"/>
                </a:solidFill>
                <a:latin typeface="Consolas" charset="0"/>
                <a:ea typeface="Consolas" charset="0"/>
                <a:cs typeface="Consolas" charset="0"/>
              </a:rPr>
              <a:t>"</a:t>
            </a:r>
            <a:r>
              <a:rPr lang="en-US" dirty="0" err="1">
                <a:solidFill>
                  <a:srgbClr val="0000BB"/>
                </a:solidFill>
                <a:latin typeface="Consolas" charset="0"/>
                <a:ea typeface="Consolas" charset="0"/>
                <a:cs typeface="Consolas" charset="0"/>
              </a:rPr>
              <a:t>userId</a:t>
            </a:r>
            <a:r>
              <a:rPr lang="en-US" dirty="0">
                <a:solidFill>
                  <a:srgbClr val="0000BB"/>
                </a:solidFill>
                <a:latin typeface="Consolas" charset="0"/>
                <a:ea typeface="Consolas" charset="0"/>
                <a:cs typeface="Consolas" charset="0"/>
              </a:rPr>
              <a:t>"] == </a:t>
            </a:r>
            <a:r>
              <a:rPr lang="en-US" dirty="0">
                <a:solidFill>
                  <a:srgbClr val="000000"/>
                </a:solidFill>
                <a:latin typeface="Consolas" charset="0"/>
                <a:ea typeface="Consolas" charset="0"/>
                <a:cs typeface="Consolas" charset="0"/>
              </a:rPr>
              <a:t>users[</a:t>
            </a:r>
            <a:r>
              <a:rPr lang="en-US" dirty="0">
                <a:solidFill>
                  <a:srgbClr val="0000BB"/>
                </a:solidFill>
                <a:latin typeface="Consolas" charset="0"/>
                <a:ea typeface="Consolas" charset="0"/>
                <a:cs typeface="Consolas" charset="0"/>
              </a:rPr>
              <a:t>"</a:t>
            </a:r>
            <a:r>
              <a:rPr lang="en-US" dirty="0" err="1">
                <a:solidFill>
                  <a:srgbClr val="0000BB"/>
                </a:solidFill>
                <a:latin typeface="Consolas" charset="0"/>
                <a:ea typeface="Consolas" charset="0"/>
                <a:cs typeface="Consolas" charset="0"/>
              </a:rPr>
              <a:t>userId</a:t>
            </a:r>
            <a:r>
              <a:rPr lang="en-US" dirty="0">
                <a:solidFill>
                  <a:srgbClr val="0000BB"/>
                </a:solidFill>
                <a:latin typeface="Consolas" charset="0"/>
                <a:ea typeface="Consolas" charset="0"/>
                <a:cs typeface="Consolas" charset="0"/>
              </a:rPr>
              <a:t>"], "</a:t>
            </a:r>
            <a:r>
              <a:rPr lang="en-US" dirty="0" err="1">
                <a:solidFill>
                  <a:srgbClr val="0000BB"/>
                </a:solidFill>
                <a:latin typeface="Consolas" charset="0"/>
                <a:ea typeface="Consolas" charset="0"/>
                <a:cs typeface="Consolas" charset="0"/>
              </a:rPr>
              <a:t>left_outer</a:t>
            </a:r>
            <a:r>
              <a:rPr lang="en-US" dirty="0">
                <a:solidFill>
                  <a:srgbClr val="0000BB"/>
                </a:solidFill>
                <a:latin typeface="Consolas" charset="0"/>
                <a:ea typeface="Consolas" charset="0"/>
                <a:cs typeface="Consolas" charset="0"/>
              </a:rPr>
              <a:t>")</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9771" y="1508301"/>
            <a:ext cx="443463" cy="443463"/>
          </a:xfrm>
          <a:prstGeom prst="rect">
            <a:avLst/>
          </a:prstGeom>
        </p:spPr>
      </p:pic>
    </p:spTree>
    <p:extLst>
      <p:ext uri="{BB962C8B-B14F-4D97-AF65-F5344CB8AC3E}">
        <p14:creationId xmlns:p14="http://schemas.microsoft.com/office/powerpoint/2010/main" val="10268245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DataFrames</a:t>
            </a:r>
            <a:r>
              <a:rPr lang="en-US" dirty="0" smtClean="0"/>
              <a:t> and Spark SQL</a:t>
            </a:r>
            <a:endParaRPr lang="en-US" dirty="0"/>
          </a:p>
        </p:txBody>
      </p:sp>
      <p:sp>
        <p:nvSpPr>
          <p:cNvPr id="6" name="Rectangle 4"/>
          <p:cNvSpPr/>
          <p:nvPr/>
        </p:nvSpPr>
        <p:spPr>
          <a:xfrm>
            <a:off x="1676402" y="2285999"/>
            <a:ext cx="8993755" cy="1331104"/>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7" name="TextBox 6"/>
          <p:cNvSpPr txBox="1"/>
          <p:nvPr/>
        </p:nvSpPr>
        <p:spPr>
          <a:xfrm>
            <a:off x="1853594" y="2414826"/>
            <a:ext cx="8486311" cy="1000270"/>
          </a:xfrm>
          <a:prstGeom prst="rect">
            <a:avLst/>
          </a:prstGeom>
          <a:solidFill>
            <a:schemeClr val="bg1"/>
          </a:solidFill>
          <a:ln w="3175">
            <a:solidFill>
              <a:schemeClr val="bg2">
                <a:lumMod val="90000"/>
              </a:schemeClr>
            </a:solidFill>
          </a:ln>
        </p:spPr>
        <p:txBody>
          <a:bodyPr wrap="square" lIns="121917" tIns="60958" rIns="121917" bIns="60958" rtlCol="0">
            <a:spAutoFit/>
          </a:bodyPr>
          <a:lstStyle/>
          <a:p>
            <a:r>
              <a:rPr lang="en-US" dirty="0" err="1">
                <a:solidFill>
                  <a:srgbClr val="000000"/>
                </a:solidFill>
                <a:latin typeface="Consolas" charset="0"/>
                <a:ea typeface="Consolas" charset="0"/>
                <a:cs typeface="Consolas" charset="0"/>
              </a:rPr>
              <a:t>young.registerTempTable</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"young"</a:t>
            </a:r>
            <a:r>
              <a:rPr lang="en-US" dirty="0" smtClean="0">
                <a:solidFill>
                  <a:srgbClr val="0000BB"/>
                </a:solidFill>
                <a:latin typeface="Consolas" charset="0"/>
                <a:ea typeface="Consolas" charset="0"/>
                <a:cs typeface="Consolas" charset="0"/>
              </a:rPr>
              <a:t>)</a:t>
            </a:r>
          </a:p>
          <a:p>
            <a:endParaRPr lang="en-US" dirty="0">
              <a:solidFill>
                <a:srgbClr val="0000BB"/>
              </a:solidFill>
              <a:latin typeface="Consolas" charset="0"/>
              <a:ea typeface="Consolas" charset="0"/>
              <a:cs typeface="Consolas" charset="0"/>
            </a:endParaRPr>
          </a:p>
          <a:p>
            <a:r>
              <a:rPr lang="en-US" dirty="0" err="1">
                <a:solidFill>
                  <a:srgbClr val="000000"/>
                </a:solidFill>
                <a:latin typeface="Consolas" charset="0"/>
                <a:ea typeface="Consolas" charset="0"/>
                <a:cs typeface="Consolas" charset="0"/>
              </a:rPr>
              <a:t>sqlContext.sql</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"SELECT count(*) FROM young")</a:t>
            </a:r>
          </a:p>
        </p:txBody>
      </p:sp>
    </p:spTree>
    <p:extLst>
      <p:ext uri="{BB962C8B-B14F-4D97-AF65-F5344CB8AC3E}">
        <p14:creationId xmlns:p14="http://schemas.microsoft.com/office/powerpoint/2010/main" val="30822464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DataFrames</a:t>
            </a:r>
            <a:r>
              <a:rPr lang="en-US" dirty="0" smtClean="0"/>
              <a:t> and Spark SQL</a:t>
            </a:r>
            <a:endParaRPr lang="en-US" dirty="0"/>
          </a:p>
        </p:txBody>
      </p:sp>
      <p:sp>
        <p:nvSpPr>
          <p:cNvPr id="3" name="Content Placeholder 2"/>
          <p:cNvSpPr>
            <a:spLocks noGrp="1"/>
          </p:cNvSpPr>
          <p:nvPr>
            <p:ph idx="1"/>
          </p:nvPr>
        </p:nvSpPr>
        <p:spPr>
          <a:xfrm>
            <a:off x="1286189" y="1619134"/>
            <a:ext cx="10021555" cy="4737943"/>
          </a:xfrm>
        </p:spPr>
        <p:txBody>
          <a:bodyPr>
            <a:noAutofit/>
          </a:bodyPr>
          <a:lstStyle/>
          <a:p>
            <a:pPr>
              <a:spcBef>
                <a:spcPts val="1333"/>
              </a:spcBef>
            </a:pPr>
            <a:r>
              <a:rPr lang="en-US" sz="2900" dirty="0"/>
              <a:t>DataFrames are fundamentally tied to Spark SQL</a:t>
            </a:r>
          </a:p>
          <a:p>
            <a:pPr>
              <a:spcBef>
                <a:spcPts val="1333"/>
              </a:spcBef>
            </a:pPr>
            <a:r>
              <a:rPr lang="en-US" sz="2900" dirty="0"/>
              <a:t>The </a:t>
            </a:r>
            <a:r>
              <a:rPr lang="en-US" sz="2900" dirty="0" err="1"/>
              <a:t>DataFrames</a:t>
            </a:r>
            <a:r>
              <a:rPr lang="en-US" sz="2900" dirty="0"/>
              <a:t> API provides a </a:t>
            </a:r>
            <a:r>
              <a:rPr lang="en-US" sz="2900" i="1" dirty="0"/>
              <a:t>programmatic</a:t>
            </a:r>
            <a:r>
              <a:rPr lang="en-US" sz="2900" dirty="0"/>
              <a:t> interface—really, a </a:t>
            </a:r>
            <a:r>
              <a:rPr lang="en-US" sz="2900" i="1" dirty="0"/>
              <a:t>domain-specific language</a:t>
            </a:r>
            <a:r>
              <a:rPr lang="en-US" sz="2900" dirty="0"/>
              <a:t> (DSL)—for interacting with your data.</a:t>
            </a:r>
          </a:p>
          <a:p>
            <a:pPr>
              <a:spcBef>
                <a:spcPts val="1333"/>
              </a:spcBef>
            </a:pPr>
            <a:r>
              <a:rPr lang="en-US" sz="2900" dirty="0"/>
              <a:t>Spark SQL provides a </a:t>
            </a:r>
            <a:r>
              <a:rPr lang="en-US" sz="2900" i="1" dirty="0"/>
              <a:t>SQL-like</a:t>
            </a:r>
            <a:r>
              <a:rPr lang="en-US" sz="2900" dirty="0"/>
              <a:t> interface.</a:t>
            </a:r>
          </a:p>
          <a:p>
            <a:pPr>
              <a:spcBef>
                <a:spcPts val="1333"/>
              </a:spcBef>
            </a:pPr>
            <a:r>
              <a:rPr lang="en-US" sz="2900" dirty="0"/>
              <a:t>Anything you can do in Spark SQL, you can do in DataFrames</a:t>
            </a:r>
          </a:p>
          <a:p>
            <a:pPr>
              <a:spcBef>
                <a:spcPts val="1333"/>
              </a:spcBef>
            </a:pPr>
            <a:r>
              <a:rPr lang="en-US" sz="2900" dirty="0"/>
              <a:t>… and vice versa</a:t>
            </a:r>
          </a:p>
        </p:txBody>
      </p:sp>
    </p:spTree>
    <p:extLst>
      <p:ext uri="{BB962C8B-B14F-4D97-AF65-F5344CB8AC3E}">
        <p14:creationId xmlns:p14="http://schemas.microsoft.com/office/powerpoint/2010/main" val="15084594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exactly, is Spark SQL?</a:t>
            </a:r>
            <a:endParaRPr lang="en-US" dirty="0"/>
          </a:p>
        </p:txBody>
      </p:sp>
      <p:sp>
        <p:nvSpPr>
          <p:cNvPr id="3" name="Content Placeholder 2"/>
          <p:cNvSpPr>
            <a:spLocks noGrp="1"/>
          </p:cNvSpPr>
          <p:nvPr>
            <p:ph idx="1"/>
          </p:nvPr>
        </p:nvSpPr>
        <p:spPr>
          <a:xfrm>
            <a:off x="817266" y="1418168"/>
            <a:ext cx="10209125" cy="4737943"/>
          </a:xfrm>
        </p:spPr>
        <p:txBody>
          <a:bodyPr/>
          <a:lstStyle/>
          <a:p>
            <a:pPr>
              <a:spcBef>
                <a:spcPts val="1333"/>
              </a:spcBef>
            </a:pPr>
            <a:r>
              <a:rPr lang="en-US" dirty="0" smtClean="0"/>
              <a:t>Spark SQL allows you to manipulate distributed data with SQL queries.</a:t>
            </a:r>
            <a:r>
              <a:rPr lang="en-US" dirty="0"/>
              <a:t> </a:t>
            </a:r>
            <a:r>
              <a:rPr lang="en-US" dirty="0" smtClean="0"/>
              <a:t>Currently, two SQL dialects are supported.</a:t>
            </a:r>
          </a:p>
          <a:p>
            <a:pPr lvl="1">
              <a:spcBef>
                <a:spcPts val="1333"/>
              </a:spcBef>
            </a:pPr>
            <a:r>
              <a:rPr lang="en-US" dirty="0" smtClean="0"/>
              <a:t>If you’re using a Spark </a:t>
            </a:r>
            <a:r>
              <a:rPr lang="en-US" dirty="0" err="1" smtClean="0">
                <a:solidFill>
                  <a:srgbClr val="0070C0"/>
                </a:solidFill>
                <a:latin typeface="Consolas" charset="0"/>
                <a:ea typeface="Consolas" charset="0"/>
                <a:cs typeface="Consolas" charset="0"/>
              </a:rPr>
              <a:t>SQLContext</a:t>
            </a:r>
            <a:r>
              <a:rPr lang="en-US" dirty="0" smtClean="0"/>
              <a:t>, the only supported dialect is “</a:t>
            </a:r>
            <a:r>
              <a:rPr lang="en-US" dirty="0" err="1" smtClean="0"/>
              <a:t>sql</a:t>
            </a:r>
            <a:r>
              <a:rPr lang="en-US" dirty="0" smtClean="0"/>
              <a:t>,” a rich subset of SQL 92.</a:t>
            </a:r>
          </a:p>
          <a:p>
            <a:pPr lvl="1">
              <a:spcBef>
                <a:spcPts val="1333"/>
              </a:spcBef>
            </a:pPr>
            <a:r>
              <a:rPr lang="en-US" dirty="0" smtClean="0"/>
              <a:t>If you’re using a </a:t>
            </a:r>
            <a:r>
              <a:rPr lang="en-US" dirty="0" err="1" smtClean="0">
                <a:solidFill>
                  <a:srgbClr val="0070C0"/>
                </a:solidFill>
                <a:latin typeface="Consolas" charset="0"/>
                <a:ea typeface="Consolas" charset="0"/>
                <a:cs typeface="Consolas" charset="0"/>
              </a:rPr>
              <a:t>HiveContext</a:t>
            </a:r>
            <a:r>
              <a:rPr lang="en-US" dirty="0" smtClean="0"/>
              <a:t>, the default dialect is "</a:t>
            </a:r>
            <a:r>
              <a:rPr lang="en-US" dirty="0" err="1" smtClean="0"/>
              <a:t>hiveql</a:t>
            </a:r>
            <a:r>
              <a:rPr lang="en-US" dirty="0" smtClean="0"/>
              <a:t>", corresponding to Hive's SQL dialect. “</a:t>
            </a:r>
            <a:r>
              <a:rPr lang="en-US" dirty="0" err="1" smtClean="0"/>
              <a:t>sql</a:t>
            </a:r>
            <a:r>
              <a:rPr lang="en-US" dirty="0" smtClean="0"/>
              <a:t>” is also available, but “</a:t>
            </a:r>
            <a:r>
              <a:rPr lang="en-US" dirty="0" err="1" smtClean="0"/>
              <a:t>hiveql</a:t>
            </a:r>
            <a:r>
              <a:rPr lang="en-US" dirty="0" smtClean="0"/>
              <a:t>” is a richer dialect.</a:t>
            </a:r>
          </a:p>
        </p:txBody>
      </p:sp>
    </p:spTree>
    <p:extLst>
      <p:ext uri="{BB962C8B-B14F-4D97-AF65-F5344CB8AC3E}">
        <p14:creationId xmlns:p14="http://schemas.microsoft.com/office/powerpoint/2010/main" val="88496342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SQL</a:t>
            </a:r>
            <a:endParaRPr lang="en-US" dirty="0"/>
          </a:p>
        </p:txBody>
      </p:sp>
      <p:sp>
        <p:nvSpPr>
          <p:cNvPr id="3" name="Content Placeholder 2"/>
          <p:cNvSpPr>
            <a:spLocks noGrp="1"/>
          </p:cNvSpPr>
          <p:nvPr>
            <p:ph idx="1"/>
          </p:nvPr>
        </p:nvSpPr>
        <p:spPr>
          <a:xfrm>
            <a:off x="1152211" y="1418168"/>
            <a:ext cx="9391964" cy="4737943"/>
          </a:xfrm>
        </p:spPr>
        <p:txBody>
          <a:bodyPr>
            <a:normAutofit lnSpcReduction="10000"/>
          </a:bodyPr>
          <a:lstStyle/>
          <a:p>
            <a:pPr>
              <a:spcBef>
                <a:spcPts val="1333"/>
              </a:spcBef>
            </a:pPr>
            <a:r>
              <a:rPr lang="en-US" dirty="0" smtClean="0"/>
              <a:t>You issue SQL queries through a </a:t>
            </a:r>
            <a:r>
              <a:rPr lang="en-US" dirty="0" err="1" smtClean="0">
                <a:solidFill>
                  <a:srgbClr val="0070C0"/>
                </a:solidFill>
                <a:latin typeface="Consolas" charset="0"/>
                <a:ea typeface="Consolas" charset="0"/>
                <a:cs typeface="Consolas" charset="0"/>
              </a:rPr>
              <a:t>SQLContext</a:t>
            </a:r>
            <a:r>
              <a:rPr lang="en-US" dirty="0" smtClean="0"/>
              <a:t> or </a:t>
            </a:r>
            <a:r>
              <a:rPr lang="en-US" dirty="0" err="1" smtClean="0">
                <a:solidFill>
                  <a:srgbClr val="0070C0"/>
                </a:solidFill>
                <a:latin typeface="Consolas" charset="0"/>
                <a:ea typeface="Consolas" charset="0"/>
                <a:cs typeface="Consolas" charset="0"/>
              </a:rPr>
              <a:t>HiveContext</a:t>
            </a:r>
            <a:r>
              <a:rPr lang="en-US" dirty="0" smtClean="0"/>
              <a:t>, using the </a:t>
            </a:r>
            <a:r>
              <a:rPr lang="en-US" dirty="0" err="1" smtClean="0">
                <a:solidFill>
                  <a:srgbClr val="0070C0"/>
                </a:solidFill>
                <a:latin typeface="Consolas" charset="0"/>
                <a:ea typeface="Consolas" charset="0"/>
                <a:cs typeface="Consolas" charset="0"/>
              </a:rPr>
              <a:t>sql</a:t>
            </a:r>
            <a:r>
              <a:rPr lang="en-US" dirty="0" smtClean="0">
                <a:solidFill>
                  <a:srgbClr val="0070C0"/>
                </a:solidFill>
                <a:latin typeface="Consolas" charset="0"/>
                <a:ea typeface="Consolas" charset="0"/>
                <a:cs typeface="Consolas" charset="0"/>
              </a:rPr>
              <a:t>()</a:t>
            </a:r>
            <a:r>
              <a:rPr lang="en-US" dirty="0" smtClean="0"/>
              <a:t> method.</a:t>
            </a:r>
          </a:p>
          <a:p>
            <a:pPr>
              <a:spcBef>
                <a:spcPts val="1333"/>
              </a:spcBef>
            </a:pPr>
            <a:r>
              <a:rPr lang="en-US" dirty="0" smtClean="0"/>
              <a:t>The </a:t>
            </a:r>
            <a:r>
              <a:rPr lang="en-US" dirty="0" err="1" smtClean="0">
                <a:solidFill>
                  <a:srgbClr val="0070C0"/>
                </a:solidFill>
                <a:latin typeface="Consolas" charset="0"/>
                <a:ea typeface="Consolas" charset="0"/>
                <a:cs typeface="Consolas" charset="0"/>
              </a:rPr>
              <a:t>sql</a:t>
            </a:r>
            <a:r>
              <a:rPr lang="en-US" dirty="0" smtClean="0">
                <a:solidFill>
                  <a:srgbClr val="0070C0"/>
                </a:solidFill>
                <a:latin typeface="Consolas" charset="0"/>
                <a:ea typeface="Consolas" charset="0"/>
                <a:cs typeface="Consolas" charset="0"/>
              </a:rPr>
              <a:t>()</a:t>
            </a:r>
            <a:r>
              <a:rPr lang="en-US" dirty="0" smtClean="0"/>
              <a:t> method returns a </a:t>
            </a:r>
            <a:r>
              <a:rPr lang="en-US" dirty="0" smtClean="0">
                <a:solidFill>
                  <a:srgbClr val="0070C0"/>
                </a:solidFill>
                <a:latin typeface="Consolas" charset="0"/>
                <a:ea typeface="Consolas" charset="0"/>
                <a:cs typeface="Consolas" charset="0"/>
              </a:rPr>
              <a:t>DataFrame</a:t>
            </a:r>
            <a:r>
              <a:rPr lang="en-US" dirty="0" smtClean="0"/>
              <a:t>.</a:t>
            </a:r>
          </a:p>
          <a:p>
            <a:pPr>
              <a:spcBef>
                <a:spcPts val="1333"/>
              </a:spcBef>
            </a:pPr>
            <a:r>
              <a:rPr lang="en-US" dirty="0" smtClean="0"/>
              <a:t>You can mix DataFrame methods and SQL queries in the same code.</a:t>
            </a:r>
          </a:p>
          <a:p>
            <a:pPr>
              <a:spcBef>
                <a:spcPts val="1333"/>
              </a:spcBef>
            </a:pPr>
            <a:r>
              <a:rPr lang="en-US" b="1" dirty="0" smtClean="0"/>
              <a:t>To use SQL, you </a:t>
            </a:r>
            <a:r>
              <a:rPr lang="en-US" b="1" i="1" dirty="0" smtClean="0"/>
              <a:t>must</a:t>
            </a:r>
            <a:r>
              <a:rPr lang="en-US" b="1" dirty="0" smtClean="0"/>
              <a:t> either:</a:t>
            </a:r>
          </a:p>
          <a:p>
            <a:pPr lvl="1"/>
            <a:r>
              <a:rPr lang="en-US" sz="2800" b="1" dirty="0" smtClean="0"/>
              <a:t>query a persisted Hive table, or</a:t>
            </a:r>
          </a:p>
          <a:p>
            <a:pPr lvl="1"/>
            <a:r>
              <a:rPr lang="en-US" sz="2800" b="1" dirty="0" smtClean="0"/>
              <a:t>make a </a:t>
            </a:r>
            <a:r>
              <a:rPr lang="en-US" sz="2800" b="1" i="1" dirty="0" smtClean="0"/>
              <a:t>table alias</a:t>
            </a:r>
            <a:r>
              <a:rPr lang="en-US" sz="2800" b="1" dirty="0" smtClean="0"/>
              <a:t> for a DataFrame, using </a:t>
            </a:r>
            <a:r>
              <a:rPr lang="en-US" sz="2800" b="1" dirty="0" err="1" smtClean="0">
                <a:solidFill>
                  <a:srgbClr val="0070C0"/>
                </a:solidFill>
                <a:latin typeface="Consolas" charset="0"/>
                <a:ea typeface="Consolas" charset="0"/>
                <a:cs typeface="Consolas" charset="0"/>
              </a:rPr>
              <a:t>registerTempTable</a:t>
            </a:r>
            <a:r>
              <a:rPr lang="en-US" sz="2800" b="1" dirty="0" smtClean="0">
                <a:solidFill>
                  <a:srgbClr val="0070C0"/>
                </a:solidFill>
                <a:latin typeface="Consolas" charset="0"/>
                <a:ea typeface="Consolas" charset="0"/>
                <a:cs typeface="Consolas" charset="0"/>
              </a:rPr>
              <a:t>()</a:t>
            </a:r>
          </a:p>
        </p:txBody>
      </p:sp>
    </p:spTree>
    <p:extLst>
      <p:ext uri="{BB962C8B-B14F-4D97-AF65-F5344CB8AC3E}">
        <p14:creationId xmlns:p14="http://schemas.microsoft.com/office/powerpoint/2010/main" val="392676990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977129" y="2878544"/>
            <a:ext cx="3882057" cy="639763"/>
          </a:xfrm>
        </p:spPr>
        <p:txBody>
          <a:bodyPr/>
          <a:lstStyle/>
          <a:p>
            <a:r>
              <a:rPr lang="en-US" sz="2400" dirty="0"/>
              <a:t>Transformation examples</a:t>
            </a:r>
          </a:p>
        </p:txBody>
      </p:sp>
      <p:sp>
        <p:nvSpPr>
          <p:cNvPr id="3" name="Text Placeholder 2"/>
          <p:cNvSpPr>
            <a:spLocks noGrp="1"/>
          </p:cNvSpPr>
          <p:nvPr>
            <p:ph type="body" sz="quarter" idx="3"/>
          </p:nvPr>
        </p:nvSpPr>
        <p:spPr>
          <a:xfrm>
            <a:off x="6714210" y="2889959"/>
            <a:ext cx="3895781" cy="639763"/>
          </a:xfrm>
        </p:spPr>
        <p:txBody>
          <a:bodyPr/>
          <a:lstStyle/>
          <a:p>
            <a:r>
              <a:rPr lang="en-US" sz="2400" dirty="0"/>
              <a:t>Action examples</a:t>
            </a:r>
          </a:p>
        </p:txBody>
      </p:sp>
      <p:sp>
        <p:nvSpPr>
          <p:cNvPr id="4" name="Title 3"/>
          <p:cNvSpPr>
            <a:spLocks noGrp="1"/>
          </p:cNvSpPr>
          <p:nvPr>
            <p:ph type="title"/>
          </p:nvPr>
        </p:nvSpPr>
        <p:spPr/>
        <p:txBody>
          <a:bodyPr>
            <a:normAutofit/>
          </a:bodyPr>
          <a:lstStyle/>
          <a:p>
            <a:r>
              <a:rPr lang="en-US" dirty="0" smtClean="0"/>
              <a:t>Transformations, Actions, Laziness</a:t>
            </a:r>
            <a:endParaRPr lang="en-US" dirty="0"/>
          </a:p>
        </p:txBody>
      </p:sp>
      <p:sp>
        <p:nvSpPr>
          <p:cNvPr id="5" name="Content Placeholder 4"/>
          <p:cNvSpPr>
            <a:spLocks noGrp="1"/>
          </p:cNvSpPr>
          <p:nvPr>
            <p:ph sz="half" idx="4294967295"/>
          </p:nvPr>
        </p:nvSpPr>
        <p:spPr>
          <a:xfrm>
            <a:off x="6724371" y="3674950"/>
            <a:ext cx="3885620" cy="2877767"/>
          </a:xfrm>
          <a:prstGeom prst="rect">
            <a:avLst/>
          </a:prstGeom>
        </p:spPr>
        <p:txBody>
          <a:bodyPr>
            <a:normAutofit lnSpcReduction="10000"/>
          </a:bodyPr>
          <a:lstStyle/>
          <a:p>
            <a:r>
              <a:rPr lang="en-US" dirty="0" smtClean="0"/>
              <a:t>count</a:t>
            </a:r>
          </a:p>
          <a:p>
            <a:r>
              <a:rPr lang="en-US" dirty="0" smtClean="0"/>
              <a:t>collect</a:t>
            </a:r>
          </a:p>
          <a:p>
            <a:r>
              <a:rPr lang="en-US" dirty="0" smtClean="0"/>
              <a:t>show</a:t>
            </a:r>
          </a:p>
          <a:p>
            <a:r>
              <a:rPr lang="en-US" dirty="0" smtClean="0"/>
              <a:t>head</a:t>
            </a:r>
          </a:p>
          <a:p>
            <a:r>
              <a:rPr lang="en-US" dirty="0" smtClean="0"/>
              <a:t>take</a:t>
            </a:r>
            <a:endParaRPr lang="en-US" dirty="0"/>
          </a:p>
        </p:txBody>
      </p:sp>
      <p:sp>
        <p:nvSpPr>
          <p:cNvPr id="6" name="Content Placeholder 5"/>
          <p:cNvSpPr>
            <a:spLocks noGrp="1"/>
          </p:cNvSpPr>
          <p:nvPr>
            <p:ph sz="half" idx="4294967295"/>
          </p:nvPr>
        </p:nvSpPr>
        <p:spPr>
          <a:xfrm>
            <a:off x="1987289" y="3680407"/>
            <a:ext cx="3882057" cy="2877767"/>
          </a:xfrm>
          <a:prstGeom prst="rect">
            <a:avLst/>
          </a:prstGeom>
        </p:spPr>
        <p:txBody>
          <a:bodyPr>
            <a:normAutofit lnSpcReduction="10000"/>
          </a:bodyPr>
          <a:lstStyle/>
          <a:p>
            <a:r>
              <a:rPr lang="en-US" dirty="0" smtClean="0"/>
              <a:t>filter</a:t>
            </a:r>
          </a:p>
          <a:p>
            <a:r>
              <a:rPr lang="en-US" dirty="0" smtClean="0"/>
              <a:t>select</a:t>
            </a:r>
          </a:p>
          <a:p>
            <a:r>
              <a:rPr lang="en-US" dirty="0" smtClean="0"/>
              <a:t>drop</a:t>
            </a:r>
          </a:p>
          <a:p>
            <a:r>
              <a:rPr lang="en-US" dirty="0" smtClean="0"/>
              <a:t>intersect</a:t>
            </a:r>
          </a:p>
          <a:p>
            <a:r>
              <a:rPr lang="en-US" dirty="0" smtClean="0"/>
              <a:t>join</a:t>
            </a:r>
            <a:endParaRPr lang="en-US" dirty="0"/>
          </a:p>
        </p:txBody>
      </p:sp>
      <p:sp>
        <p:nvSpPr>
          <p:cNvPr id="7" name="Slide Number Placeholder 6"/>
          <p:cNvSpPr>
            <a:spLocks noGrp="1"/>
          </p:cNvSpPr>
          <p:nvPr>
            <p:ph type="sldNum" sz="quarter" idx="4294967295"/>
          </p:nvPr>
        </p:nvSpPr>
        <p:spPr>
          <a:xfrm>
            <a:off x="11564400" y="6370683"/>
            <a:ext cx="558800" cy="364067"/>
          </a:xfrm>
          <a:prstGeom prst="rect">
            <a:avLst/>
          </a:prstGeom>
        </p:spPr>
        <p:txBody>
          <a:bodyPr/>
          <a:lstStyle/>
          <a:p>
            <a:pPr>
              <a:defRPr/>
            </a:pPr>
            <a:fld id="{0E3D2C8F-1C34-3F4C-9785-AD9AA213DF44}" type="slidenum">
              <a:rPr lang="en-US" smtClean="0"/>
              <a:pPr>
                <a:defRPr/>
              </a:pPr>
              <a:t>67</a:t>
            </a:fld>
            <a:endParaRPr lang="en-US" dirty="0"/>
          </a:p>
        </p:txBody>
      </p:sp>
      <p:sp>
        <p:nvSpPr>
          <p:cNvPr id="9" name="TextBox 8"/>
          <p:cNvSpPr txBox="1"/>
          <p:nvPr/>
        </p:nvSpPr>
        <p:spPr>
          <a:xfrm>
            <a:off x="1442434" y="1355390"/>
            <a:ext cx="9167557" cy="984881"/>
          </a:xfrm>
          <a:prstGeom prst="rect">
            <a:avLst/>
          </a:prstGeom>
          <a:noFill/>
        </p:spPr>
        <p:txBody>
          <a:bodyPr wrap="square" lIns="121917" tIns="60958" rIns="121917" bIns="60958" rtlCol="0">
            <a:spAutoFit/>
          </a:bodyPr>
          <a:lstStyle/>
          <a:p>
            <a:r>
              <a:rPr lang="en-US" sz="2800" dirty="0" smtClean="0">
                <a:latin typeface="Source Sans Pro Light" charset="0"/>
                <a:ea typeface="Source Sans Pro Light" charset="0"/>
                <a:cs typeface="Source Sans Pro Light" charset="0"/>
              </a:rPr>
              <a:t>Like RDDs, </a:t>
            </a:r>
            <a:r>
              <a:rPr lang="en-US" sz="2800" dirty="0" err="1" smtClean="0">
                <a:latin typeface="Source Sans Pro Light" charset="0"/>
                <a:ea typeface="Source Sans Pro Light" charset="0"/>
                <a:cs typeface="Source Sans Pro Light" charset="0"/>
              </a:rPr>
              <a:t>DataFrames</a:t>
            </a:r>
            <a:r>
              <a:rPr lang="en-US" sz="2800" dirty="0" smtClean="0">
                <a:latin typeface="Source Sans Pro Light" charset="0"/>
                <a:ea typeface="Source Sans Pro Light" charset="0"/>
                <a:cs typeface="Source Sans Pro Light" charset="0"/>
              </a:rPr>
              <a:t> </a:t>
            </a:r>
            <a:r>
              <a:rPr lang="en-US" sz="2800" dirty="0">
                <a:latin typeface="Source Sans Pro Light" charset="0"/>
                <a:ea typeface="Source Sans Pro Light" charset="0"/>
                <a:cs typeface="Source Sans Pro Light" charset="0"/>
              </a:rPr>
              <a:t>are </a:t>
            </a:r>
            <a:r>
              <a:rPr lang="en-US" sz="2800" i="1" dirty="0">
                <a:latin typeface="Source Sans Pro Light" charset="0"/>
                <a:ea typeface="Source Sans Pro Light" charset="0"/>
                <a:cs typeface="Source Sans Pro Light" charset="0"/>
              </a:rPr>
              <a:t>lazy</a:t>
            </a:r>
            <a:r>
              <a:rPr lang="en-US" sz="2800" dirty="0">
                <a:latin typeface="Source Sans Pro Light" charset="0"/>
                <a:ea typeface="Source Sans Pro Light" charset="0"/>
                <a:cs typeface="Source Sans Pro Light" charset="0"/>
              </a:rPr>
              <a:t>. </a:t>
            </a:r>
            <a:r>
              <a:rPr lang="en-US" sz="2800" i="1" dirty="0">
                <a:latin typeface="Source Sans Pro Light" charset="0"/>
                <a:ea typeface="Source Sans Pro Light" charset="0"/>
                <a:cs typeface="Source Sans Pro Light" charset="0"/>
              </a:rPr>
              <a:t>Transformations</a:t>
            </a:r>
            <a:r>
              <a:rPr lang="en-US" sz="2800" dirty="0">
                <a:latin typeface="Source Sans Pro Light" charset="0"/>
                <a:ea typeface="Source Sans Pro Light" charset="0"/>
                <a:cs typeface="Source Sans Pro Light" charset="0"/>
              </a:rPr>
              <a:t> contribute to the query plan, but they don't execute anything. </a:t>
            </a:r>
          </a:p>
        </p:txBody>
      </p:sp>
      <p:sp>
        <p:nvSpPr>
          <p:cNvPr id="10" name="TextBox 9"/>
          <p:cNvSpPr txBox="1"/>
          <p:nvPr/>
        </p:nvSpPr>
        <p:spPr>
          <a:xfrm>
            <a:off x="1532585" y="2344160"/>
            <a:ext cx="8976575" cy="553997"/>
          </a:xfrm>
          <a:prstGeom prst="rect">
            <a:avLst/>
          </a:prstGeom>
          <a:noFill/>
        </p:spPr>
        <p:txBody>
          <a:bodyPr wrap="square" lIns="121917" tIns="60958" rIns="121917" bIns="60958" rtlCol="0">
            <a:spAutoFit/>
          </a:bodyPr>
          <a:lstStyle/>
          <a:p>
            <a:r>
              <a:rPr lang="en-US" sz="2800" i="1" dirty="0">
                <a:latin typeface="Source Sans Pro Light" charset="0"/>
                <a:ea typeface="Source Sans Pro Light" charset="0"/>
                <a:cs typeface="Source Sans Pro Light" charset="0"/>
              </a:rPr>
              <a:t>Actions </a:t>
            </a:r>
            <a:r>
              <a:rPr lang="en-US" sz="2800" dirty="0">
                <a:latin typeface="Source Sans Pro Light" charset="0"/>
                <a:ea typeface="Source Sans Pro Light" charset="0"/>
                <a:cs typeface="Source Sans Pro Light" charset="0"/>
              </a:rPr>
              <a:t>cause the execution of the query.</a:t>
            </a:r>
          </a:p>
        </p:txBody>
      </p:sp>
    </p:spTree>
    <p:extLst>
      <p:ext uri="{BB962C8B-B14F-4D97-AF65-F5344CB8AC3E}">
        <p14:creationId xmlns:p14="http://schemas.microsoft.com/office/powerpoint/2010/main" val="18602857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Transformations, Actions, Laziness</a:t>
            </a:r>
            <a:endParaRPr lang="en-US" dirty="0"/>
          </a:p>
        </p:txBody>
      </p:sp>
      <p:sp>
        <p:nvSpPr>
          <p:cNvPr id="3" name="Content Placeholder 2"/>
          <p:cNvSpPr>
            <a:spLocks noGrp="1"/>
          </p:cNvSpPr>
          <p:nvPr>
            <p:ph idx="1"/>
          </p:nvPr>
        </p:nvSpPr>
        <p:spPr>
          <a:xfrm>
            <a:off x="812049" y="1583943"/>
            <a:ext cx="10469785" cy="4214299"/>
          </a:xfrm>
        </p:spPr>
        <p:txBody>
          <a:bodyPr>
            <a:noAutofit/>
          </a:bodyPr>
          <a:lstStyle/>
          <a:p>
            <a:pPr marL="0" indent="0" algn="ctr">
              <a:buNone/>
            </a:pPr>
            <a:r>
              <a:rPr lang="en-US" b="1" i="1" dirty="0" smtClean="0">
                <a:solidFill>
                  <a:srgbClr val="FF0000"/>
                </a:solidFill>
                <a:latin typeface="Source Sans Pro Light" charset="0"/>
                <a:ea typeface="Source Sans Pro Light" charset="0"/>
                <a:cs typeface="Source Sans Pro Light" charset="0"/>
              </a:rPr>
              <a:t>Actions </a:t>
            </a:r>
            <a:r>
              <a:rPr lang="en-US" b="1" dirty="0">
                <a:solidFill>
                  <a:srgbClr val="FF0000"/>
                </a:solidFill>
                <a:latin typeface="Source Sans Pro Light" charset="0"/>
                <a:ea typeface="Source Sans Pro Light" charset="0"/>
                <a:cs typeface="Source Sans Pro Light" charset="0"/>
              </a:rPr>
              <a:t>cause the execution of the query.</a:t>
            </a:r>
            <a:endParaRPr lang="en-US" b="1" dirty="0">
              <a:latin typeface="Source Sans Pro Light" charset="0"/>
              <a:ea typeface="Source Sans Pro Light" charset="0"/>
              <a:cs typeface="Source Sans Pro Light" charset="0"/>
            </a:endParaRPr>
          </a:p>
          <a:p>
            <a:endParaRPr lang="en-US" b="1" dirty="0">
              <a:solidFill>
                <a:srgbClr val="FF0000"/>
              </a:solidFill>
              <a:latin typeface="Source Sans Pro Light" charset="0"/>
              <a:ea typeface="Source Sans Pro Light" charset="0"/>
              <a:cs typeface="Source Sans Pro Light" charset="0"/>
            </a:endParaRPr>
          </a:p>
          <a:p>
            <a:pPr marL="0" indent="0">
              <a:buNone/>
            </a:pPr>
            <a:r>
              <a:rPr lang="en-US" dirty="0">
                <a:latin typeface="Source Sans Pro Light" charset="0"/>
                <a:ea typeface="Source Sans Pro Light" charset="0"/>
                <a:cs typeface="Source Sans Pro Light" charset="0"/>
              </a:rPr>
              <a:t>What, </a:t>
            </a:r>
            <a:r>
              <a:rPr lang="en-US" dirty="0" smtClean="0">
                <a:latin typeface="Source Sans Pro Light" charset="0"/>
                <a:ea typeface="Source Sans Pro Light" charset="0"/>
                <a:cs typeface="Source Sans Pro Light" charset="0"/>
              </a:rPr>
              <a:t>exactly, </a:t>
            </a:r>
            <a:r>
              <a:rPr lang="en-US" dirty="0">
                <a:latin typeface="Source Sans Pro Light" charset="0"/>
                <a:ea typeface="Source Sans Pro Light" charset="0"/>
                <a:cs typeface="Source Sans Pro Light" charset="0"/>
              </a:rPr>
              <a:t>does </a:t>
            </a:r>
            <a:r>
              <a:rPr lang="en-US" dirty="0" smtClean="0">
                <a:latin typeface="Source Sans Pro Light" charset="0"/>
                <a:ea typeface="Source Sans Pro Light" charset="0"/>
                <a:cs typeface="Source Sans Pro Light" charset="0"/>
              </a:rPr>
              <a:t>“execution </a:t>
            </a:r>
            <a:r>
              <a:rPr lang="en-US" dirty="0">
                <a:latin typeface="Source Sans Pro Light" charset="0"/>
                <a:ea typeface="Source Sans Pro Light" charset="0"/>
                <a:cs typeface="Source Sans Pro Light" charset="0"/>
              </a:rPr>
              <a:t>of the </a:t>
            </a:r>
            <a:r>
              <a:rPr lang="en-US" dirty="0" smtClean="0">
                <a:latin typeface="Source Sans Pro Light" charset="0"/>
                <a:ea typeface="Source Sans Pro Light" charset="0"/>
                <a:cs typeface="Source Sans Pro Light" charset="0"/>
              </a:rPr>
              <a:t>query” </a:t>
            </a:r>
            <a:r>
              <a:rPr lang="en-US" dirty="0">
                <a:latin typeface="Source Sans Pro Light" charset="0"/>
                <a:ea typeface="Source Sans Pro Light" charset="0"/>
                <a:cs typeface="Source Sans Pro Light" charset="0"/>
              </a:rPr>
              <a:t>mean</a:t>
            </a:r>
            <a:r>
              <a:rPr lang="en-US" dirty="0" smtClean="0">
                <a:latin typeface="Source Sans Pro Light" charset="0"/>
                <a:ea typeface="Source Sans Pro Light" charset="0"/>
                <a:cs typeface="Source Sans Pro Light" charset="0"/>
              </a:rPr>
              <a:t>? It </a:t>
            </a:r>
            <a:r>
              <a:rPr lang="en-US" dirty="0">
                <a:latin typeface="Source Sans Pro Light" charset="0"/>
                <a:ea typeface="Source Sans Pro Light" charset="0"/>
                <a:cs typeface="Source Sans Pro Light" charset="0"/>
              </a:rPr>
              <a:t>means:</a:t>
            </a:r>
          </a:p>
          <a:p>
            <a:pPr marL="457189" indent="-457189">
              <a:buFont typeface="Arial" charset="0"/>
              <a:buChar char="•"/>
            </a:pPr>
            <a:r>
              <a:rPr lang="en-US" dirty="0" smtClean="0"/>
              <a:t>Spark initiates a distributed read of the data source</a:t>
            </a:r>
          </a:p>
          <a:p>
            <a:pPr marL="457189" indent="-457189">
              <a:buFont typeface="Arial" charset="0"/>
              <a:buChar char="•"/>
            </a:pPr>
            <a:r>
              <a:rPr lang="en-US" dirty="0" smtClean="0"/>
              <a:t>The data flows through the transformations (the RDDs resulting from the Catalyst query plan)</a:t>
            </a:r>
          </a:p>
          <a:p>
            <a:pPr marL="457189" indent="-457189">
              <a:buFont typeface="Arial" charset="0"/>
              <a:buChar char="•"/>
            </a:pPr>
            <a:r>
              <a:rPr lang="en-US" dirty="0" smtClean="0"/>
              <a:t>The result of the action is pulled back into the driver JVM.</a:t>
            </a:r>
            <a:endParaRPr lang="en-US" dirty="0"/>
          </a:p>
        </p:txBody>
      </p:sp>
    </p:spTree>
    <p:extLst>
      <p:ext uri="{BB962C8B-B14F-4D97-AF65-F5344CB8AC3E}">
        <p14:creationId xmlns:p14="http://schemas.microsoft.com/office/powerpoint/2010/main" val="32914458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DataFrame</a:t>
            </a:r>
            <a:endParaRPr lang="en-US" dirty="0"/>
          </a:p>
        </p:txBody>
      </p:sp>
      <p:sp>
        <p:nvSpPr>
          <p:cNvPr id="3" name="Content Placeholder 2"/>
          <p:cNvSpPr>
            <a:spLocks noGrp="1"/>
          </p:cNvSpPr>
          <p:nvPr>
            <p:ph idx="1"/>
          </p:nvPr>
        </p:nvSpPr>
        <p:spPr>
          <a:xfrm>
            <a:off x="1987290" y="1418168"/>
            <a:ext cx="7655187" cy="4737943"/>
          </a:xfrm>
        </p:spPr>
        <p:txBody>
          <a:bodyPr>
            <a:normAutofit fontScale="92500" lnSpcReduction="20000"/>
          </a:bodyPr>
          <a:lstStyle/>
          <a:p>
            <a:r>
              <a:rPr lang="en-US" dirty="0" smtClean="0"/>
              <a:t>You create a DataFrame with a </a:t>
            </a:r>
            <a:r>
              <a:rPr lang="en-US" dirty="0" err="1" smtClean="0">
                <a:solidFill>
                  <a:srgbClr val="0070C0"/>
                </a:solidFill>
                <a:latin typeface="Consolas" charset="0"/>
                <a:ea typeface="Consolas" charset="0"/>
                <a:cs typeface="Consolas" charset="0"/>
              </a:rPr>
              <a:t>SQLContext</a:t>
            </a:r>
            <a:r>
              <a:rPr lang="en-US" dirty="0" smtClean="0">
                <a:solidFill>
                  <a:srgbClr val="0070C0"/>
                </a:solidFill>
              </a:rPr>
              <a:t> </a:t>
            </a:r>
            <a:r>
              <a:rPr lang="en-US" dirty="0" smtClean="0"/>
              <a:t>object (or one of its descendants)</a:t>
            </a:r>
          </a:p>
          <a:p>
            <a:r>
              <a:rPr lang="en-US" dirty="0" smtClean="0"/>
              <a:t>In the Spark Scala shell (</a:t>
            </a:r>
            <a:r>
              <a:rPr lang="en-US" i="1" dirty="0" smtClean="0"/>
              <a:t>spark-shell</a:t>
            </a:r>
            <a:r>
              <a:rPr lang="en-US" dirty="0" smtClean="0"/>
              <a:t>) or </a:t>
            </a:r>
            <a:r>
              <a:rPr lang="en-US" i="1" dirty="0" err="1" smtClean="0"/>
              <a:t>pyspark</a:t>
            </a:r>
            <a:r>
              <a:rPr lang="en-US" dirty="0" smtClean="0"/>
              <a:t>, you have a </a:t>
            </a:r>
            <a:r>
              <a:rPr lang="en-US" dirty="0" err="1" smtClean="0">
                <a:solidFill>
                  <a:srgbClr val="0070C0"/>
                </a:solidFill>
                <a:latin typeface="Consolas" charset="0"/>
                <a:ea typeface="Consolas" charset="0"/>
                <a:cs typeface="Consolas" charset="0"/>
              </a:rPr>
              <a:t>SQLContext</a:t>
            </a:r>
            <a:r>
              <a:rPr lang="en-US" dirty="0" smtClean="0">
                <a:solidFill>
                  <a:srgbClr val="0070C0"/>
                </a:solidFill>
              </a:rPr>
              <a:t> </a:t>
            </a:r>
            <a:r>
              <a:rPr lang="en-US" dirty="0" smtClean="0"/>
              <a:t>available automatically, as </a:t>
            </a:r>
            <a:r>
              <a:rPr lang="en-US" dirty="0" err="1" smtClean="0">
                <a:solidFill>
                  <a:srgbClr val="0070C0"/>
                </a:solidFill>
                <a:latin typeface="Consolas" charset="0"/>
                <a:ea typeface="Consolas" charset="0"/>
                <a:cs typeface="Consolas" charset="0"/>
              </a:rPr>
              <a:t>sqlContext</a:t>
            </a:r>
            <a:r>
              <a:rPr lang="en-US" dirty="0" smtClean="0">
                <a:solidFill>
                  <a:schemeClr val="tx1"/>
                </a:solidFill>
                <a:latin typeface="Source Sans Pro Light" charset="0"/>
                <a:ea typeface="Source Sans Pro Light" charset="0"/>
                <a:cs typeface="Source Sans Pro Light" charset="0"/>
              </a:rPr>
              <a:t>.</a:t>
            </a:r>
            <a:endParaRPr lang="en-US" dirty="0" smtClean="0">
              <a:solidFill>
                <a:srgbClr val="0070C0"/>
              </a:solidFill>
              <a:latin typeface="Courier" charset="0"/>
              <a:ea typeface="Courier" charset="0"/>
              <a:cs typeface="Courier" charset="0"/>
            </a:endParaRPr>
          </a:p>
          <a:p>
            <a:r>
              <a:rPr lang="en-US" dirty="0" smtClean="0"/>
              <a:t>In an application, you can easily create one yourself, from a </a:t>
            </a:r>
            <a:r>
              <a:rPr lang="en-US" dirty="0" err="1" smtClean="0">
                <a:solidFill>
                  <a:srgbClr val="0070C0"/>
                </a:solidFill>
                <a:latin typeface="Consolas" charset="0"/>
                <a:ea typeface="Consolas" charset="0"/>
                <a:cs typeface="Consolas" charset="0"/>
              </a:rPr>
              <a:t>SparkContext</a:t>
            </a:r>
            <a:r>
              <a:rPr lang="en-US" dirty="0" smtClean="0"/>
              <a:t>.</a:t>
            </a:r>
          </a:p>
          <a:p>
            <a:r>
              <a:rPr lang="en-US" dirty="0" smtClean="0">
                <a:solidFill>
                  <a:schemeClr val="tx1"/>
                </a:solidFill>
                <a:latin typeface="Source Sans Pro Light" charset="0"/>
                <a:ea typeface="Source Sans Pro Light" charset="0"/>
                <a:cs typeface="Source Sans Pro Light" charset="0"/>
              </a:rPr>
              <a:t>The DataFrame </a:t>
            </a:r>
            <a:r>
              <a:rPr lang="en-US" i="1" dirty="0" smtClean="0">
                <a:solidFill>
                  <a:schemeClr val="tx1"/>
                </a:solidFill>
                <a:latin typeface="Source Sans Pro Light" charset="0"/>
                <a:ea typeface="Source Sans Pro Light" charset="0"/>
                <a:cs typeface="Source Sans Pro Light" charset="0"/>
              </a:rPr>
              <a:t>data source API</a:t>
            </a:r>
            <a:r>
              <a:rPr lang="en-US" dirty="0" smtClean="0">
                <a:solidFill>
                  <a:schemeClr val="tx1"/>
                </a:solidFill>
                <a:latin typeface="Source Sans Pro Light" charset="0"/>
                <a:ea typeface="Source Sans Pro Light" charset="0"/>
                <a:cs typeface="Source Sans Pro Light" charset="0"/>
              </a:rPr>
              <a:t> is consistent, across data formats. </a:t>
            </a:r>
          </a:p>
          <a:p>
            <a:pPr lvl="1"/>
            <a:r>
              <a:rPr lang="en-US" dirty="0" smtClean="0">
                <a:solidFill>
                  <a:schemeClr val="tx1"/>
                </a:solidFill>
                <a:latin typeface="Source Sans Pro Light" charset="0"/>
                <a:ea typeface="Source Sans Pro Light" charset="0"/>
                <a:cs typeface="Source Sans Pro Light" charset="0"/>
              </a:rPr>
              <a:t>“Opening” a data source works pretty much the same way, no matter what.</a:t>
            </a:r>
            <a:endParaRPr lang="en-US" dirty="0">
              <a:solidFill>
                <a:schemeClr val="tx1"/>
              </a:solidFill>
              <a:latin typeface="Source Sans Pro Light" charset="0"/>
              <a:ea typeface="Source Sans Pro Light" charset="0"/>
              <a:cs typeface="Source Sans Pro Light" charset="0"/>
            </a:endParaRPr>
          </a:p>
        </p:txBody>
      </p:sp>
      <p:sp>
        <p:nvSpPr>
          <p:cNvPr id="4" name="Slide Number Placeholder 3"/>
          <p:cNvSpPr>
            <a:spLocks noGrp="1"/>
          </p:cNvSpPr>
          <p:nvPr>
            <p:ph type="sldNum" sz="quarter" idx="10"/>
          </p:nvPr>
        </p:nvSpPr>
        <p:spPr/>
        <p:txBody>
          <a:bodyPr/>
          <a:lstStyle/>
          <a:p>
            <a:pPr>
              <a:defRPr/>
            </a:pPr>
            <a:fld id="{0E3D2C8F-1C34-3F4C-9785-AD9AA213DF44}" type="slidenum">
              <a:rPr lang="en-US" smtClean="0"/>
              <a:pPr>
                <a:defRPr/>
              </a:pPr>
              <a:t>69</a:t>
            </a:fld>
            <a:endParaRPr lang="en-US" dirty="0"/>
          </a:p>
        </p:txBody>
      </p:sp>
    </p:spTree>
    <p:extLst>
      <p:ext uri="{BB962C8B-B14F-4D97-AF65-F5344CB8AC3E}">
        <p14:creationId xmlns:p14="http://schemas.microsoft.com/office/powerpoint/2010/main" val="92939374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Objectives</a:t>
            </a:r>
            <a:endParaRPr lang="en-US" dirty="0"/>
          </a:p>
        </p:txBody>
      </p:sp>
      <p:sp>
        <p:nvSpPr>
          <p:cNvPr id="3" name="Content Placeholder 2"/>
          <p:cNvSpPr>
            <a:spLocks noGrp="1"/>
          </p:cNvSpPr>
          <p:nvPr>
            <p:ph idx="1"/>
          </p:nvPr>
        </p:nvSpPr>
        <p:spPr>
          <a:xfrm>
            <a:off x="410513" y="1460574"/>
            <a:ext cx="11483132" cy="4525433"/>
          </a:xfrm>
        </p:spPr>
        <p:txBody>
          <a:bodyPr>
            <a:noAutofit/>
          </a:bodyPr>
          <a:lstStyle/>
          <a:p>
            <a:pPr>
              <a:lnSpc>
                <a:spcPct val="130000"/>
              </a:lnSpc>
            </a:pPr>
            <a:r>
              <a:rPr lang="en-US" sz="2800" dirty="0" smtClean="0"/>
              <a:t>Describe the motivation and fundamental mechanics of Spark</a:t>
            </a:r>
          </a:p>
          <a:p>
            <a:pPr>
              <a:lnSpc>
                <a:spcPct val="130000"/>
              </a:lnSpc>
            </a:pPr>
            <a:r>
              <a:rPr lang="en-US" sz="2800" dirty="0" smtClean="0"/>
              <a:t>Use the core Spark APIs to operate on real data </a:t>
            </a:r>
          </a:p>
          <a:p>
            <a:pPr>
              <a:lnSpc>
                <a:spcPct val="130000"/>
              </a:lnSpc>
            </a:pPr>
            <a:r>
              <a:rPr lang="en-US" sz="2800" dirty="0" smtClean="0"/>
              <a:t>Experiment </a:t>
            </a:r>
            <a:r>
              <a:rPr lang="en-US" sz="2800" dirty="0"/>
              <a:t>with use cases for Spark </a:t>
            </a:r>
            <a:endParaRPr lang="en-US" sz="2800" dirty="0" smtClean="0"/>
          </a:p>
          <a:p>
            <a:pPr>
              <a:lnSpc>
                <a:spcPct val="130000"/>
              </a:lnSpc>
            </a:pPr>
            <a:r>
              <a:rPr lang="en-US" sz="2800" dirty="0" smtClean="0"/>
              <a:t>Build data </a:t>
            </a:r>
            <a:r>
              <a:rPr lang="en-US" sz="2800" dirty="0"/>
              <a:t>pipelines </a:t>
            </a:r>
            <a:r>
              <a:rPr lang="en-US" sz="2800" dirty="0" smtClean="0"/>
              <a:t>using </a:t>
            </a:r>
            <a:r>
              <a:rPr lang="en-US" sz="2800" dirty="0"/>
              <a:t>Spark SQL and </a:t>
            </a:r>
            <a:r>
              <a:rPr lang="en-US" sz="2800" dirty="0" smtClean="0"/>
              <a:t>DataFrames</a:t>
            </a:r>
            <a:endParaRPr lang="en-US" sz="2800" dirty="0"/>
          </a:p>
          <a:p>
            <a:pPr>
              <a:lnSpc>
                <a:spcPct val="130000"/>
              </a:lnSpc>
            </a:pPr>
            <a:r>
              <a:rPr lang="en-US" sz="2800" dirty="0" smtClean="0"/>
              <a:t>Analyze </a:t>
            </a:r>
            <a:r>
              <a:rPr lang="en-US" sz="2800" dirty="0"/>
              <a:t>Spark jobs using the administration UIs and </a:t>
            </a:r>
            <a:r>
              <a:rPr lang="en-US" sz="2800" dirty="0" smtClean="0"/>
              <a:t>logs</a:t>
            </a:r>
            <a:endParaRPr lang="en-US" sz="2800" dirty="0"/>
          </a:p>
          <a:p>
            <a:pPr>
              <a:lnSpc>
                <a:spcPct val="130000"/>
              </a:lnSpc>
            </a:pPr>
            <a:r>
              <a:rPr lang="en-US" sz="2800" dirty="0" smtClean="0"/>
              <a:t>Create Streaming and Machine Learning jobs using the common Spark API</a:t>
            </a:r>
            <a:endParaRPr lang="en-US" sz="2800" dirty="0"/>
          </a:p>
        </p:txBody>
      </p:sp>
    </p:spTree>
    <p:extLst>
      <p:ext uri="{BB962C8B-B14F-4D97-AF65-F5344CB8AC3E}">
        <p14:creationId xmlns:p14="http://schemas.microsoft.com/office/powerpoint/2010/main" val="17736752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463639" y="1390918"/>
            <a:ext cx="11249831" cy="4407497"/>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a:xfrm>
            <a:off x="1" y="-26816"/>
            <a:ext cx="11494100" cy="1143000"/>
          </a:xfrm>
        </p:spPr>
        <p:txBody>
          <a:bodyPr/>
          <a:lstStyle/>
          <a:p>
            <a:r>
              <a:rPr lang="en-US" dirty="0"/>
              <a:t>Creating a </a:t>
            </a:r>
            <a:r>
              <a:rPr lang="en-US" dirty="0" err="1" smtClean="0"/>
              <a:t>DataFrame</a:t>
            </a:r>
            <a:r>
              <a:rPr lang="en-US" dirty="0" smtClean="0"/>
              <a:t> in Scala</a:t>
            </a:r>
            <a:endParaRPr lang="en-US" dirty="0"/>
          </a:p>
        </p:txBody>
      </p:sp>
      <p:sp>
        <p:nvSpPr>
          <p:cNvPr id="9" name="Rectangle 8"/>
          <p:cNvSpPr/>
          <p:nvPr/>
        </p:nvSpPr>
        <p:spPr>
          <a:xfrm>
            <a:off x="710498" y="1619043"/>
            <a:ext cx="10864932" cy="3875645"/>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sz="1800" b="1" dirty="0">
                <a:solidFill>
                  <a:srgbClr val="7F0055"/>
                </a:solidFill>
                <a:latin typeface="Consolas" charset="0"/>
                <a:ea typeface="Consolas" charset="0"/>
                <a:cs typeface="Consolas" charset="0"/>
              </a:rPr>
              <a:t>import </a:t>
            </a:r>
            <a:r>
              <a:rPr lang="en-US" sz="1800" dirty="0" err="1">
                <a:solidFill>
                  <a:srgbClr val="000000"/>
                </a:solidFill>
                <a:latin typeface="Consolas" charset="0"/>
                <a:ea typeface="Consolas" charset="0"/>
                <a:cs typeface="Consolas" charset="0"/>
              </a:rPr>
              <a:t>org.apache.spark</a:t>
            </a:r>
            <a:r>
              <a:rPr lang="en-US" sz="1800" dirty="0">
                <a:solidFill>
                  <a:srgbClr val="000000"/>
                </a:solidFill>
                <a:latin typeface="Consolas" charset="0"/>
                <a:ea typeface="Consolas" charset="0"/>
                <a:cs typeface="Consolas" charset="0"/>
              </a:rPr>
              <a:t>.{</a:t>
            </a:r>
            <a:r>
              <a:rPr lang="en-US" sz="1800" dirty="0" err="1">
                <a:solidFill>
                  <a:srgbClr val="000000"/>
                </a:solidFill>
                <a:latin typeface="Consolas" charset="0"/>
                <a:ea typeface="Consolas" charset="0"/>
                <a:cs typeface="Consolas" charset="0"/>
              </a:rPr>
              <a:t>SparkConf</a:t>
            </a:r>
            <a:r>
              <a:rPr lang="en-US" sz="1800" dirty="0">
                <a:solidFill>
                  <a:srgbClr val="000000"/>
                </a:solidFill>
                <a:latin typeface="Consolas" charset="0"/>
                <a:ea typeface="Consolas" charset="0"/>
                <a:cs typeface="Consolas" charset="0"/>
              </a:rPr>
              <a:t>, </a:t>
            </a:r>
            <a:r>
              <a:rPr lang="en-US" sz="1800" dirty="0" err="1">
                <a:solidFill>
                  <a:srgbClr val="000000"/>
                </a:solidFill>
                <a:latin typeface="Consolas" charset="0"/>
                <a:ea typeface="Consolas" charset="0"/>
                <a:cs typeface="Consolas" charset="0"/>
              </a:rPr>
              <a:t>SparkContext</a:t>
            </a:r>
            <a:r>
              <a:rPr lang="en-US" sz="1800" dirty="0">
                <a:solidFill>
                  <a:srgbClr val="000000"/>
                </a:solidFill>
                <a:latin typeface="Consolas" charset="0"/>
                <a:ea typeface="Consolas" charset="0"/>
                <a:cs typeface="Consolas" charset="0"/>
              </a:rPr>
              <a:t>}</a:t>
            </a:r>
          </a:p>
          <a:p>
            <a:r>
              <a:rPr lang="en-US" sz="1800" b="1" dirty="0">
                <a:solidFill>
                  <a:srgbClr val="7F0055"/>
                </a:solidFill>
                <a:latin typeface="Consolas" charset="0"/>
                <a:ea typeface="Consolas" charset="0"/>
                <a:cs typeface="Consolas" charset="0"/>
              </a:rPr>
              <a:t>import </a:t>
            </a:r>
            <a:r>
              <a:rPr lang="en-US" sz="1800" dirty="0" err="1">
                <a:solidFill>
                  <a:srgbClr val="000000"/>
                </a:solidFill>
                <a:latin typeface="Consolas" charset="0"/>
                <a:ea typeface="Consolas" charset="0"/>
                <a:cs typeface="Consolas" charset="0"/>
              </a:rPr>
              <a:t>org.apache.spark.sql.SQLContext</a:t>
            </a:r>
            <a:endParaRPr lang="en-US" sz="1800" dirty="0">
              <a:solidFill>
                <a:srgbClr val="000000"/>
              </a:solidFill>
              <a:latin typeface="Consolas" charset="0"/>
              <a:ea typeface="Consolas" charset="0"/>
              <a:cs typeface="Consolas" charset="0"/>
            </a:endParaRPr>
          </a:p>
          <a:p>
            <a:endParaRPr lang="en-US" sz="1800" dirty="0">
              <a:latin typeface="Consolas" charset="0"/>
              <a:ea typeface="Consolas" charset="0"/>
              <a:cs typeface="Consolas" charset="0"/>
            </a:endParaRPr>
          </a:p>
          <a:p>
            <a:r>
              <a:rPr lang="en-US" sz="1800" b="1" dirty="0" err="1">
                <a:solidFill>
                  <a:srgbClr val="7F0055"/>
                </a:solidFill>
                <a:latin typeface="Consolas" charset="0"/>
                <a:ea typeface="Consolas" charset="0"/>
                <a:cs typeface="Consolas" charset="0"/>
              </a:rPr>
              <a:t>val</a:t>
            </a:r>
            <a:r>
              <a:rPr lang="en-US" sz="1800" b="1" dirty="0">
                <a:solidFill>
                  <a:srgbClr val="7F0055"/>
                </a:solidFill>
                <a:latin typeface="Consolas" charset="0"/>
                <a:ea typeface="Consolas" charset="0"/>
                <a:cs typeface="Consolas" charset="0"/>
              </a:rPr>
              <a:t> </a:t>
            </a:r>
            <a:r>
              <a:rPr lang="en-US" sz="1800" dirty="0" err="1">
                <a:solidFill>
                  <a:srgbClr val="000000"/>
                </a:solidFill>
                <a:latin typeface="Consolas" charset="0"/>
                <a:ea typeface="Consolas" charset="0"/>
                <a:cs typeface="Consolas" charset="0"/>
              </a:rPr>
              <a:t>conf</a:t>
            </a:r>
            <a:r>
              <a:rPr lang="en-US" sz="1800" b="1" dirty="0">
                <a:solidFill>
                  <a:srgbClr val="000000"/>
                </a:solidFill>
                <a:latin typeface="Consolas" charset="0"/>
                <a:ea typeface="Consolas" charset="0"/>
                <a:cs typeface="Consolas" charset="0"/>
              </a:rPr>
              <a:t> </a:t>
            </a:r>
            <a:r>
              <a:rPr lang="en-US" sz="1800" b="1" dirty="0">
                <a:solidFill>
                  <a:srgbClr val="7F0055"/>
                </a:solidFill>
                <a:latin typeface="Consolas" charset="0"/>
                <a:ea typeface="Consolas" charset="0"/>
                <a:cs typeface="Consolas" charset="0"/>
              </a:rPr>
              <a:t>= new </a:t>
            </a:r>
            <a:r>
              <a:rPr lang="en-US" sz="1800" dirty="0" err="1">
                <a:solidFill>
                  <a:srgbClr val="000000"/>
                </a:solidFill>
                <a:latin typeface="Consolas" charset="0"/>
                <a:ea typeface="Consolas" charset="0"/>
                <a:cs typeface="Consolas" charset="0"/>
              </a:rPr>
              <a:t>SparkConf</a:t>
            </a:r>
            <a:r>
              <a:rPr lang="en-US" sz="1800" dirty="0">
                <a:solidFill>
                  <a:srgbClr val="000000"/>
                </a:solidFill>
                <a:latin typeface="Consolas" charset="0"/>
                <a:ea typeface="Consolas" charset="0"/>
                <a:cs typeface="Consolas" charset="0"/>
              </a:rPr>
              <a:t>().</a:t>
            </a:r>
            <a:r>
              <a:rPr lang="en-US" sz="1800" dirty="0" err="1">
                <a:solidFill>
                  <a:srgbClr val="000000"/>
                </a:solidFill>
                <a:latin typeface="Consolas" charset="0"/>
                <a:ea typeface="Consolas" charset="0"/>
                <a:cs typeface="Consolas" charset="0"/>
              </a:rPr>
              <a:t>setAppName</a:t>
            </a:r>
            <a:r>
              <a:rPr lang="en-US" sz="1800" dirty="0">
                <a:solidFill>
                  <a:srgbClr val="000000"/>
                </a:solidFill>
                <a:latin typeface="Consolas" charset="0"/>
                <a:ea typeface="Consolas" charset="0"/>
                <a:cs typeface="Consolas" charset="0"/>
              </a:rPr>
              <a:t>(</a:t>
            </a:r>
            <a:r>
              <a:rPr lang="en-US" sz="1800" dirty="0" err="1">
                <a:solidFill>
                  <a:srgbClr val="000000"/>
                </a:solidFill>
                <a:latin typeface="Consolas" charset="0"/>
                <a:ea typeface="Consolas" charset="0"/>
                <a:cs typeface="Consolas" charset="0"/>
              </a:rPr>
              <a:t>appName</a:t>
            </a:r>
            <a:r>
              <a:rPr lang="en-US" sz="1800" dirty="0">
                <a:solidFill>
                  <a:srgbClr val="000000"/>
                </a:solidFill>
                <a:latin typeface="Consolas" charset="0"/>
                <a:ea typeface="Consolas" charset="0"/>
                <a:cs typeface="Consolas" charset="0"/>
              </a:rPr>
              <a:t>).</a:t>
            </a:r>
          </a:p>
          <a:p>
            <a:r>
              <a:rPr lang="fi-FI" sz="1800" dirty="0">
                <a:latin typeface="Consolas" charset="0"/>
                <a:ea typeface="Consolas" charset="0"/>
                <a:cs typeface="Consolas" charset="0"/>
              </a:rPr>
              <a:t>                           </a:t>
            </a:r>
            <a:r>
              <a:rPr lang="fi-FI" sz="1800" dirty="0">
                <a:solidFill>
                  <a:srgbClr val="000000"/>
                </a:solidFill>
                <a:latin typeface="Consolas" charset="0"/>
                <a:ea typeface="Consolas" charset="0"/>
                <a:cs typeface="Consolas" charset="0"/>
              </a:rPr>
              <a:t>setMaster(</a:t>
            </a:r>
            <a:r>
              <a:rPr lang="fi-FI" sz="1800" dirty="0" err="1">
                <a:solidFill>
                  <a:srgbClr val="000000"/>
                </a:solidFill>
                <a:latin typeface="Consolas" charset="0"/>
                <a:ea typeface="Consolas" charset="0"/>
                <a:cs typeface="Consolas" charset="0"/>
              </a:rPr>
              <a:t>master</a:t>
            </a:r>
            <a:r>
              <a:rPr lang="fi-FI" sz="1800" dirty="0">
                <a:solidFill>
                  <a:srgbClr val="000000"/>
                </a:solidFill>
                <a:latin typeface="Consolas" charset="0"/>
                <a:ea typeface="Consolas" charset="0"/>
                <a:cs typeface="Consolas" charset="0"/>
              </a:rPr>
              <a:t>)</a:t>
            </a:r>
          </a:p>
          <a:p>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Returns</a:t>
            </a:r>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existing</a:t>
            </a:r>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SparkContext</a:t>
            </a:r>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if</a:t>
            </a:r>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there</a:t>
            </a:r>
            <a:r>
              <a:rPr lang="fi-FI" sz="1800" dirty="0">
                <a:solidFill>
                  <a:srgbClr val="00A019"/>
                </a:solidFill>
                <a:latin typeface="Consolas" charset="0"/>
                <a:ea typeface="Consolas" charset="0"/>
                <a:cs typeface="Consolas" charset="0"/>
              </a:rPr>
              <a:t> is </a:t>
            </a:r>
            <a:r>
              <a:rPr lang="fi-FI" sz="1800" dirty="0" err="1">
                <a:solidFill>
                  <a:srgbClr val="00A019"/>
                </a:solidFill>
                <a:latin typeface="Consolas" charset="0"/>
                <a:ea typeface="Consolas" charset="0"/>
                <a:cs typeface="Consolas" charset="0"/>
              </a:rPr>
              <a:t>one</a:t>
            </a:r>
            <a:r>
              <a:rPr lang="fi-FI" sz="1800" dirty="0">
                <a:solidFill>
                  <a:srgbClr val="00A019"/>
                </a:solidFill>
                <a:latin typeface="Consolas" charset="0"/>
                <a:ea typeface="Consolas" charset="0"/>
                <a:cs typeface="Consolas" charset="0"/>
              </a:rPr>
              <a:t>;</a:t>
            </a:r>
          </a:p>
          <a:p>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otherwise</a:t>
            </a:r>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creates</a:t>
            </a:r>
            <a:r>
              <a:rPr lang="fi-FI" sz="1800" dirty="0">
                <a:solidFill>
                  <a:srgbClr val="00A019"/>
                </a:solidFill>
                <a:latin typeface="Consolas" charset="0"/>
                <a:ea typeface="Consolas" charset="0"/>
                <a:cs typeface="Consolas" charset="0"/>
              </a:rPr>
              <a:t> a </a:t>
            </a:r>
            <a:r>
              <a:rPr lang="fi-FI" sz="1800" dirty="0" err="1">
                <a:solidFill>
                  <a:srgbClr val="00A019"/>
                </a:solidFill>
                <a:latin typeface="Consolas" charset="0"/>
                <a:ea typeface="Consolas" charset="0"/>
                <a:cs typeface="Consolas" charset="0"/>
              </a:rPr>
              <a:t>new</a:t>
            </a:r>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one</a:t>
            </a:r>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from</a:t>
            </a:r>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the</a:t>
            </a:r>
            <a:r>
              <a:rPr lang="fi-FI" sz="1800" dirty="0">
                <a:solidFill>
                  <a:srgbClr val="00A019"/>
                </a:solidFill>
                <a:latin typeface="Consolas" charset="0"/>
                <a:ea typeface="Consolas" charset="0"/>
                <a:cs typeface="Consolas" charset="0"/>
              </a:rPr>
              <a:t> </a:t>
            </a:r>
            <a:r>
              <a:rPr lang="fi-FI" sz="1800" dirty="0" err="1">
                <a:solidFill>
                  <a:srgbClr val="00A019"/>
                </a:solidFill>
                <a:latin typeface="Consolas" charset="0"/>
                <a:ea typeface="Consolas" charset="0"/>
                <a:cs typeface="Consolas" charset="0"/>
              </a:rPr>
              <a:t>config</a:t>
            </a:r>
            <a:r>
              <a:rPr lang="fi-FI" sz="1800" dirty="0">
                <a:solidFill>
                  <a:srgbClr val="00A019"/>
                </a:solidFill>
                <a:latin typeface="Consolas" charset="0"/>
                <a:ea typeface="Consolas" charset="0"/>
                <a:cs typeface="Consolas" charset="0"/>
              </a:rPr>
              <a:t>.</a:t>
            </a:r>
          </a:p>
          <a:p>
            <a:r>
              <a:rPr lang="fi-FI" sz="1800" b="1" dirty="0" err="1">
                <a:solidFill>
                  <a:srgbClr val="7F0055"/>
                </a:solidFill>
                <a:latin typeface="Consolas" charset="0"/>
                <a:ea typeface="Consolas" charset="0"/>
                <a:cs typeface="Consolas" charset="0"/>
              </a:rPr>
              <a:t>val</a:t>
            </a:r>
            <a:r>
              <a:rPr lang="fi-FI" sz="1800" b="1" dirty="0">
                <a:solidFill>
                  <a:srgbClr val="7F0055"/>
                </a:solidFill>
                <a:latin typeface="Consolas" charset="0"/>
                <a:ea typeface="Consolas" charset="0"/>
                <a:cs typeface="Consolas" charset="0"/>
              </a:rPr>
              <a:t> </a:t>
            </a:r>
            <a:r>
              <a:rPr lang="fi-FI" sz="1800" dirty="0" err="1">
                <a:solidFill>
                  <a:srgbClr val="000000"/>
                </a:solidFill>
                <a:latin typeface="Consolas" charset="0"/>
                <a:ea typeface="Consolas" charset="0"/>
                <a:cs typeface="Consolas" charset="0"/>
              </a:rPr>
              <a:t>sc</a:t>
            </a:r>
            <a:r>
              <a:rPr lang="fi-FI" sz="1800" b="1" dirty="0">
                <a:solidFill>
                  <a:srgbClr val="000000"/>
                </a:solidFill>
                <a:latin typeface="Consolas" charset="0"/>
                <a:ea typeface="Consolas" charset="0"/>
                <a:cs typeface="Consolas" charset="0"/>
              </a:rPr>
              <a:t> </a:t>
            </a:r>
            <a:r>
              <a:rPr lang="fi-FI" sz="1800" b="1" dirty="0">
                <a:solidFill>
                  <a:srgbClr val="7F0055"/>
                </a:solidFill>
                <a:latin typeface="Consolas" charset="0"/>
                <a:ea typeface="Consolas" charset="0"/>
                <a:cs typeface="Consolas" charset="0"/>
              </a:rPr>
              <a:t>= </a:t>
            </a:r>
            <a:r>
              <a:rPr lang="fi-FI" sz="1800" dirty="0" err="1">
                <a:solidFill>
                  <a:srgbClr val="000000"/>
                </a:solidFill>
                <a:latin typeface="Consolas" charset="0"/>
                <a:ea typeface="Consolas" charset="0"/>
                <a:cs typeface="Consolas" charset="0"/>
              </a:rPr>
              <a:t>SparkContext.getOrCreate</a:t>
            </a:r>
            <a:r>
              <a:rPr lang="fi-FI" sz="1800" dirty="0">
                <a:solidFill>
                  <a:srgbClr val="000000"/>
                </a:solidFill>
                <a:latin typeface="Consolas" charset="0"/>
                <a:ea typeface="Consolas" charset="0"/>
                <a:cs typeface="Consolas" charset="0"/>
              </a:rPr>
              <a:t>(</a:t>
            </a:r>
            <a:r>
              <a:rPr lang="fi-FI" sz="1800" dirty="0" err="1">
                <a:solidFill>
                  <a:srgbClr val="000000"/>
                </a:solidFill>
                <a:latin typeface="Consolas" charset="0"/>
                <a:ea typeface="Consolas" charset="0"/>
                <a:cs typeface="Consolas" charset="0"/>
              </a:rPr>
              <a:t>conf</a:t>
            </a:r>
            <a:r>
              <a:rPr lang="fi-FI" sz="1800" dirty="0">
                <a:solidFill>
                  <a:srgbClr val="000000"/>
                </a:solidFill>
                <a:latin typeface="Consolas" charset="0"/>
                <a:ea typeface="Consolas" charset="0"/>
                <a:cs typeface="Consolas" charset="0"/>
              </a:rPr>
              <a:t>)</a:t>
            </a:r>
          </a:p>
          <a:p>
            <a:r>
              <a:rPr lang="nl-NL" sz="1800" dirty="0">
                <a:solidFill>
                  <a:srgbClr val="00A019"/>
                </a:solidFill>
                <a:latin typeface="Consolas" charset="0"/>
                <a:ea typeface="Consolas" charset="0"/>
                <a:cs typeface="Consolas" charset="0"/>
              </a:rPr>
              <a:t>// </a:t>
            </a:r>
            <a:r>
              <a:rPr lang="nl-NL" sz="1800" dirty="0" err="1">
                <a:solidFill>
                  <a:srgbClr val="00A019"/>
                </a:solidFill>
                <a:latin typeface="Consolas" charset="0"/>
                <a:ea typeface="Consolas" charset="0"/>
                <a:cs typeface="Consolas" charset="0"/>
              </a:rPr>
              <a:t>Ditto</a:t>
            </a:r>
            <a:r>
              <a:rPr lang="nl-NL" sz="1800" dirty="0">
                <a:solidFill>
                  <a:srgbClr val="00A019"/>
                </a:solidFill>
                <a:latin typeface="Consolas" charset="0"/>
                <a:ea typeface="Consolas" charset="0"/>
                <a:cs typeface="Consolas" charset="0"/>
              </a:rPr>
              <a:t>.</a:t>
            </a:r>
          </a:p>
          <a:p>
            <a:r>
              <a:rPr lang="nl-NL" sz="1800" b="1" dirty="0">
                <a:solidFill>
                  <a:srgbClr val="7F0055"/>
                </a:solidFill>
                <a:latin typeface="Consolas" charset="0"/>
                <a:ea typeface="Consolas" charset="0"/>
                <a:cs typeface="Consolas" charset="0"/>
              </a:rPr>
              <a:t>val </a:t>
            </a:r>
            <a:r>
              <a:rPr lang="nl-NL" sz="1800" dirty="0" err="1">
                <a:solidFill>
                  <a:srgbClr val="000000"/>
                </a:solidFill>
                <a:latin typeface="Consolas" charset="0"/>
                <a:ea typeface="Consolas" charset="0"/>
                <a:cs typeface="Consolas" charset="0"/>
              </a:rPr>
              <a:t>sqlContext</a:t>
            </a:r>
            <a:r>
              <a:rPr lang="nl-NL" sz="1800" b="1" dirty="0">
                <a:solidFill>
                  <a:srgbClr val="000000"/>
                </a:solidFill>
                <a:latin typeface="Consolas" charset="0"/>
                <a:ea typeface="Consolas" charset="0"/>
                <a:cs typeface="Consolas" charset="0"/>
              </a:rPr>
              <a:t> </a:t>
            </a:r>
            <a:r>
              <a:rPr lang="nl-NL" sz="1800" b="1" dirty="0">
                <a:solidFill>
                  <a:srgbClr val="7F0055"/>
                </a:solidFill>
                <a:latin typeface="Consolas" charset="0"/>
                <a:ea typeface="Consolas" charset="0"/>
                <a:cs typeface="Consolas" charset="0"/>
              </a:rPr>
              <a:t>= </a:t>
            </a:r>
            <a:r>
              <a:rPr lang="nl-NL" sz="1800" dirty="0" err="1">
                <a:solidFill>
                  <a:srgbClr val="000000"/>
                </a:solidFill>
                <a:latin typeface="Consolas" charset="0"/>
                <a:ea typeface="Consolas" charset="0"/>
                <a:cs typeface="Consolas" charset="0"/>
              </a:rPr>
              <a:t>SQLContext.getOrCreate</a:t>
            </a:r>
            <a:r>
              <a:rPr lang="nl-NL" sz="1800" dirty="0">
                <a:solidFill>
                  <a:srgbClr val="000000"/>
                </a:solidFill>
                <a:latin typeface="Consolas" charset="0"/>
                <a:ea typeface="Consolas" charset="0"/>
                <a:cs typeface="Consolas" charset="0"/>
              </a:rPr>
              <a:t>(</a:t>
            </a:r>
            <a:r>
              <a:rPr lang="nl-NL" sz="1800" dirty="0" err="1">
                <a:solidFill>
                  <a:srgbClr val="000000"/>
                </a:solidFill>
                <a:latin typeface="Consolas" charset="0"/>
                <a:ea typeface="Consolas" charset="0"/>
                <a:cs typeface="Consolas" charset="0"/>
              </a:rPr>
              <a:t>sc</a:t>
            </a:r>
            <a:r>
              <a:rPr lang="nl-NL" sz="1800" dirty="0">
                <a:solidFill>
                  <a:srgbClr val="000000"/>
                </a:solidFill>
                <a:latin typeface="Consolas" charset="0"/>
                <a:ea typeface="Consolas" charset="0"/>
                <a:cs typeface="Consolas" charset="0"/>
              </a:rPr>
              <a:t>)</a:t>
            </a:r>
          </a:p>
          <a:p>
            <a:endParaRPr lang="nl-NL" sz="1800" dirty="0">
              <a:latin typeface="Consolas" charset="0"/>
              <a:ea typeface="Consolas" charset="0"/>
              <a:cs typeface="Consolas" charset="0"/>
            </a:endParaRPr>
          </a:p>
          <a:p>
            <a:r>
              <a:rPr lang="nl-NL" sz="1800" b="1" dirty="0">
                <a:solidFill>
                  <a:srgbClr val="7F0055"/>
                </a:solidFill>
                <a:latin typeface="Consolas" charset="0"/>
                <a:ea typeface="Consolas" charset="0"/>
                <a:cs typeface="Consolas" charset="0"/>
              </a:rPr>
              <a:t>val </a:t>
            </a:r>
            <a:r>
              <a:rPr lang="nl-NL" sz="1800" dirty="0" err="1">
                <a:solidFill>
                  <a:srgbClr val="000000"/>
                </a:solidFill>
                <a:latin typeface="Consolas" charset="0"/>
                <a:ea typeface="Consolas" charset="0"/>
                <a:cs typeface="Consolas" charset="0"/>
              </a:rPr>
              <a:t>df</a:t>
            </a:r>
            <a:r>
              <a:rPr lang="nl-NL" sz="1800" b="1" dirty="0">
                <a:solidFill>
                  <a:srgbClr val="000000"/>
                </a:solidFill>
                <a:latin typeface="Consolas" charset="0"/>
                <a:ea typeface="Consolas" charset="0"/>
                <a:cs typeface="Consolas" charset="0"/>
              </a:rPr>
              <a:t> </a:t>
            </a:r>
            <a:r>
              <a:rPr lang="nl-NL" sz="1800" b="1" dirty="0">
                <a:solidFill>
                  <a:srgbClr val="7F0055"/>
                </a:solidFill>
                <a:latin typeface="Consolas" charset="0"/>
                <a:ea typeface="Consolas" charset="0"/>
                <a:cs typeface="Consolas" charset="0"/>
              </a:rPr>
              <a:t>= </a:t>
            </a:r>
            <a:r>
              <a:rPr lang="nl-NL" sz="1800" dirty="0" err="1">
                <a:solidFill>
                  <a:srgbClr val="000000"/>
                </a:solidFill>
                <a:latin typeface="Consolas" charset="0"/>
                <a:ea typeface="Consolas" charset="0"/>
                <a:cs typeface="Consolas" charset="0"/>
              </a:rPr>
              <a:t>sqlContext.read.parquet</a:t>
            </a:r>
            <a:r>
              <a:rPr lang="nl-NL" sz="1800" dirty="0">
                <a:solidFill>
                  <a:srgbClr val="000000"/>
                </a:solidFill>
                <a:latin typeface="Consolas" charset="0"/>
                <a:ea typeface="Consolas" charset="0"/>
                <a:cs typeface="Consolas" charset="0"/>
              </a:rPr>
              <a:t>(</a:t>
            </a:r>
            <a:r>
              <a:rPr lang="nl-NL" sz="1800" dirty="0">
                <a:solidFill>
                  <a:srgbClr val="0000BB"/>
                </a:solidFill>
                <a:latin typeface="Consolas" charset="0"/>
                <a:ea typeface="Consolas" charset="0"/>
                <a:cs typeface="Consolas" charset="0"/>
              </a:rPr>
              <a:t>"/</a:t>
            </a:r>
            <a:r>
              <a:rPr lang="nl-NL" sz="1800" dirty="0" err="1">
                <a:solidFill>
                  <a:srgbClr val="0000BB"/>
                </a:solidFill>
                <a:latin typeface="Consolas" charset="0"/>
                <a:ea typeface="Consolas" charset="0"/>
                <a:cs typeface="Consolas" charset="0"/>
              </a:rPr>
              <a:t>path</a:t>
            </a:r>
            <a:r>
              <a:rPr lang="nl-NL" sz="1800" dirty="0">
                <a:solidFill>
                  <a:srgbClr val="0000BB"/>
                </a:solidFill>
                <a:latin typeface="Consolas" charset="0"/>
                <a:ea typeface="Consolas" charset="0"/>
                <a:cs typeface="Consolas" charset="0"/>
              </a:rPr>
              <a:t>/</a:t>
            </a:r>
            <a:r>
              <a:rPr lang="nl-NL" sz="1800" dirty="0" err="1">
                <a:solidFill>
                  <a:srgbClr val="0000BB"/>
                </a:solidFill>
                <a:latin typeface="Consolas" charset="0"/>
                <a:ea typeface="Consolas" charset="0"/>
                <a:cs typeface="Consolas" charset="0"/>
              </a:rPr>
              <a:t>to</a:t>
            </a:r>
            <a:r>
              <a:rPr lang="nl-NL" sz="1800" dirty="0">
                <a:solidFill>
                  <a:srgbClr val="0000BB"/>
                </a:solidFill>
                <a:latin typeface="Consolas" charset="0"/>
                <a:ea typeface="Consolas" charset="0"/>
                <a:cs typeface="Consolas" charset="0"/>
              </a:rPr>
              <a:t>/</a:t>
            </a:r>
            <a:r>
              <a:rPr lang="nl-NL" sz="1800" dirty="0" err="1">
                <a:solidFill>
                  <a:srgbClr val="0000BB"/>
                </a:solidFill>
                <a:latin typeface="Consolas" charset="0"/>
                <a:ea typeface="Consolas" charset="0"/>
                <a:cs typeface="Consolas" charset="0"/>
              </a:rPr>
              <a:t>data.parquet</a:t>
            </a:r>
            <a:r>
              <a:rPr lang="nl-NL" sz="1800" dirty="0">
                <a:solidFill>
                  <a:srgbClr val="0000BB"/>
                </a:solidFill>
                <a:latin typeface="Consolas" charset="0"/>
                <a:ea typeface="Consolas" charset="0"/>
                <a:cs typeface="Consolas" charset="0"/>
              </a:rPr>
              <a:t>")</a:t>
            </a:r>
          </a:p>
          <a:p>
            <a:r>
              <a:rPr lang="nl-NL" sz="1800" b="1" dirty="0">
                <a:solidFill>
                  <a:srgbClr val="7F0055"/>
                </a:solidFill>
                <a:latin typeface="Consolas" charset="0"/>
                <a:ea typeface="Consolas" charset="0"/>
                <a:cs typeface="Consolas" charset="0"/>
              </a:rPr>
              <a:t>val </a:t>
            </a:r>
            <a:r>
              <a:rPr lang="nl-NL" sz="1800" dirty="0">
                <a:solidFill>
                  <a:srgbClr val="000000"/>
                </a:solidFill>
                <a:latin typeface="Consolas" charset="0"/>
                <a:ea typeface="Consolas" charset="0"/>
                <a:cs typeface="Consolas" charset="0"/>
              </a:rPr>
              <a:t>df2</a:t>
            </a:r>
            <a:r>
              <a:rPr lang="nl-NL" sz="1800" b="1" dirty="0">
                <a:solidFill>
                  <a:srgbClr val="000000"/>
                </a:solidFill>
                <a:latin typeface="Consolas" charset="0"/>
                <a:ea typeface="Consolas" charset="0"/>
                <a:cs typeface="Consolas" charset="0"/>
              </a:rPr>
              <a:t> </a:t>
            </a:r>
            <a:r>
              <a:rPr lang="nl-NL" sz="1800" b="1" dirty="0">
                <a:solidFill>
                  <a:srgbClr val="7F0055"/>
                </a:solidFill>
                <a:latin typeface="Consolas" charset="0"/>
                <a:ea typeface="Consolas" charset="0"/>
                <a:cs typeface="Consolas" charset="0"/>
              </a:rPr>
              <a:t>= </a:t>
            </a:r>
            <a:r>
              <a:rPr lang="nl-NL" sz="1800" dirty="0" err="1">
                <a:solidFill>
                  <a:srgbClr val="000000"/>
                </a:solidFill>
                <a:latin typeface="Consolas" charset="0"/>
                <a:ea typeface="Consolas" charset="0"/>
                <a:cs typeface="Consolas" charset="0"/>
              </a:rPr>
              <a:t>sqlContext.read.json</a:t>
            </a:r>
            <a:r>
              <a:rPr lang="nl-NL" sz="1800" dirty="0">
                <a:solidFill>
                  <a:srgbClr val="000000"/>
                </a:solidFill>
                <a:latin typeface="Consolas" charset="0"/>
                <a:ea typeface="Consolas" charset="0"/>
                <a:cs typeface="Consolas" charset="0"/>
              </a:rPr>
              <a:t>(</a:t>
            </a:r>
            <a:r>
              <a:rPr lang="nl-NL" sz="1800" dirty="0">
                <a:solidFill>
                  <a:srgbClr val="0000BB"/>
                </a:solidFill>
                <a:latin typeface="Consolas" charset="0"/>
                <a:ea typeface="Consolas" charset="0"/>
                <a:cs typeface="Consolas" charset="0"/>
              </a:rPr>
              <a:t>"/</a:t>
            </a:r>
            <a:r>
              <a:rPr lang="nl-NL" sz="1800" dirty="0" err="1">
                <a:solidFill>
                  <a:srgbClr val="0000BB"/>
                </a:solidFill>
                <a:latin typeface="Consolas" charset="0"/>
                <a:ea typeface="Consolas" charset="0"/>
                <a:cs typeface="Consolas" charset="0"/>
              </a:rPr>
              <a:t>path</a:t>
            </a:r>
            <a:r>
              <a:rPr lang="nl-NL" sz="1800" dirty="0">
                <a:solidFill>
                  <a:srgbClr val="0000BB"/>
                </a:solidFill>
                <a:latin typeface="Consolas" charset="0"/>
                <a:ea typeface="Consolas" charset="0"/>
                <a:cs typeface="Consolas" charset="0"/>
              </a:rPr>
              <a:t>/</a:t>
            </a:r>
            <a:r>
              <a:rPr lang="nl-NL" sz="1800" dirty="0" err="1">
                <a:solidFill>
                  <a:srgbClr val="0000BB"/>
                </a:solidFill>
                <a:latin typeface="Consolas" charset="0"/>
                <a:ea typeface="Consolas" charset="0"/>
                <a:cs typeface="Consolas" charset="0"/>
              </a:rPr>
              <a:t>to</a:t>
            </a:r>
            <a:r>
              <a:rPr lang="nl-NL" sz="1800" dirty="0">
                <a:solidFill>
                  <a:srgbClr val="0000BB"/>
                </a:solidFill>
                <a:latin typeface="Consolas" charset="0"/>
                <a:ea typeface="Consolas" charset="0"/>
                <a:cs typeface="Consolas" charset="0"/>
              </a:rPr>
              <a:t>/</a:t>
            </a:r>
            <a:r>
              <a:rPr lang="nl-NL" sz="1800" dirty="0" err="1">
                <a:solidFill>
                  <a:srgbClr val="0000BB"/>
                </a:solidFill>
                <a:latin typeface="Consolas" charset="0"/>
                <a:ea typeface="Consolas" charset="0"/>
                <a:cs typeface="Consolas" charset="0"/>
              </a:rPr>
              <a:t>data.json</a:t>
            </a:r>
            <a:r>
              <a:rPr lang="nl-NL" sz="1800" dirty="0">
                <a:solidFill>
                  <a:srgbClr val="0000BB"/>
                </a:solidFill>
                <a:latin typeface="Consolas" charset="0"/>
                <a:ea typeface="Consolas" charset="0"/>
                <a:cs typeface="Consolas" charset="0"/>
              </a:rPr>
              <a:t>")</a:t>
            </a:r>
          </a:p>
        </p:txBody>
      </p:sp>
      <p:sp>
        <p:nvSpPr>
          <p:cNvPr id="3" name="TextBox 2"/>
          <p:cNvSpPr txBox="1"/>
          <p:nvPr/>
        </p:nvSpPr>
        <p:spPr>
          <a:xfrm>
            <a:off x="1027989" y="1065046"/>
            <a:ext cx="9368707" cy="553997"/>
          </a:xfrm>
          <a:prstGeom prst="rect">
            <a:avLst/>
          </a:prstGeom>
          <a:noFill/>
        </p:spPr>
        <p:txBody>
          <a:bodyPr wrap="square" lIns="121917" tIns="60958" rIns="121917" bIns="60958" rtlCol="0">
            <a:spAutoFit/>
          </a:bodyPr>
          <a:lstStyle/>
          <a:p>
            <a:r>
              <a:rPr lang="en-US" sz="2800" dirty="0">
                <a:latin typeface="Source Sans Pro Light" charset="0"/>
                <a:ea typeface="Source Sans Pro Light" charset="0"/>
                <a:cs typeface="Source Sans Pro Light" charset="0"/>
              </a:rPr>
              <a:t>P</a:t>
            </a:r>
            <a:r>
              <a:rPr lang="en-US" sz="2800" dirty="0" smtClean="0">
                <a:latin typeface="Source Sans Pro Light" charset="0"/>
                <a:ea typeface="Source Sans Pro Light" charset="0"/>
                <a:cs typeface="Source Sans Pro Light" charset="0"/>
              </a:rPr>
              <a:t>rogram: including setup; </a:t>
            </a:r>
            <a:r>
              <a:rPr lang="en-US" sz="2800" dirty="0">
                <a:latin typeface="Source Sans Pro Light" charset="0"/>
                <a:ea typeface="Source Sans Pro Light" charset="0"/>
                <a:cs typeface="Source Sans Pro Light" charset="0"/>
              </a:rPr>
              <a:t>the </a:t>
            </a:r>
            <a:r>
              <a:rPr lang="en-US" sz="2800" dirty="0" err="1">
                <a:latin typeface="Source Sans Pro Light" charset="0"/>
                <a:ea typeface="Source Sans Pro Light" charset="0"/>
                <a:cs typeface="Source Sans Pro Light" charset="0"/>
              </a:rPr>
              <a:t>DataFrame</a:t>
            </a:r>
            <a:r>
              <a:rPr lang="en-US" sz="2800" dirty="0">
                <a:latin typeface="Source Sans Pro Light" charset="0"/>
                <a:ea typeface="Source Sans Pro Light" charset="0"/>
                <a:cs typeface="Source Sans Pro Light" charset="0"/>
              </a:rPr>
              <a:t> reads are 1 line each</a:t>
            </a: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242215" y="1740140"/>
            <a:ext cx="268157" cy="395009"/>
          </a:xfrm>
          <a:prstGeom prst="rect">
            <a:avLst/>
          </a:prstGeom>
        </p:spPr>
      </p:pic>
    </p:spTree>
    <p:extLst>
      <p:ext uri="{BB962C8B-B14F-4D97-AF65-F5344CB8AC3E}">
        <p14:creationId xmlns:p14="http://schemas.microsoft.com/office/powerpoint/2010/main" val="5041778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576707" y="1787786"/>
            <a:ext cx="11136763" cy="401062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a:xfrm>
            <a:off x="1" y="-26816"/>
            <a:ext cx="11494100" cy="1143000"/>
          </a:xfrm>
        </p:spPr>
        <p:txBody>
          <a:bodyPr/>
          <a:lstStyle/>
          <a:p>
            <a:r>
              <a:rPr lang="en-US" dirty="0"/>
              <a:t>Creating a </a:t>
            </a:r>
            <a:r>
              <a:rPr lang="en-US" dirty="0" smtClean="0"/>
              <a:t>DataFrame in Python</a:t>
            </a:r>
            <a:endParaRPr lang="en-US" dirty="0"/>
          </a:p>
        </p:txBody>
      </p:sp>
      <p:sp>
        <p:nvSpPr>
          <p:cNvPr id="9" name="Rectangle 8"/>
          <p:cNvSpPr/>
          <p:nvPr/>
        </p:nvSpPr>
        <p:spPr>
          <a:xfrm>
            <a:off x="710498" y="1974929"/>
            <a:ext cx="10864932" cy="3519759"/>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dirty="0">
                <a:solidFill>
                  <a:srgbClr val="00A019"/>
                </a:solidFill>
                <a:latin typeface="Consolas" charset="0"/>
                <a:ea typeface="Consolas" charset="0"/>
                <a:cs typeface="Consolas" charset="0"/>
              </a:rPr>
              <a:t># The import isn't necessary in the </a:t>
            </a:r>
            <a:r>
              <a:rPr lang="en-US" dirty="0" err="1">
                <a:solidFill>
                  <a:srgbClr val="00A019"/>
                </a:solidFill>
                <a:latin typeface="Consolas" charset="0"/>
                <a:ea typeface="Consolas" charset="0"/>
                <a:cs typeface="Consolas" charset="0"/>
              </a:rPr>
              <a:t>SparkShell</a:t>
            </a:r>
            <a:r>
              <a:rPr lang="en-US" dirty="0">
                <a:solidFill>
                  <a:srgbClr val="00A019"/>
                </a:solidFill>
                <a:latin typeface="Consolas" charset="0"/>
                <a:ea typeface="Consolas" charset="0"/>
                <a:cs typeface="Consolas" charset="0"/>
              </a:rPr>
              <a:t> or </a:t>
            </a:r>
            <a:r>
              <a:rPr lang="en-US" dirty="0" err="1">
                <a:solidFill>
                  <a:srgbClr val="00A019"/>
                </a:solidFill>
                <a:latin typeface="Consolas" charset="0"/>
                <a:ea typeface="Consolas" charset="0"/>
                <a:cs typeface="Consolas" charset="0"/>
              </a:rPr>
              <a:t>Databricks</a:t>
            </a:r>
            <a:endParaRPr lang="en-US" dirty="0">
              <a:solidFill>
                <a:srgbClr val="00A019"/>
              </a:solidFill>
              <a:latin typeface="Consolas" charset="0"/>
              <a:ea typeface="Consolas" charset="0"/>
              <a:cs typeface="Consolas" charset="0"/>
            </a:endParaRPr>
          </a:p>
          <a:p>
            <a:r>
              <a:rPr lang="en-US" b="1" dirty="0">
                <a:solidFill>
                  <a:srgbClr val="7F0055"/>
                </a:solidFill>
                <a:latin typeface="Consolas" charset="0"/>
                <a:ea typeface="Consolas" charset="0"/>
                <a:cs typeface="Consolas" charset="0"/>
              </a:rPr>
              <a:t>from </a:t>
            </a:r>
            <a:r>
              <a:rPr lang="en-US" dirty="0" err="1">
                <a:solidFill>
                  <a:srgbClr val="000000"/>
                </a:solidFill>
                <a:latin typeface="Consolas" charset="0"/>
                <a:ea typeface="Consolas" charset="0"/>
                <a:cs typeface="Consolas" charset="0"/>
              </a:rPr>
              <a:t>pyspark</a:t>
            </a:r>
            <a:r>
              <a:rPr lang="en-US" b="1" dirty="0">
                <a:solidFill>
                  <a:srgbClr val="000000"/>
                </a:solidFill>
                <a:latin typeface="Consolas" charset="0"/>
                <a:ea typeface="Consolas" charset="0"/>
                <a:cs typeface="Consolas" charset="0"/>
              </a:rPr>
              <a:t> </a:t>
            </a:r>
            <a:r>
              <a:rPr lang="en-US" b="1" dirty="0">
                <a:solidFill>
                  <a:srgbClr val="7F0055"/>
                </a:solidFill>
                <a:latin typeface="Consolas" charset="0"/>
                <a:ea typeface="Consolas" charset="0"/>
                <a:cs typeface="Consolas" charset="0"/>
              </a:rPr>
              <a:t>import </a:t>
            </a:r>
            <a:r>
              <a:rPr lang="en-US" dirty="0" err="1">
                <a:solidFill>
                  <a:srgbClr val="000000"/>
                </a:solidFill>
                <a:latin typeface="Consolas" charset="0"/>
                <a:ea typeface="Consolas" charset="0"/>
                <a:cs typeface="Consolas" charset="0"/>
              </a:rPr>
              <a:t>SparkContext</a:t>
            </a:r>
            <a:r>
              <a:rPr lang="en-US" dirty="0">
                <a:solidFill>
                  <a:srgbClr val="000000"/>
                </a:solidFill>
                <a:latin typeface="Consolas" charset="0"/>
                <a:ea typeface="Consolas" charset="0"/>
                <a:cs typeface="Consolas" charset="0"/>
              </a:rPr>
              <a:t>, </a:t>
            </a:r>
            <a:r>
              <a:rPr lang="en-US" dirty="0" err="1">
                <a:solidFill>
                  <a:srgbClr val="000000"/>
                </a:solidFill>
                <a:latin typeface="Consolas" charset="0"/>
                <a:ea typeface="Consolas" charset="0"/>
                <a:cs typeface="Consolas" charset="0"/>
              </a:rPr>
              <a:t>SparkConf</a:t>
            </a:r>
            <a:endParaRPr lang="en-US" dirty="0">
              <a:solidFill>
                <a:srgbClr val="000000"/>
              </a:solidFill>
              <a:latin typeface="Consolas" charset="0"/>
              <a:ea typeface="Consolas" charset="0"/>
              <a:cs typeface="Consolas" charset="0"/>
            </a:endParaRPr>
          </a:p>
          <a:p>
            <a:endParaRPr lang="en-US" dirty="0">
              <a:latin typeface="Consolas" charset="0"/>
              <a:ea typeface="Consolas" charset="0"/>
              <a:cs typeface="Consolas" charset="0"/>
            </a:endParaRPr>
          </a:p>
          <a:p>
            <a:r>
              <a:rPr lang="en-US" dirty="0">
                <a:solidFill>
                  <a:srgbClr val="00A019"/>
                </a:solidFill>
                <a:latin typeface="Consolas" charset="0"/>
                <a:ea typeface="Consolas" charset="0"/>
                <a:cs typeface="Consolas" charset="0"/>
              </a:rPr>
              <a:t># The following three lines are not necessary</a:t>
            </a:r>
          </a:p>
          <a:p>
            <a:r>
              <a:rPr lang="en-US" dirty="0">
                <a:solidFill>
                  <a:srgbClr val="00A019"/>
                </a:solidFill>
                <a:latin typeface="Consolas" charset="0"/>
                <a:ea typeface="Consolas" charset="0"/>
                <a:cs typeface="Consolas" charset="0"/>
              </a:rPr>
              <a:t># in the </a:t>
            </a:r>
            <a:r>
              <a:rPr lang="en-US" dirty="0" err="1">
                <a:solidFill>
                  <a:srgbClr val="00A019"/>
                </a:solidFill>
                <a:latin typeface="Consolas" charset="0"/>
                <a:ea typeface="Consolas" charset="0"/>
                <a:cs typeface="Consolas" charset="0"/>
              </a:rPr>
              <a:t>pyspark</a:t>
            </a:r>
            <a:r>
              <a:rPr lang="en-US" dirty="0">
                <a:solidFill>
                  <a:srgbClr val="00A019"/>
                </a:solidFill>
                <a:latin typeface="Consolas" charset="0"/>
                <a:ea typeface="Consolas" charset="0"/>
                <a:cs typeface="Consolas" charset="0"/>
              </a:rPr>
              <a:t> shell</a:t>
            </a:r>
          </a:p>
          <a:p>
            <a:r>
              <a:rPr lang="en-US" dirty="0" err="1">
                <a:solidFill>
                  <a:srgbClr val="000000"/>
                </a:solidFill>
                <a:latin typeface="Consolas" charset="0"/>
                <a:ea typeface="Consolas" charset="0"/>
                <a:cs typeface="Consolas" charset="0"/>
              </a:rPr>
              <a:t>conf</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SparkConf</a:t>
            </a:r>
            <a:r>
              <a:rPr lang="en-US" dirty="0">
                <a:solidFill>
                  <a:srgbClr val="000000"/>
                </a:solidFill>
                <a:latin typeface="Consolas" charset="0"/>
                <a:ea typeface="Consolas" charset="0"/>
                <a:cs typeface="Consolas" charset="0"/>
              </a:rPr>
              <a:t>().</a:t>
            </a:r>
            <a:r>
              <a:rPr lang="en-US" dirty="0" err="1">
                <a:solidFill>
                  <a:srgbClr val="000000"/>
                </a:solidFill>
                <a:latin typeface="Consolas" charset="0"/>
                <a:ea typeface="Consolas" charset="0"/>
                <a:cs typeface="Consolas" charset="0"/>
              </a:rPr>
              <a:t>setAppName</a:t>
            </a:r>
            <a:r>
              <a:rPr lang="en-US" dirty="0">
                <a:solidFill>
                  <a:srgbClr val="000000"/>
                </a:solidFill>
                <a:latin typeface="Consolas" charset="0"/>
                <a:ea typeface="Consolas" charset="0"/>
                <a:cs typeface="Consolas" charset="0"/>
              </a:rPr>
              <a:t>(</a:t>
            </a:r>
            <a:r>
              <a:rPr lang="en-US" dirty="0" err="1">
                <a:solidFill>
                  <a:srgbClr val="000000"/>
                </a:solidFill>
                <a:latin typeface="Consolas" charset="0"/>
                <a:ea typeface="Consolas" charset="0"/>
                <a:cs typeface="Consolas" charset="0"/>
              </a:rPr>
              <a:t>appName</a:t>
            </a:r>
            <a:r>
              <a:rPr lang="en-US" dirty="0">
                <a:solidFill>
                  <a:srgbClr val="000000"/>
                </a:solidFill>
                <a:latin typeface="Consolas" charset="0"/>
                <a:ea typeface="Consolas" charset="0"/>
                <a:cs typeface="Consolas" charset="0"/>
              </a:rPr>
              <a:t>).</a:t>
            </a:r>
            <a:r>
              <a:rPr lang="en-US" dirty="0" err="1">
                <a:solidFill>
                  <a:srgbClr val="000000"/>
                </a:solidFill>
                <a:latin typeface="Consolas" charset="0"/>
                <a:ea typeface="Consolas" charset="0"/>
                <a:cs typeface="Consolas" charset="0"/>
              </a:rPr>
              <a:t>setMaster</a:t>
            </a:r>
            <a:r>
              <a:rPr lang="en-US" dirty="0">
                <a:solidFill>
                  <a:srgbClr val="000000"/>
                </a:solidFill>
                <a:latin typeface="Consolas" charset="0"/>
                <a:ea typeface="Consolas" charset="0"/>
                <a:cs typeface="Consolas" charset="0"/>
              </a:rPr>
              <a:t>(master)</a:t>
            </a:r>
          </a:p>
          <a:p>
            <a:r>
              <a:rPr lang="en-US" dirty="0" err="1">
                <a:solidFill>
                  <a:srgbClr val="000000"/>
                </a:solidFill>
                <a:latin typeface="Consolas" charset="0"/>
                <a:ea typeface="Consolas" charset="0"/>
                <a:cs typeface="Consolas" charset="0"/>
              </a:rPr>
              <a:t>sc</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SparkContext</a:t>
            </a:r>
            <a:r>
              <a:rPr lang="en-US" dirty="0">
                <a:solidFill>
                  <a:srgbClr val="000000"/>
                </a:solidFill>
                <a:latin typeface="Consolas" charset="0"/>
                <a:ea typeface="Consolas" charset="0"/>
                <a:cs typeface="Consolas" charset="0"/>
              </a:rPr>
              <a:t>(</a:t>
            </a:r>
            <a:r>
              <a:rPr lang="en-US" dirty="0" err="1">
                <a:solidFill>
                  <a:srgbClr val="000000"/>
                </a:solidFill>
                <a:latin typeface="Consolas" charset="0"/>
                <a:ea typeface="Consolas" charset="0"/>
                <a:cs typeface="Consolas" charset="0"/>
              </a:rPr>
              <a:t>conf</a:t>
            </a:r>
            <a:r>
              <a:rPr lang="en-US" dirty="0">
                <a:solidFill>
                  <a:srgbClr val="000000"/>
                </a:solidFill>
                <a:latin typeface="Consolas" charset="0"/>
                <a:ea typeface="Consolas" charset="0"/>
                <a:cs typeface="Consolas" charset="0"/>
              </a:rPr>
              <a:t>=</a:t>
            </a:r>
            <a:r>
              <a:rPr lang="en-US" dirty="0" err="1">
                <a:solidFill>
                  <a:srgbClr val="000000"/>
                </a:solidFill>
                <a:latin typeface="Consolas" charset="0"/>
                <a:ea typeface="Consolas" charset="0"/>
                <a:cs typeface="Consolas" charset="0"/>
              </a:rPr>
              <a:t>conf</a:t>
            </a:r>
            <a:r>
              <a:rPr lang="en-US" dirty="0">
                <a:solidFill>
                  <a:srgbClr val="000000"/>
                </a:solidFill>
                <a:latin typeface="Consolas" charset="0"/>
                <a:ea typeface="Consolas" charset="0"/>
                <a:cs typeface="Consolas" charset="0"/>
              </a:rPr>
              <a:t>)</a:t>
            </a:r>
          </a:p>
          <a:p>
            <a:r>
              <a:rPr lang="en-US" dirty="0" err="1">
                <a:solidFill>
                  <a:srgbClr val="000000"/>
                </a:solidFill>
                <a:latin typeface="Consolas" charset="0"/>
                <a:ea typeface="Consolas" charset="0"/>
                <a:cs typeface="Consolas" charset="0"/>
              </a:rPr>
              <a:t>sqlContext</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SQLContext</a:t>
            </a:r>
            <a:r>
              <a:rPr lang="en-US" dirty="0">
                <a:solidFill>
                  <a:srgbClr val="000000"/>
                </a:solidFill>
                <a:latin typeface="Consolas" charset="0"/>
                <a:ea typeface="Consolas" charset="0"/>
                <a:cs typeface="Consolas" charset="0"/>
              </a:rPr>
              <a:t>(</a:t>
            </a:r>
            <a:r>
              <a:rPr lang="en-US" dirty="0" err="1">
                <a:solidFill>
                  <a:srgbClr val="000000"/>
                </a:solidFill>
                <a:latin typeface="Consolas" charset="0"/>
                <a:ea typeface="Consolas" charset="0"/>
                <a:cs typeface="Consolas" charset="0"/>
              </a:rPr>
              <a:t>sc</a:t>
            </a:r>
            <a:r>
              <a:rPr lang="en-US" dirty="0">
                <a:solidFill>
                  <a:srgbClr val="000000"/>
                </a:solidFill>
                <a:latin typeface="Consolas" charset="0"/>
                <a:ea typeface="Consolas" charset="0"/>
                <a:cs typeface="Consolas" charset="0"/>
              </a:rPr>
              <a:t>)</a:t>
            </a:r>
          </a:p>
          <a:p>
            <a:endParaRPr lang="en-US" dirty="0">
              <a:latin typeface="Consolas" charset="0"/>
              <a:ea typeface="Consolas" charset="0"/>
              <a:cs typeface="Consolas" charset="0"/>
            </a:endParaRPr>
          </a:p>
          <a:p>
            <a:r>
              <a:rPr lang="en-US" dirty="0" err="1">
                <a:solidFill>
                  <a:srgbClr val="000000"/>
                </a:solidFill>
                <a:latin typeface="Consolas" charset="0"/>
                <a:ea typeface="Consolas" charset="0"/>
                <a:cs typeface="Consolas" charset="0"/>
              </a:rPr>
              <a:t>df</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sqlContext.read.parquet</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"/path/to/</a:t>
            </a:r>
            <a:r>
              <a:rPr lang="en-US" dirty="0" err="1">
                <a:solidFill>
                  <a:srgbClr val="0000BB"/>
                </a:solidFill>
                <a:latin typeface="Consolas" charset="0"/>
                <a:ea typeface="Consolas" charset="0"/>
                <a:cs typeface="Consolas" charset="0"/>
              </a:rPr>
              <a:t>data.parquet</a:t>
            </a:r>
            <a:r>
              <a:rPr lang="en-US" dirty="0">
                <a:solidFill>
                  <a:srgbClr val="0000BB"/>
                </a:solidFill>
                <a:latin typeface="Consolas" charset="0"/>
                <a:ea typeface="Consolas" charset="0"/>
                <a:cs typeface="Consolas" charset="0"/>
              </a:rPr>
              <a:t>")</a:t>
            </a:r>
          </a:p>
          <a:p>
            <a:r>
              <a:rPr lang="en-US" dirty="0">
                <a:solidFill>
                  <a:srgbClr val="000000"/>
                </a:solidFill>
                <a:latin typeface="Consolas" charset="0"/>
                <a:ea typeface="Consolas" charset="0"/>
                <a:cs typeface="Consolas" charset="0"/>
              </a:rPr>
              <a:t>df2 = </a:t>
            </a:r>
            <a:r>
              <a:rPr lang="en-US" dirty="0" err="1">
                <a:solidFill>
                  <a:srgbClr val="000000"/>
                </a:solidFill>
                <a:latin typeface="Consolas" charset="0"/>
                <a:ea typeface="Consolas" charset="0"/>
                <a:cs typeface="Consolas" charset="0"/>
              </a:rPr>
              <a:t>sqlContext.read.json</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"/path/to/</a:t>
            </a:r>
            <a:r>
              <a:rPr lang="en-US" dirty="0" err="1">
                <a:solidFill>
                  <a:srgbClr val="0000BB"/>
                </a:solidFill>
                <a:latin typeface="Consolas" charset="0"/>
                <a:ea typeface="Consolas" charset="0"/>
                <a:cs typeface="Consolas" charset="0"/>
              </a:rPr>
              <a:t>data.json</a:t>
            </a:r>
            <a:r>
              <a:rPr lang="en-US" dirty="0">
                <a:solidFill>
                  <a:srgbClr val="0000BB"/>
                </a:solidFill>
                <a:latin typeface="Consolas" charset="0"/>
                <a:ea typeface="Consolas" charset="0"/>
                <a:cs typeface="Consolas" charset="0"/>
              </a:rPr>
              <a:t>")</a:t>
            </a:r>
          </a:p>
        </p:txBody>
      </p:sp>
      <p:sp>
        <p:nvSpPr>
          <p:cNvPr id="3" name="TextBox 2"/>
          <p:cNvSpPr txBox="1"/>
          <p:nvPr/>
        </p:nvSpPr>
        <p:spPr>
          <a:xfrm>
            <a:off x="1027989" y="1065046"/>
            <a:ext cx="9368707" cy="553997"/>
          </a:xfrm>
          <a:prstGeom prst="rect">
            <a:avLst/>
          </a:prstGeom>
          <a:noFill/>
        </p:spPr>
        <p:txBody>
          <a:bodyPr wrap="square" lIns="121917" tIns="60958" rIns="121917" bIns="60958" rtlCol="0">
            <a:spAutoFit/>
          </a:bodyPr>
          <a:lstStyle/>
          <a:p>
            <a:r>
              <a:rPr lang="en-US" sz="2800" dirty="0">
                <a:latin typeface="Source Sans Pro Light" charset="0"/>
                <a:ea typeface="Source Sans Pro Light" charset="0"/>
                <a:cs typeface="Source Sans Pro Light" charset="0"/>
              </a:rPr>
              <a:t>P</a:t>
            </a:r>
            <a:r>
              <a:rPr lang="en-US" sz="2800" dirty="0" smtClean="0">
                <a:latin typeface="Source Sans Pro Light" charset="0"/>
                <a:ea typeface="Source Sans Pro Light" charset="0"/>
                <a:cs typeface="Source Sans Pro Light" charset="0"/>
              </a:rPr>
              <a:t>rogram: including setup; </a:t>
            </a:r>
            <a:r>
              <a:rPr lang="en-US" sz="2800" dirty="0">
                <a:latin typeface="Source Sans Pro Light" charset="0"/>
                <a:ea typeface="Source Sans Pro Light" charset="0"/>
                <a:cs typeface="Source Sans Pro Light" charset="0"/>
              </a:rPr>
              <a:t>the </a:t>
            </a:r>
            <a:r>
              <a:rPr lang="en-US" sz="2800" dirty="0" err="1">
                <a:latin typeface="Source Sans Pro Light" charset="0"/>
                <a:ea typeface="Source Sans Pro Light" charset="0"/>
                <a:cs typeface="Source Sans Pro Light" charset="0"/>
              </a:rPr>
              <a:t>DataFrame</a:t>
            </a:r>
            <a:r>
              <a:rPr lang="en-US" sz="2800" dirty="0">
                <a:latin typeface="Source Sans Pro Light" charset="0"/>
                <a:ea typeface="Source Sans Pro Light" charset="0"/>
                <a:cs typeface="Source Sans Pro Light" charset="0"/>
              </a:rPr>
              <a:t> reads are 1 line each</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8636" y="2092993"/>
            <a:ext cx="443463" cy="443463"/>
          </a:xfrm>
          <a:prstGeom prst="rect">
            <a:avLst/>
          </a:prstGeom>
        </p:spPr>
      </p:pic>
    </p:spTree>
    <p:extLst>
      <p:ext uri="{BB962C8B-B14F-4D97-AF65-F5344CB8AC3E}">
        <p14:creationId xmlns:p14="http://schemas.microsoft.com/office/powerpoint/2010/main" val="133485367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DataFrames</a:t>
            </a:r>
            <a:r>
              <a:rPr lang="en-US" dirty="0" smtClean="0"/>
              <a:t> Have Schemas</a:t>
            </a:r>
            <a:endParaRPr lang="en-US" dirty="0"/>
          </a:p>
        </p:txBody>
      </p:sp>
      <p:sp>
        <p:nvSpPr>
          <p:cNvPr id="3" name="Content Placeholder 2"/>
          <p:cNvSpPr>
            <a:spLocks noGrp="1"/>
          </p:cNvSpPr>
          <p:nvPr>
            <p:ph idx="1"/>
          </p:nvPr>
        </p:nvSpPr>
        <p:spPr>
          <a:xfrm>
            <a:off x="1248952" y="1698980"/>
            <a:ext cx="9695595" cy="3961499"/>
          </a:xfrm>
        </p:spPr>
        <p:txBody>
          <a:bodyPr>
            <a:normAutofit/>
          </a:bodyPr>
          <a:lstStyle/>
          <a:p>
            <a:pPr marL="457189" indent="-457189">
              <a:spcBef>
                <a:spcPts val="1333"/>
              </a:spcBef>
            </a:pPr>
            <a:r>
              <a:rPr lang="en-US" dirty="0" smtClean="0"/>
              <a:t>In the previous example, we created </a:t>
            </a:r>
            <a:r>
              <a:rPr lang="en-US" dirty="0" err="1" smtClean="0"/>
              <a:t>DataFrames</a:t>
            </a:r>
            <a:r>
              <a:rPr lang="en-US" dirty="0" smtClean="0"/>
              <a:t> from Parquet and JSON data.</a:t>
            </a:r>
          </a:p>
          <a:p>
            <a:pPr marL="457189" indent="-457189">
              <a:spcBef>
                <a:spcPts val="1333"/>
              </a:spcBef>
            </a:pPr>
            <a:r>
              <a:rPr lang="en-US" dirty="0" smtClean="0"/>
              <a:t>A Parquet table has a schema (column names and types) that Spark can use. Parquet also allows Spark to be efficient about how it pares down data.</a:t>
            </a:r>
          </a:p>
          <a:p>
            <a:pPr marL="457189" indent="-457189">
              <a:spcBef>
                <a:spcPts val="1333"/>
              </a:spcBef>
            </a:pPr>
            <a:r>
              <a:rPr lang="en-US" dirty="0" smtClean="0"/>
              <a:t>Spark can </a:t>
            </a:r>
            <a:r>
              <a:rPr lang="en-US" i="1" dirty="0" smtClean="0"/>
              <a:t>infer</a:t>
            </a:r>
            <a:r>
              <a:rPr lang="en-US" dirty="0" smtClean="0"/>
              <a:t> a Schema from a JSON file.</a:t>
            </a:r>
          </a:p>
        </p:txBody>
      </p:sp>
    </p:spTree>
    <p:extLst>
      <p:ext uri="{BB962C8B-B14F-4D97-AF65-F5344CB8AC3E}">
        <p14:creationId xmlns:p14="http://schemas.microsoft.com/office/powerpoint/2010/main" val="21614155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p:nvPr/>
        </p:nvSpPr>
        <p:spPr>
          <a:xfrm>
            <a:off x="1945878" y="3118881"/>
            <a:ext cx="7867911" cy="2641600"/>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p:txBody>
          <a:bodyPr>
            <a:normAutofit/>
          </a:bodyPr>
          <a:lstStyle/>
          <a:p>
            <a:r>
              <a:rPr lang="en-US" dirty="0" err="1" smtClean="0"/>
              <a:t>printSchema</a:t>
            </a:r>
            <a:r>
              <a:rPr lang="en-US" dirty="0" smtClean="0"/>
              <a:t>()</a:t>
            </a:r>
            <a:endParaRPr lang="en-US" dirty="0"/>
          </a:p>
        </p:txBody>
      </p:sp>
      <p:sp>
        <p:nvSpPr>
          <p:cNvPr id="3" name="Content Placeholder 2"/>
          <p:cNvSpPr>
            <a:spLocks noGrp="1"/>
          </p:cNvSpPr>
          <p:nvPr>
            <p:ph idx="1"/>
          </p:nvPr>
        </p:nvSpPr>
        <p:spPr>
          <a:xfrm>
            <a:off x="1557698" y="1428751"/>
            <a:ext cx="8727092" cy="1486399"/>
          </a:xfrm>
        </p:spPr>
        <p:txBody>
          <a:bodyPr>
            <a:normAutofit lnSpcReduction="10000"/>
          </a:bodyPr>
          <a:lstStyle/>
          <a:p>
            <a:pPr marL="0" indent="0">
              <a:buNone/>
            </a:pPr>
            <a:r>
              <a:rPr lang="en-US" dirty="0" smtClean="0"/>
              <a:t>You can have Spark tell you what it thinks the data schema is, by calling the </a:t>
            </a:r>
            <a:r>
              <a:rPr lang="en-US" dirty="0" err="1" smtClean="0">
                <a:solidFill>
                  <a:srgbClr val="0070C0"/>
                </a:solidFill>
                <a:latin typeface="Consolas" charset="0"/>
                <a:ea typeface="Consolas" charset="0"/>
                <a:cs typeface="Consolas" charset="0"/>
              </a:rPr>
              <a:t>printSchema</a:t>
            </a:r>
            <a:r>
              <a:rPr lang="en-US" dirty="0" smtClean="0">
                <a:solidFill>
                  <a:srgbClr val="0070C0"/>
                </a:solidFill>
                <a:latin typeface="Consolas" charset="0"/>
                <a:ea typeface="Consolas" charset="0"/>
                <a:cs typeface="Consolas" charset="0"/>
              </a:rPr>
              <a:t>()</a:t>
            </a:r>
            <a:r>
              <a:rPr lang="en-US" dirty="0" smtClean="0">
                <a:solidFill>
                  <a:srgbClr val="0070C0"/>
                </a:solidFill>
                <a:latin typeface="Source Sans Pro Light" charset="0"/>
                <a:ea typeface="Source Sans Pro Light" charset="0"/>
                <a:cs typeface="Source Sans Pro Light" charset="0"/>
              </a:rPr>
              <a:t> </a:t>
            </a:r>
            <a:r>
              <a:rPr lang="en-US" dirty="0" smtClean="0"/>
              <a:t>method.  (This is mostly useful in the shell.)</a:t>
            </a:r>
          </a:p>
          <a:p>
            <a:endParaRPr lang="en-US" dirty="0"/>
          </a:p>
        </p:txBody>
      </p:sp>
      <p:sp>
        <p:nvSpPr>
          <p:cNvPr id="6" name="Rectangle 5"/>
          <p:cNvSpPr/>
          <p:nvPr/>
        </p:nvSpPr>
        <p:spPr>
          <a:xfrm>
            <a:off x="2214974" y="3282486"/>
            <a:ext cx="7421951" cy="2240057"/>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sz="2100" dirty="0">
                <a:latin typeface="Consolas" charset="0"/>
                <a:ea typeface="Consolas" charset="0"/>
                <a:cs typeface="Consolas" charset="0"/>
              </a:rPr>
              <a:t>&gt; </a:t>
            </a:r>
            <a:r>
              <a:rPr lang="en-US" sz="2100" b="1" dirty="0" err="1">
                <a:latin typeface="Consolas" charset="0"/>
                <a:ea typeface="Consolas" charset="0"/>
                <a:cs typeface="Consolas" charset="0"/>
              </a:rPr>
              <a:t>df.printSchema</a:t>
            </a:r>
            <a:r>
              <a:rPr lang="en-US" sz="2100" b="1" dirty="0">
                <a:latin typeface="Consolas" charset="0"/>
                <a:ea typeface="Consolas" charset="0"/>
                <a:cs typeface="Consolas" charset="0"/>
              </a:rPr>
              <a:t>()</a:t>
            </a:r>
          </a:p>
          <a:p>
            <a:r>
              <a:rPr lang="en-US" sz="2100" dirty="0">
                <a:latin typeface="Consolas" charset="0"/>
                <a:ea typeface="Consolas" charset="0"/>
                <a:cs typeface="Consolas" charset="0"/>
              </a:rPr>
              <a:t>root</a:t>
            </a:r>
            <a:br>
              <a:rPr lang="en-US" sz="2100" dirty="0">
                <a:latin typeface="Consolas" charset="0"/>
                <a:ea typeface="Consolas" charset="0"/>
                <a:cs typeface="Consolas" charset="0"/>
              </a:rPr>
            </a:br>
            <a:r>
              <a:rPr lang="en-US" sz="2100" dirty="0">
                <a:latin typeface="Consolas" charset="0"/>
                <a:ea typeface="Consolas" charset="0"/>
                <a:cs typeface="Consolas" charset="0"/>
              </a:rPr>
              <a:t> |-- </a:t>
            </a:r>
            <a:r>
              <a:rPr lang="en-US" sz="2100" dirty="0" err="1">
                <a:latin typeface="Consolas" charset="0"/>
                <a:ea typeface="Consolas" charset="0"/>
                <a:cs typeface="Consolas" charset="0"/>
              </a:rPr>
              <a:t>firstName</a:t>
            </a:r>
            <a:r>
              <a:rPr lang="en-US" sz="2100" dirty="0">
                <a:latin typeface="Consolas" charset="0"/>
                <a:ea typeface="Consolas" charset="0"/>
                <a:cs typeface="Consolas" charset="0"/>
              </a:rPr>
              <a:t>: string (</a:t>
            </a:r>
            <a:r>
              <a:rPr lang="en-US" sz="2100" dirty="0" err="1">
                <a:latin typeface="Consolas" charset="0"/>
                <a:ea typeface="Consolas" charset="0"/>
                <a:cs typeface="Consolas" charset="0"/>
              </a:rPr>
              <a:t>nullable</a:t>
            </a:r>
            <a:r>
              <a:rPr lang="en-US" sz="2100" dirty="0">
                <a:latin typeface="Consolas" charset="0"/>
                <a:ea typeface="Consolas" charset="0"/>
                <a:cs typeface="Consolas" charset="0"/>
              </a:rPr>
              <a:t> = true)</a:t>
            </a:r>
            <a:br>
              <a:rPr lang="en-US" sz="2100" dirty="0">
                <a:latin typeface="Consolas" charset="0"/>
                <a:ea typeface="Consolas" charset="0"/>
                <a:cs typeface="Consolas" charset="0"/>
              </a:rPr>
            </a:br>
            <a:r>
              <a:rPr lang="en-US" sz="2100" dirty="0">
                <a:latin typeface="Consolas" charset="0"/>
                <a:ea typeface="Consolas" charset="0"/>
                <a:cs typeface="Consolas" charset="0"/>
              </a:rPr>
              <a:t> |-- </a:t>
            </a:r>
            <a:r>
              <a:rPr lang="en-US" sz="2100" dirty="0" err="1">
                <a:latin typeface="Consolas" charset="0"/>
                <a:ea typeface="Consolas" charset="0"/>
                <a:cs typeface="Consolas" charset="0"/>
              </a:rPr>
              <a:t>lastName</a:t>
            </a:r>
            <a:r>
              <a:rPr lang="en-US" sz="2100" dirty="0">
                <a:latin typeface="Consolas" charset="0"/>
                <a:ea typeface="Consolas" charset="0"/>
                <a:cs typeface="Consolas" charset="0"/>
              </a:rPr>
              <a:t>: string (</a:t>
            </a:r>
            <a:r>
              <a:rPr lang="en-US" sz="2100" dirty="0" err="1">
                <a:latin typeface="Consolas" charset="0"/>
                <a:ea typeface="Consolas" charset="0"/>
                <a:cs typeface="Consolas" charset="0"/>
              </a:rPr>
              <a:t>nullable</a:t>
            </a:r>
            <a:r>
              <a:rPr lang="en-US" sz="2100" dirty="0">
                <a:latin typeface="Consolas" charset="0"/>
                <a:ea typeface="Consolas" charset="0"/>
                <a:cs typeface="Consolas" charset="0"/>
              </a:rPr>
              <a:t> = true)</a:t>
            </a:r>
            <a:br>
              <a:rPr lang="en-US" sz="2100" dirty="0">
                <a:latin typeface="Consolas" charset="0"/>
                <a:ea typeface="Consolas" charset="0"/>
                <a:cs typeface="Consolas" charset="0"/>
              </a:rPr>
            </a:br>
            <a:r>
              <a:rPr lang="en-US" sz="2100" dirty="0">
                <a:latin typeface="Consolas" charset="0"/>
                <a:ea typeface="Consolas" charset="0"/>
                <a:cs typeface="Consolas" charset="0"/>
              </a:rPr>
              <a:t> |-- gender: string (</a:t>
            </a:r>
            <a:r>
              <a:rPr lang="en-US" sz="2100" dirty="0" err="1">
                <a:latin typeface="Consolas" charset="0"/>
                <a:ea typeface="Consolas" charset="0"/>
                <a:cs typeface="Consolas" charset="0"/>
              </a:rPr>
              <a:t>nullable</a:t>
            </a:r>
            <a:r>
              <a:rPr lang="en-US" sz="2100" dirty="0">
                <a:latin typeface="Consolas" charset="0"/>
                <a:ea typeface="Consolas" charset="0"/>
                <a:cs typeface="Consolas" charset="0"/>
              </a:rPr>
              <a:t> = true)</a:t>
            </a:r>
            <a:br>
              <a:rPr lang="en-US" sz="2100" dirty="0">
                <a:latin typeface="Consolas" charset="0"/>
                <a:ea typeface="Consolas" charset="0"/>
                <a:cs typeface="Consolas" charset="0"/>
              </a:rPr>
            </a:br>
            <a:r>
              <a:rPr lang="en-US" sz="2100" dirty="0">
                <a:latin typeface="Consolas" charset="0"/>
                <a:ea typeface="Consolas" charset="0"/>
                <a:cs typeface="Consolas" charset="0"/>
              </a:rPr>
              <a:t> |-- age: integer (</a:t>
            </a:r>
            <a:r>
              <a:rPr lang="en-US" sz="2100" dirty="0" err="1">
                <a:latin typeface="Consolas" charset="0"/>
                <a:ea typeface="Consolas" charset="0"/>
                <a:cs typeface="Consolas" charset="0"/>
              </a:rPr>
              <a:t>nullable</a:t>
            </a:r>
            <a:r>
              <a:rPr lang="en-US" sz="2100" dirty="0">
                <a:latin typeface="Consolas" charset="0"/>
                <a:ea typeface="Consolas" charset="0"/>
                <a:cs typeface="Consolas" charset="0"/>
              </a:rPr>
              <a:t> = false)</a:t>
            </a:r>
          </a:p>
        </p:txBody>
      </p:sp>
    </p:spTree>
    <p:extLst>
      <p:ext uri="{BB962C8B-B14F-4D97-AF65-F5344CB8AC3E}">
        <p14:creationId xmlns:p14="http://schemas.microsoft.com/office/powerpoint/2010/main" val="13760393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 Inference</a:t>
            </a:r>
            <a:endParaRPr lang="en-US" dirty="0"/>
          </a:p>
        </p:txBody>
      </p:sp>
      <p:sp>
        <p:nvSpPr>
          <p:cNvPr id="3" name="Content Placeholder 2"/>
          <p:cNvSpPr>
            <a:spLocks noGrp="1"/>
          </p:cNvSpPr>
          <p:nvPr>
            <p:ph idx="1"/>
          </p:nvPr>
        </p:nvSpPr>
        <p:spPr>
          <a:xfrm>
            <a:off x="648769" y="1594339"/>
            <a:ext cx="10913534" cy="4787413"/>
          </a:xfrm>
        </p:spPr>
        <p:txBody>
          <a:bodyPr>
            <a:noAutofit/>
          </a:bodyPr>
          <a:lstStyle/>
          <a:p>
            <a:pPr marL="0" indent="0">
              <a:spcBef>
                <a:spcPts val="1333"/>
              </a:spcBef>
              <a:buNone/>
            </a:pPr>
            <a:r>
              <a:rPr lang="en-US" dirty="0" smtClean="0"/>
              <a:t>Some data sources (e.g</a:t>
            </a:r>
            <a:r>
              <a:rPr lang="en-US" dirty="0" smtClean="0"/>
              <a:t>., Parquet) </a:t>
            </a:r>
            <a:r>
              <a:rPr lang="en-US" dirty="0" smtClean="0"/>
              <a:t>can expose a formal schema; others (e.g., plain text files) don’t. How do we fix that?</a:t>
            </a:r>
          </a:p>
          <a:p>
            <a:pPr>
              <a:spcBef>
                <a:spcPts val="1333"/>
              </a:spcBef>
            </a:pPr>
            <a:endParaRPr lang="en-US" sz="2900" dirty="0"/>
          </a:p>
          <a:p>
            <a:pPr>
              <a:spcBef>
                <a:spcPts val="1333"/>
              </a:spcBef>
            </a:pPr>
            <a:r>
              <a:rPr lang="en-US" sz="2800" dirty="0"/>
              <a:t>You can create an RDD of a particular type and let Spark infer the schema from that type. We’ll see how to do that in a moment</a:t>
            </a:r>
            <a:r>
              <a:rPr lang="en-US" sz="2800" dirty="0" smtClean="0"/>
              <a:t>.</a:t>
            </a:r>
          </a:p>
          <a:p>
            <a:pPr>
              <a:spcBef>
                <a:spcPts val="1333"/>
              </a:spcBef>
            </a:pPr>
            <a:r>
              <a:rPr lang="en-US" sz="2800" dirty="0" smtClean="0"/>
              <a:t>You </a:t>
            </a:r>
            <a:r>
              <a:rPr lang="en-US" sz="2800" dirty="0"/>
              <a:t>can use the API to specify the schema programmatically</a:t>
            </a:r>
            <a:r>
              <a:rPr lang="en-US" sz="2800" dirty="0" smtClean="0"/>
              <a:t>.</a:t>
            </a:r>
            <a:endParaRPr lang="en-US" sz="2800" dirty="0"/>
          </a:p>
        </p:txBody>
      </p:sp>
    </p:spTree>
    <p:extLst>
      <p:ext uri="{BB962C8B-B14F-4D97-AF65-F5344CB8AC3E}">
        <p14:creationId xmlns:p14="http://schemas.microsoft.com/office/powerpoint/2010/main" val="41284571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
          <p:cNvSpPr/>
          <p:nvPr/>
        </p:nvSpPr>
        <p:spPr>
          <a:xfrm>
            <a:off x="2082801" y="2018429"/>
            <a:ext cx="4229100" cy="3528483"/>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 name="connsiteX0" fmla="*/ 54 w 8724954"/>
              <a:gd name="connsiteY0" fmla="*/ 54 h 3060754"/>
              <a:gd name="connsiteX1" fmla="*/ 4330019 w 8724954"/>
              <a:gd name="connsiteY1" fmla="*/ 236532 h 3060754"/>
              <a:gd name="connsiteX2" fmla="*/ 8724954 w 8724954"/>
              <a:gd name="connsiteY2" fmla="*/ 54 h 3060754"/>
              <a:gd name="connsiteX3" fmla="*/ 8455772 w 8724954"/>
              <a:gd name="connsiteY3" fmla="*/ 1421314 h 3060754"/>
              <a:gd name="connsiteX4" fmla="*/ 8724954 w 8724954"/>
              <a:gd name="connsiteY4" fmla="*/ 3060754 h 3060754"/>
              <a:gd name="connsiteX5" fmla="*/ 4379072 w 8724954"/>
              <a:gd name="connsiteY5" fmla="*/ 2691314 h 3060754"/>
              <a:gd name="connsiteX6" fmla="*/ 54 w 8724954"/>
              <a:gd name="connsiteY6" fmla="*/ 3060754 h 3060754"/>
              <a:gd name="connsiteX7" fmla="*/ 340472 w 8724954"/>
              <a:gd name="connsiteY7" fmla="*/ 1345114 h 3060754"/>
              <a:gd name="connsiteX8" fmla="*/ 54 w 8724954"/>
              <a:gd name="connsiteY8" fmla="*/ 54 h 3060754"/>
              <a:gd name="connsiteX0" fmla="*/ 54 w 8724954"/>
              <a:gd name="connsiteY0" fmla="*/ 54 h 3060754"/>
              <a:gd name="connsiteX1" fmla="*/ 4330019 w 8724954"/>
              <a:gd name="connsiteY1" fmla="*/ 236532 h 3060754"/>
              <a:gd name="connsiteX2" fmla="*/ 8724954 w 8724954"/>
              <a:gd name="connsiteY2" fmla="*/ 54 h 3060754"/>
              <a:gd name="connsiteX3" fmla="*/ 8455772 w 8724954"/>
              <a:gd name="connsiteY3" fmla="*/ 1421314 h 3060754"/>
              <a:gd name="connsiteX4" fmla="*/ 8724954 w 8724954"/>
              <a:gd name="connsiteY4" fmla="*/ 3060754 h 3060754"/>
              <a:gd name="connsiteX5" fmla="*/ 4379072 w 8724954"/>
              <a:gd name="connsiteY5" fmla="*/ 2762208 h 3060754"/>
              <a:gd name="connsiteX6" fmla="*/ 54 w 8724954"/>
              <a:gd name="connsiteY6" fmla="*/ 3060754 h 3060754"/>
              <a:gd name="connsiteX7" fmla="*/ 340472 w 8724954"/>
              <a:gd name="connsiteY7" fmla="*/ 1345114 h 3060754"/>
              <a:gd name="connsiteX8" fmla="*/ 54 w 8724954"/>
              <a:gd name="connsiteY8" fmla="*/ 54 h 3060754"/>
              <a:gd name="connsiteX0" fmla="*/ 1 w 8724901"/>
              <a:gd name="connsiteY0" fmla="*/ 54 h 3060754"/>
              <a:gd name="connsiteX1" fmla="*/ 4329966 w 8724901"/>
              <a:gd name="connsiteY1" fmla="*/ 236532 h 3060754"/>
              <a:gd name="connsiteX2" fmla="*/ 8724901 w 8724901"/>
              <a:gd name="connsiteY2" fmla="*/ 54 h 3060754"/>
              <a:gd name="connsiteX3" fmla="*/ 8455719 w 8724901"/>
              <a:gd name="connsiteY3" fmla="*/ 1421314 h 3060754"/>
              <a:gd name="connsiteX4" fmla="*/ 8724901 w 8724901"/>
              <a:gd name="connsiteY4" fmla="*/ 3060754 h 3060754"/>
              <a:gd name="connsiteX5" fmla="*/ 4379019 w 8724901"/>
              <a:gd name="connsiteY5" fmla="*/ 2762208 h 3060754"/>
              <a:gd name="connsiteX6" fmla="*/ 125164 w 8724901"/>
              <a:gd name="connsiteY6" fmla="*/ 3030371 h 3060754"/>
              <a:gd name="connsiteX7" fmla="*/ 340419 w 8724901"/>
              <a:gd name="connsiteY7" fmla="*/ 1345114 h 3060754"/>
              <a:gd name="connsiteX8" fmla="*/ 1 w 8724901"/>
              <a:gd name="connsiteY8" fmla="*/ 54 h 3060754"/>
              <a:gd name="connsiteX0" fmla="*/ -1 w 8724899"/>
              <a:gd name="connsiteY0" fmla="*/ 54 h 3060754"/>
              <a:gd name="connsiteX1" fmla="*/ 4329964 w 8724899"/>
              <a:gd name="connsiteY1" fmla="*/ 236532 h 3060754"/>
              <a:gd name="connsiteX2" fmla="*/ 8724899 w 8724899"/>
              <a:gd name="connsiteY2" fmla="*/ 54 h 3060754"/>
              <a:gd name="connsiteX3" fmla="*/ 8455717 w 8724899"/>
              <a:gd name="connsiteY3" fmla="*/ 1421314 h 3060754"/>
              <a:gd name="connsiteX4" fmla="*/ 8724899 w 8724899"/>
              <a:gd name="connsiteY4" fmla="*/ 3060754 h 3060754"/>
              <a:gd name="connsiteX5" fmla="*/ 4379017 w 8724899"/>
              <a:gd name="connsiteY5" fmla="*/ 2762208 h 3060754"/>
              <a:gd name="connsiteX6" fmla="*/ 25031 w 8724899"/>
              <a:gd name="connsiteY6" fmla="*/ 3030371 h 3060754"/>
              <a:gd name="connsiteX7" fmla="*/ 340417 w 8724899"/>
              <a:gd name="connsiteY7" fmla="*/ 1345114 h 3060754"/>
              <a:gd name="connsiteX8" fmla="*/ -1 w 8724899"/>
              <a:gd name="connsiteY8" fmla="*/ 54 h 3060754"/>
              <a:gd name="connsiteX0" fmla="*/ 1 w 8724901"/>
              <a:gd name="connsiteY0" fmla="*/ 54 h 3081009"/>
              <a:gd name="connsiteX1" fmla="*/ 4329966 w 8724901"/>
              <a:gd name="connsiteY1" fmla="*/ 236532 h 3081009"/>
              <a:gd name="connsiteX2" fmla="*/ 8724901 w 8724901"/>
              <a:gd name="connsiteY2" fmla="*/ 54 h 3081009"/>
              <a:gd name="connsiteX3" fmla="*/ 8455719 w 8724901"/>
              <a:gd name="connsiteY3" fmla="*/ 1421314 h 3081009"/>
              <a:gd name="connsiteX4" fmla="*/ 8724901 w 8724901"/>
              <a:gd name="connsiteY4" fmla="*/ 3060754 h 3081009"/>
              <a:gd name="connsiteX5" fmla="*/ 4379019 w 8724901"/>
              <a:gd name="connsiteY5" fmla="*/ 2762208 h 3081009"/>
              <a:gd name="connsiteX6" fmla="*/ 50066 w 8724901"/>
              <a:gd name="connsiteY6" fmla="*/ 3081009 h 3081009"/>
              <a:gd name="connsiteX7" fmla="*/ 340419 w 8724901"/>
              <a:gd name="connsiteY7" fmla="*/ 1345114 h 3081009"/>
              <a:gd name="connsiteX8" fmla="*/ 1 w 8724901"/>
              <a:gd name="connsiteY8" fmla="*/ 54 h 3081009"/>
              <a:gd name="connsiteX0" fmla="*/ -1 w 8724899"/>
              <a:gd name="connsiteY0" fmla="*/ 54 h 3081009"/>
              <a:gd name="connsiteX1" fmla="*/ 4329964 w 8724899"/>
              <a:gd name="connsiteY1" fmla="*/ 236532 h 3081009"/>
              <a:gd name="connsiteX2" fmla="*/ 8724899 w 8724899"/>
              <a:gd name="connsiteY2" fmla="*/ 54 h 3081009"/>
              <a:gd name="connsiteX3" fmla="*/ 8455717 w 8724899"/>
              <a:gd name="connsiteY3" fmla="*/ 1421314 h 3081009"/>
              <a:gd name="connsiteX4" fmla="*/ 8724899 w 8724899"/>
              <a:gd name="connsiteY4" fmla="*/ 3060754 h 3081009"/>
              <a:gd name="connsiteX5" fmla="*/ 4404049 w 8724899"/>
              <a:gd name="connsiteY5" fmla="*/ 2934379 h 3081009"/>
              <a:gd name="connsiteX6" fmla="*/ 50064 w 8724899"/>
              <a:gd name="connsiteY6" fmla="*/ 3081009 h 3081009"/>
              <a:gd name="connsiteX7" fmla="*/ 340417 w 8724899"/>
              <a:gd name="connsiteY7" fmla="*/ 1345114 h 3081009"/>
              <a:gd name="connsiteX8" fmla="*/ -1 w 8724899"/>
              <a:gd name="connsiteY8" fmla="*/ 54 h 3081009"/>
              <a:gd name="connsiteX0" fmla="*/ 1 w 8724901"/>
              <a:gd name="connsiteY0" fmla="*/ 106 h 3081061"/>
              <a:gd name="connsiteX1" fmla="*/ 4405064 w 8724901"/>
              <a:gd name="connsiteY1" fmla="*/ 115052 h 3081061"/>
              <a:gd name="connsiteX2" fmla="*/ 8724901 w 8724901"/>
              <a:gd name="connsiteY2" fmla="*/ 106 h 3081061"/>
              <a:gd name="connsiteX3" fmla="*/ 8455719 w 8724901"/>
              <a:gd name="connsiteY3" fmla="*/ 1421366 h 3081061"/>
              <a:gd name="connsiteX4" fmla="*/ 8724901 w 8724901"/>
              <a:gd name="connsiteY4" fmla="*/ 3060806 h 3081061"/>
              <a:gd name="connsiteX5" fmla="*/ 4404051 w 8724901"/>
              <a:gd name="connsiteY5" fmla="*/ 2934431 h 3081061"/>
              <a:gd name="connsiteX6" fmla="*/ 50066 w 8724901"/>
              <a:gd name="connsiteY6" fmla="*/ 3081061 h 3081061"/>
              <a:gd name="connsiteX7" fmla="*/ 340419 w 8724901"/>
              <a:gd name="connsiteY7" fmla="*/ 1345166 h 3081061"/>
              <a:gd name="connsiteX8" fmla="*/ 1 w 8724901"/>
              <a:gd name="connsiteY8" fmla="*/ 106 h 308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01" h="3081061">
                <a:moveTo>
                  <a:pt x="1" y="106"/>
                </a:moveTo>
                <a:cubicBezTo>
                  <a:pt x="1435101" y="-4127"/>
                  <a:pt x="2969964" y="119285"/>
                  <a:pt x="4405064" y="115052"/>
                </a:cubicBezTo>
                <a:lnTo>
                  <a:pt x="8724901" y="106"/>
                </a:lnTo>
                <a:cubicBezTo>
                  <a:pt x="8724074" y="444226"/>
                  <a:pt x="8456546" y="977246"/>
                  <a:pt x="8455719" y="1421366"/>
                </a:cubicBezTo>
                <a:lnTo>
                  <a:pt x="8724901" y="3060806"/>
                </a:lnTo>
                <a:cubicBezTo>
                  <a:pt x="7280507" y="3056193"/>
                  <a:pt x="5848445" y="2939044"/>
                  <a:pt x="4404051" y="2934431"/>
                </a:cubicBezTo>
                <a:lnTo>
                  <a:pt x="50066" y="3081061"/>
                </a:lnTo>
                <a:cubicBezTo>
                  <a:pt x="45005" y="2509181"/>
                  <a:pt x="345480" y="1917046"/>
                  <a:pt x="340419" y="1345166"/>
                </a:cubicBezTo>
                <a:lnTo>
                  <a:pt x="1" y="106"/>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1524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p:txBody>
          <a:bodyPr/>
          <a:lstStyle/>
          <a:p>
            <a:r>
              <a:rPr lang="en-US" dirty="0" smtClean="0"/>
              <a:t>Schema Inference Example</a:t>
            </a:r>
            <a:endParaRPr lang="en-US" dirty="0"/>
          </a:p>
        </p:txBody>
      </p:sp>
      <p:sp>
        <p:nvSpPr>
          <p:cNvPr id="3" name="Content Placeholder 2"/>
          <p:cNvSpPr>
            <a:spLocks noGrp="1"/>
          </p:cNvSpPr>
          <p:nvPr>
            <p:ph idx="1"/>
          </p:nvPr>
        </p:nvSpPr>
        <p:spPr>
          <a:xfrm>
            <a:off x="1987291" y="1333025"/>
            <a:ext cx="8158197" cy="737745"/>
          </a:xfrm>
        </p:spPr>
        <p:txBody>
          <a:bodyPr>
            <a:normAutofit fontScale="92500"/>
          </a:bodyPr>
          <a:lstStyle/>
          <a:p>
            <a:r>
              <a:rPr lang="en-US" dirty="0" smtClean="0"/>
              <a:t>Suppose you have a (text) file that looks like this:</a:t>
            </a:r>
            <a:endParaRPr lang="en-US" dirty="0"/>
          </a:p>
          <a:p>
            <a:endParaRPr lang="en-US" dirty="0" smtClean="0"/>
          </a:p>
        </p:txBody>
      </p:sp>
      <p:sp>
        <p:nvSpPr>
          <p:cNvPr id="7" name="Rectangle 6"/>
          <p:cNvSpPr/>
          <p:nvPr/>
        </p:nvSpPr>
        <p:spPr>
          <a:xfrm>
            <a:off x="6413760" y="2119365"/>
            <a:ext cx="4327785" cy="3139321"/>
          </a:xfrm>
          <a:prstGeom prst="rect">
            <a:avLst/>
          </a:prstGeom>
        </p:spPr>
        <p:txBody>
          <a:bodyPr wrap="square" lIns="121917" tIns="60958" rIns="121917" bIns="60958">
            <a:spAutoFit/>
          </a:bodyPr>
          <a:lstStyle/>
          <a:p>
            <a:r>
              <a:rPr lang="en-US" sz="2800" dirty="0">
                <a:latin typeface="Source Sans Pro Light" charset="0"/>
                <a:ea typeface="Source Sans Pro Light" charset="0"/>
                <a:cs typeface="Source Sans Pro Light" charset="0"/>
              </a:rPr>
              <a:t>The file has no schema, but it’s obvious there </a:t>
            </a:r>
            <a:r>
              <a:rPr lang="en-US" sz="2800" i="1" dirty="0">
                <a:latin typeface="Source Sans Pro Light" charset="0"/>
                <a:ea typeface="Source Sans Pro Light" charset="0"/>
                <a:cs typeface="Source Sans Pro Light" charset="0"/>
              </a:rPr>
              <a:t>is</a:t>
            </a:r>
            <a:r>
              <a:rPr lang="en-US" sz="2800" dirty="0">
                <a:latin typeface="Source Sans Pro Light" charset="0"/>
                <a:ea typeface="Source Sans Pro Light" charset="0"/>
                <a:cs typeface="Source Sans Pro Light" charset="0"/>
              </a:rPr>
              <a:t> one:</a:t>
            </a:r>
          </a:p>
          <a:p>
            <a:endParaRPr lang="en-US" sz="2800" dirty="0">
              <a:latin typeface="Source Sans Pro Light" charset="0"/>
              <a:ea typeface="Source Sans Pro Light" charset="0"/>
              <a:cs typeface="Source Sans Pro Light" charset="0"/>
            </a:endParaRPr>
          </a:p>
          <a:p>
            <a:r>
              <a:rPr lang="en-US" sz="2800" dirty="0">
                <a:latin typeface="Source Sans Pro Light" charset="0"/>
                <a:ea typeface="Source Sans Pro Light" charset="0"/>
                <a:cs typeface="Source Sans Pro Light" charset="0"/>
              </a:rPr>
              <a:t>First name:	</a:t>
            </a:r>
            <a:r>
              <a:rPr lang="en-US" sz="2800" i="1" dirty="0">
                <a:latin typeface="Source Sans Pro Light" charset="0"/>
                <a:ea typeface="Source Sans Pro Light" charset="0"/>
                <a:cs typeface="Source Sans Pro Light" charset="0"/>
              </a:rPr>
              <a:t>string</a:t>
            </a:r>
            <a:r>
              <a:rPr lang="en-US" sz="2800" dirty="0">
                <a:latin typeface="Source Sans Pro Light" charset="0"/>
                <a:ea typeface="Source Sans Pro Light" charset="0"/>
                <a:cs typeface="Source Sans Pro Light" charset="0"/>
              </a:rPr>
              <a:t/>
            </a:r>
            <a:br>
              <a:rPr lang="en-US" sz="2800" dirty="0">
                <a:latin typeface="Source Sans Pro Light" charset="0"/>
                <a:ea typeface="Source Sans Pro Light" charset="0"/>
                <a:cs typeface="Source Sans Pro Light" charset="0"/>
              </a:rPr>
            </a:br>
            <a:r>
              <a:rPr lang="en-US" sz="2800" dirty="0">
                <a:latin typeface="Source Sans Pro Light" charset="0"/>
                <a:ea typeface="Source Sans Pro Light" charset="0"/>
                <a:cs typeface="Source Sans Pro Light" charset="0"/>
              </a:rPr>
              <a:t>Last name:	</a:t>
            </a:r>
            <a:r>
              <a:rPr lang="en-US" sz="2800" i="1" dirty="0">
                <a:latin typeface="Source Sans Pro Light" charset="0"/>
                <a:ea typeface="Source Sans Pro Light" charset="0"/>
                <a:cs typeface="Source Sans Pro Light" charset="0"/>
              </a:rPr>
              <a:t>string</a:t>
            </a:r>
            <a:br>
              <a:rPr lang="en-US" sz="2800" i="1" dirty="0">
                <a:latin typeface="Source Sans Pro Light" charset="0"/>
                <a:ea typeface="Source Sans Pro Light" charset="0"/>
                <a:cs typeface="Source Sans Pro Light" charset="0"/>
              </a:rPr>
            </a:br>
            <a:r>
              <a:rPr lang="en-US" sz="2800" dirty="0">
                <a:latin typeface="Source Sans Pro Light" charset="0"/>
                <a:ea typeface="Source Sans Pro Light" charset="0"/>
                <a:cs typeface="Source Sans Pro Light" charset="0"/>
              </a:rPr>
              <a:t>Gender:		</a:t>
            </a:r>
            <a:r>
              <a:rPr lang="en-US" sz="2800" i="1" dirty="0" smtClean="0">
                <a:latin typeface="Source Sans Pro Light" charset="0"/>
                <a:ea typeface="Source Sans Pro Light" charset="0"/>
                <a:cs typeface="Source Sans Pro Light" charset="0"/>
              </a:rPr>
              <a:t>string</a:t>
            </a:r>
            <a:r>
              <a:rPr lang="en-US" sz="2800" i="1" dirty="0">
                <a:latin typeface="Source Sans Pro Light" charset="0"/>
                <a:ea typeface="Source Sans Pro Light" charset="0"/>
                <a:cs typeface="Source Sans Pro Light" charset="0"/>
              </a:rPr>
              <a:t/>
            </a:r>
            <a:br>
              <a:rPr lang="en-US" sz="2800" i="1" dirty="0">
                <a:latin typeface="Source Sans Pro Light" charset="0"/>
                <a:ea typeface="Source Sans Pro Light" charset="0"/>
                <a:cs typeface="Source Sans Pro Light" charset="0"/>
              </a:rPr>
            </a:br>
            <a:r>
              <a:rPr lang="en-US" sz="2800" dirty="0">
                <a:latin typeface="Source Sans Pro Light" charset="0"/>
                <a:ea typeface="Source Sans Pro Light" charset="0"/>
                <a:cs typeface="Source Sans Pro Light" charset="0"/>
              </a:rPr>
              <a:t>Age:			</a:t>
            </a:r>
            <a:r>
              <a:rPr lang="en-US" sz="2800" i="1" dirty="0" smtClean="0">
                <a:latin typeface="Source Sans Pro Light" charset="0"/>
                <a:ea typeface="Source Sans Pro Light" charset="0"/>
                <a:cs typeface="Source Sans Pro Light" charset="0"/>
              </a:rPr>
              <a:t>integer</a:t>
            </a:r>
            <a:endParaRPr lang="en-US" sz="2800" dirty="0">
              <a:latin typeface="Source Sans Pro Light" charset="0"/>
              <a:ea typeface="Source Sans Pro Light" charset="0"/>
              <a:cs typeface="Source Sans Pro Light" charset="0"/>
            </a:endParaRPr>
          </a:p>
        </p:txBody>
      </p:sp>
      <p:sp>
        <p:nvSpPr>
          <p:cNvPr id="9" name="TextBox 8"/>
          <p:cNvSpPr txBox="1"/>
          <p:nvPr/>
        </p:nvSpPr>
        <p:spPr>
          <a:xfrm>
            <a:off x="1987291" y="5748571"/>
            <a:ext cx="8556885" cy="553997"/>
          </a:xfrm>
          <a:prstGeom prst="rect">
            <a:avLst/>
          </a:prstGeom>
          <a:noFill/>
        </p:spPr>
        <p:txBody>
          <a:bodyPr wrap="square" lIns="121917" tIns="60958" rIns="121917" bIns="60958" rtlCol="0">
            <a:spAutoFit/>
          </a:bodyPr>
          <a:lstStyle/>
          <a:p>
            <a:r>
              <a:rPr lang="en-US" sz="2800" dirty="0">
                <a:latin typeface="Source Sans Pro Light" charset="0"/>
                <a:ea typeface="Source Sans Pro Light" charset="0"/>
                <a:cs typeface="Source Sans Pro Light" charset="0"/>
              </a:rPr>
              <a:t>Let’s see how to get Spark to infer the schema.</a:t>
            </a:r>
          </a:p>
        </p:txBody>
      </p:sp>
      <p:sp>
        <p:nvSpPr>
          <p:cNvPr id="10" name="Rectangle 9"/>
          <p:cNvSpPr/>
          <p:nvPr/>
        </p:nvSpPr>
        <p:spPr>
          <a:xfrm>
            <a:off x="2237798" y="2119363"/>
            <a:ext cx="3925455" cy="3325588"/>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marL="119060" lvl="1"/>
            <a:r>
              <a:rPr lang="en-US" dirty="0">
                <a:latin typeface="Consolas" charset="0"/>
                <a:ea typeface="Consolas" charset="0"/>
                <a:cs typeface="Consolas" charset="0"/>
              </a:rPr>
              <a:t>Erin,Shannon,F,42</a:t>
            </a:r>
          </a:p>
          <a:p>
            <a:pPr marL="119060" lvl="1"/>
            <a:r>
              <a:rPr lang="en-US" dirty="0">
                <a:latin typeface="Consolas" charset="0"/>
                <a:ea typeface="Consolas" charset="0"/>
                <a:cs typeface="Consolas" charset="0"/>
              </a:rPr>
              <a:t>Norman,Lockwood,M,81</a:t>
            </a:r>
          </a:p>
          <a:p>
            <a:pPr marL="119060" lvl="1"/>
            <a:r>
              <a:rPr lang="en-US" dirty="0">
                <a:latin typeface="Consolas" charset="0"/>
                <a:ea typeface="Consolas" charset="0"/>
                <a:cs typeface="Consolas" charset="0"/>
              </a:rPr>
              <a:t>Miguel,Ruiz,M,64</a:t>
            </a:r>
          </a:p>
          <a:p>
            <a:pPr marL="119060" lvl="1"/>
            <a:r>
              <a:rPr lang="en-US" dirty="0">
                <a:latin typeface="Consolas" charset="0"/>
                <a:ea typeface="Consolas" charset="0"/>
                <a:cs typeface="Consolas" charset="0"/>
              </a:rPr>
              <a:t>Rosalita,Ramirez,F,14</a:t>
            </a:r>
          </a:p>
          <a:p>
            <a:pPr marL="119060" lvl="1"/>
            <a:r>
              <a:rPr lang="en-US" dirty="0">
                <a:latin typeface="Consolas" charset="0"/>
                <a:ea typeface="Consolas" charset="0"/>
                <a:cs typeface="Consolas" charset="0"/>
              </a:rPr>
              <a:t>Ally,Garcia,F,39</a:t>
            </a:r>
          </a:p>
          <a:p>
            <a:pPr marL="119060" lvl="1"/>
            <a:r>
              <a:rPr lang="en-US" dirty="0">
                <a:latin typeface="Consolas" charset="0"/>
                <a:ea typeface="Consolas" charset="0"/>
                <a:cs typeface="Consolas" charset="0"/>
              </a:rPr>
              <a:t>Claire,McBride,F,23</a:t>
            </a:r>
          </a:p>
          <a:p>
            <a:pPr marL="119060" lvl="1"/>
            <a:r>
              <a:rPr lang="en-US" dirty="0">
                <a:latin typeface="Consolas" charset="0"/>
                <a:ea typeface="Consolas" charset="0"/>
                <a:cs typeface="Consolas" charset="0"/>
              </a:rPr>
              <a:t>Abigail,Cottrell,F,75</a:t>
            </a:r>
            <a:br>
              <a:rPr lang="en-US" dirty="0">
                <a:latin typeface="Consolas" charset="0"/>
                <a:ea typeface="Consolas" charset="0"/>
                <a:cs typeface="Consolas" charset="0"/>
              </a:rPr>
            </a:br>
            <a:r>
              <a:rPr lang="en-US" dirty="0">
                <a:latin typeface="Consolas" charset="0"/>
                <a:ea typeface="Consolas" charset="0"/>
                <a:cs typeface="Consolas" charset="0"/>
              </a:rPr>
              <a:t>José,Rivera,M,59</a:t>
            </a:r>
            <a:br>
              <a:rPr lang="en-US" dirty="0">
                <a:latin typeface="Consolas" charset="0"/>
                <a:ea typeface="Consolas" charset="0"/>
                <a:cs typeface="Consolas" charset="0"/>
              </a:rPr>
            </a:br>
            <a:r>
              <a:rPr lang="en-US" dirty="0">
                <a:latin typeface="Consolas" charset="0"/>
                <a:ea typeface="Consolas" charset="0"/>
                <a:cs typeface="Consolas" charset="0"/>
              </a:rPr>
              <a:t>Ravi,Dasgupta,M,25</a:t>
            </a:r>
            <a:br>
              <a:rPr lang="en-US" dirty="0">
                <a:latin typeface="Consolas" charset="0"/>
                <a:ea typeface="Consolas" charset="0"/>
                <a:cs typeface="Consolas" charset="0"/>
              </a:rPr>
            </a:br>
            <a:r>
              <a:rPr lang="en-US" dirty="0">
                <a:latin typeface="Consolas" charset="0"/>
                <a:ea typeface="Consolas" charset="0"/>
                <a:cs typeface="Consolas" charset="0"/>
              </a:rPr>
              <a:t>…</a:t>
            </a:r>
          </a:p>
        </p:txBody>
      </p:sp>
    </p:spTree>
    <p:extLst>
      <p:ext uri="{BB962C8B-B14F-4D97-AF65-F5344CB8AC3E}">
        <p14:creationId xmlns:p14="http://schemas.microsoft.com/office/powerpoint/2010/main" val="1949605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Schema </a:t>
            </a:r>
            <a:r>
              <a:rPr lang="en-US" dirty="0" smtClean="0"/>
              <a:t>Inference (Scala)</a:t>
            </a:r>
            <a:endParaRPr lang="en-US" dirty="0"/>
          </a:p>
        </p:txBody>
      </p:sp>
      <p:sp>
        <p:nvSpPr>
          <p:cNvPr id="8" name="Rectangle 4"/>
          <p:cNvSpPr/>
          <p:nvPr/>
        </p:nvSpPr>
        <p:spPr>
          <a:xfrm>
            <a:off x="339681" y="966452"/>
            <a:ext cx="11251305" cy="5498742"/>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10" name="Rectangle 9"/>
          <p:cNvSpPr/>
          <p:nvPr/>
        </p:nvSpPr>
        <p:spPr>
          <a:xfrm>
            <a:off x="580198" y="1181079"/>
            <a:ext cx="10772962" cy="5076791"/>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sz="2000" b="1" dirty="0">
                <a:solidFill>
                  <a:srgbClr val="7F0055"/>
                </a:solidFill>
                <a:latin typeface="Consolas" charset="0"/>
              </a:rPr>
              <a:t>import </a:t>
            </a:r>
            <a:r>
              <a:rPr lang="en-US" sz="2000" dirty="0" err="1">
                <a:solidFill>
                  <a:srgbClr val="000000"/>
                </a:solidFill>
                <a:latin typeface="Consolas" charset="0"/>
              </a:rPr>
              <a:t>sqlContext.implicits</a:t>
            </a:r>
            <a:r>
              <a:rPr lang="en-US" sz="2000" dirty="0">
                <a:solidFill>
                  <a:srgbClr val="000000"/>
                </a:solidFill>
                <a:latin typeface="Consolas" charset="0"/>
              </a:rPr>
              <a:t>._</a:t>
            </a:r>
          </a:p>
          <a:p>
            <a:endParaRPr lang="en-US" sz="2000" dirty="0">
              <a:solidFill>
                <a:srgbClr val="000000"/>
              </a:solidFill>
              <a:latin typeface="Consolas" charset="0"/>
            </a:endParaRPr>
          </a:p>
          <a:p>
            <a:r>
              <a:rPr lang="en-US" sz="2000" b="1" dirty="0">
                <a:solidFill>
                  <a:srgbClr val="7F0055"/>
                </a:solidFill>
                <a:latin typeface="Consolas" charset="0"/>
              </a:rPr>
              <a:t>case class </a:t>
            </a:r>
            <a:r>
              <a:rPr lang="en-US" sz="2000" dirty="0">
                <a:solidFill>
                  <a:srgbClr val="000000"/>
                </a:solidFill>
                <a:latin typeface="Consolas" charset="0"/>
              </a:rPr>
              <a:t>Person(</a:t>
            </a:r>
            <a:r>
              <a:rPr lang="en-US" sz="2000" dirty="0" err="1">
                <a:solidFill>
                  <a:srgbClr val="000000"/>
                </a:solidFill>
                <a:latin typeface="Consolas" charset="0"/>
              </a:rPr>
              <a:t>firstName</a:t>
            </a:r>
            <a:r>
              <a:rPr lang="en-US" sz="2000" dirty="0">
                <a:solidFill>
                  <a:srgbClr val="7F0055"/>
                </a:solidFill>
                <a:latin typeface="Consolas" charset="0"/>
              </a:rPr>
              <a:t>:</a:t>
            </a:r>
            <a:r>
              <a:rPr lang="en-US" sz="2000" b="1" dirty="0">
                <a:solidFill>
                  <a:srgbClr val="7F0055"/>
                </a:solidFill>
                <a:latin typeface="Consolas" charset="0"/>
              </a:rPr>
              <a:t> String,</a:t>
            </a:r>
          </a:p>
          <a:p>
            <a:r>
              <a:rPr lang="de-DE" sz="2000" dirty="0">
                <a:solidFill>
                  <a:srgbClr val="000000"/>
                </a:solidFill>
                <a:latin typeface="Consolas" charset="0"/>
              </a:rPr>
              <a:t>                  </a:t>
            </a:r>
            <a:r>
              <a:rPr lang="de-DE" sz="2000" dirty="0" err="1" smtClean="0">
                <a:solidFill>
                  <a:srgbClr val="000000"/>
                </a:solidFill>
                <a:latin typeface="Consolas" charset="0"/>
              </a:rPr>
              <a:t>lastName</a:t>
            </a:r>
            <a:r>
              <a:rPr lang="de-DE" sz="2000" b="1" dirty="0">
                <a:solidFill>
                  <a:srgbClr val="7F0055"/>
                </a:solidFill>
                <a:latin typeface="Consolas" charset="0"/>
              </a:rPr>
              <a:t>:  </a:t>
            </a:r>
            <a:r>
              <a:rPr lang="de-DE" sz="2000" b="1" dirty="0" smtClean="0">
                <a:solidFill>
                  <a:srgbClr val="7F0055"/>
                </a:solidFill>
                <a:latin typeface="Consolas" charset="0"/>
              </a:rPr>
              <a:t>String,</a:t>
            </a:r>
          </a:p>
          <a:p>
            <a:r>
              <a:rPr lang="de-DE" sz="2000" b="1" dirty="0">
                <a:solidFill>
                  <a:srgbClr val="7F0055"/>
                </a:solidFill>
                <a:latin typeface="Consolas" charset="0"/>
              </a:rPr>
              <a:t> </a:t>
            </a:r>
            <a:r>
              <a:rPr lang="de-DE" sz="2000" b="1" dirty="0" smtClean="0">
                <a:solidFill>
                  <a:srgbClr val="7F0055"/>
                </a:solidFill>
                <a:latin typeface="Consolas" charset="0"/>
              </a:rPr>
              <a:t>                 </a:t>
            </a:r>
            <a:r>
              <a:rPr lang="de-DE" sz="2000" dirty="0" err="1" smtClean="0">
                <a:solidFill>
                  <a:srgbClr val="000000"/>
                </a:solidFill>
                <a:latin typeface="Consolas" charset="0"/>
              </a:rPr>
              <a:t>gender</a:t>
            </a:r>
            <a:r>
              <a:rPr lang="de-DE" sz="2000" b="1" dirty="0">
                <a:solidFill>
                  <a:srgbClr val="7F0055"/>
                </a:solidFill>
                <a:latin typeface="Consolas" charset="0"/>
              </a:rPr>
              <a:t>:   </a:t>
            </a:r>
            <a:r>
              <a:rPr lang="de-DE" sz="2000" b="1" dirty="0" smtClean="0">
                <a:solidFill>
                  <a:srgbClr val="7F0055"/>
                </a:solidFill>
                <a:latin typeface="Consolas" charset="0"/>
              </a:rPr>
              <a:t> String</a:t>
            </a:r>
            <a:r>
              <a:rPr lang="de-DE" sz="2000" b="1" dirty="0">
                <a:solidFill>
                  <a:srgbClr val="7F0055"/>
                </a:solidFill>
                <a:latin typeface="Consolas" charset="0"/>
              </a:rPr>
              <a:t>,</a:t>
            </a:r>
          </a:p>
          <a:p>
            <a:r>
              <a:rPr lang="de-DE" sz="2000" dirty="0">
                <a:solidFill>
                  <a:srgbClr val="000000"/>
                </a:solidFill>
                <a:latin typeface="Consolas" charset="0"/>
              </a:rPr>
              <a:t> </a:t>
            </a:r>
            <a:r>
              <a:rPr lang="de-DE" sz="2000" dirty="0" smtClean="0">
                <a:solidFill>
                  <a:srgbClr val="000000"/>
                </a:solidFill>
                <a:latin typeface="Consolas" charset="0"/>
              </a:rPr>
              <a:t>                 </a:t>
            </a:r>
            <a:r>
              <a:rPr lang="de-DE" sz="2000" dirty="0" err="1">
                <a:solidFill>
                  <a:srgbClr val="000000"/>
                </a:solidFill>
                <a:latin typeface="Consolas" charset="0"/>
              </a:rPr>
              <a:t>age</a:t>
            </a:r>
            <a:r>
              <a:rPr lang="de-DE" sz="2000" b="1" dirty="0">
                <a:solidFill>
                  <a:srgbClr val="7F0055"/>
                </a:solidFill>
                <a:latin typeface="Consolas" charset="0"/>
              </a:rPr>
              <a:t>:       </a:t>
            </a:r>
            <a:r>
              <a:rPr lang="de-DE" sz="2000" b="1" dirty="0" err="1">
                <a:solidFill>
                  <a:srgbClr val="7F0055"/>
                </a:solidFill>
                <a:latin typeface="Consolas" charset="0"/>
              </a:rPr>
              <a:t>Int</a:t>
            </a:r>
            <a:r>
              <a:rPr lang="de-DE" sz="2000" dirty="0">
                <a:solidFill>
                  <a:schemeClr val="tx1"/>
                </a:solidFill>
                <a:latin typeface="Consolas" charset="0"/>
              </a:rPr>
              <a:t>)</a:t>
            </a:r>
          </a:p>
          <a:p>
            <a:endParaRPr lang="de-DE" sz="2000" dirty="0">
              <a:solidFill>
                <a:srgbClr val="000000"/>
              </a:solidFill>
              <a:latin typeface="Consolas" charset="0"/>
            </a:endParaRPr>
          </a:p>
          <a:p>
            <a:r>
              <a:rPr lang="de-DE" sz="2000" b="1" dirty="0" err="1">
                <a:solidFill>
                  <a:srgbClr val="7F0055"/>
                </a:solidFill>
                <a:latin typeface="Consolas" charset="0"/>
              </a:rPr>
              <a:t>val</a:t>
            </a:r>
            <a:r>
              <a:rPr lang="de-DE" sz="2000" b="1" dirty="0">
                <a:solidFill>
                  <a:srgbClr val="7F0055"/>
                </a:solidFill>
                <a:latin typeface="Consolas" charset="0"/>
              </a:rPr>
              <a:t> </a:t>
            </a:r>
            <a:r>
              <a:rPr lang="de-DE" sz="2000" dirty="0" err="1">
                <a:solidFill>
                  <a:srgbClr val="000000"/>
                </a:solidFill>
                <a:latin typeface="Consolas" charset="0"/>
              </a:rPr>
              <a:t>rdd</a:t>
            </a:r>
            <a:r>
              <a:rPr lang="de-DE" sz="2000" dirty="0">
                <a:solidFill>
                  <a:srgbClr val="000000"/>
                </a:solidFill>
                <a:latin typeface="Consolas" charset="0"/>
              </a:rPr>
              <a:t> </a:t>
            </a:r>
            <a:r>
              <a:rPr lang="de-DE" sz="2000" dirty="0">
                <a:solidFill>
                  <a:srgbClr val="7F0055"/>
                </a:solidFill>
                <a:latin typeface="Consolas" charset="0"/>
              </a:rPr>
              <a:t>= </a:t>
            </a:r>
            <a:r>
              <a:rPr lang="de-DE" sz="2000" dirty="0" err="1">
                <a:solidFill>
                  <a:srgbClr val="000000"/>
                </a:solidFill>
                <a:latin typeface="Consolas" charset="0"/>
              </a:rPr>
              <a:t>sc.textFile</a:t>
            </a:r>
            <a:r>
              <a:rPr lang="de-DE" sz="2000" dirty="0">
                <a:solidFill>
                  <a:srgbClr val="000000"/>
                </a:solidFill>
                <a:latin typeface="Consolas" charset="0"/>
              </a:rPr>
              <a:t>(</a:t>
            </a:r>
            <a:r>
              <a:rPr lang="de-DE" sz="2000" dirty="0">
                <a:solidFill>
                  <a:srgbClr val="0000BB"/>
                </a:solidFill>
                <a:latin typeface="Consolas" charset="0"/>
              </a:rPr>
              <a:t>"</a:t>
            </a:r>
            <a:r>
              <a:rPr lang="de-DE" sz="2000" dirty="0" err="1">
                <a:solidFill>
                  <a:srgbClr val="0000BB"/>
                </a:solidFill>
                <a:latin typeface="Consolas" charset="0"/>
              </a:rPr>
              <a:t>people.csv</a:t>
            </a:r>
            <a:r>
              <a:rPr lang="de-DE" sz="2000" dirty="0">
                <a:solidFill>
                  <a:srgbClr val="0000BB"/>
                </a:solidFill>
                <a:latin typeface="Consolas" charset="0"/>
              </a:rPr>
              <a:t>")</a:t>
            </a:r>
          </a:p>
          <a:p>
            <a:r>
              <a:rPr lang="de-DE" sz="2000" b="1" dirty="0" err="1">
                <a:solidFill>
                  <a:srgbClr val="7F0055"/>
                </a:solidFill>
                <a:latin typeface="Consolas" charset="0"/>
              </a:rPr>
              <a:t>val</a:t>
            </a:r>
            <a:r>
              <a:rPr lang="de-DE" sz="2000" b="1" dirty="0">
                <a:solidFill>
                  <a:srgbClr val="7F0055"/>
                </a:solidFill>
                <a:latin typeface="Consolas" charset="0"/>
              </a:rPr>
              <a:t> </a:t>
            </a:r>
            <a:r>
              <a:rPr lang="de-DE" sz="2000" dirty="0" err="1">
                <a:solidFill>
                  <a:srgbClr val="000000"/>
                </a:solidFill>
                <a:latin typeface="Consolas" charset="0"/>
              </a:rPr>
              <a:t>peopleRDD</a:t>
            </a:r>
            <a:r>
              <a:rPr lang="de-DE" sz="2000" dirty="0">
                <a:solidFill>
                  <a:srgbClr val="000000"/>
                </a:solidFill>
                <a:latin typeface="Consolas" charset="0"/>
              </a:rPr>
              <a:t> </a:t>
            </a:r>
            <a:r>
              <a:rPr lang="de-DE" sz="2000" dirty="0">
                <a:solidFill>
                  <a:srgbClr val="7F0055"/>
                </a:solidFill>
                <a:latin typeface="Consolas" charset="0"/>
              </a:rPr>
              <a:t>= </a:t>
            </a:r>
            <a:r>
              <a:rPr lang="de-DE" sz="2000" dirty="0" err="1">
                <a:solidFill>
                  <a:srgbClr val="000000"/>
                </a:solidFill>
                <a:latin typeface="Consolas" charset="0"/>
              </a:rPr>
              <a:t>rdd.map</a:t>
            </a:r>
            <a:r>
              <a:rPr lang="de-DE" sz="2000" dirty="0">
                <a:solidFill>
                  <a:srgbClr val="000000"/>
                </a:solidFill>
                <a:latin typeface="Consolas" charset="0"/>
              </a:rPr>
              <a:t> { </a:t>
            </a:r>
            <a:r>
              <a:rPr lang="de-DE" sz="2000" dirty="0" err="1">
                <a:solidFill>
                  <a:srgbClr val="000000"/>
                </a:solidFill>
                <a:latin typeface="Consolas" charset="0"/>
              </a:rPr>
              <a:t>line</a:t>
            </a:r>
            <a:r>
              <a:rPr lang="de-DE" sz="2000" dirty="0">
                <a:solidFill>
                  <a:srgbClr val="000000"/>
                </a:solidFill>
                <a:latin typeface="Consolas" charset="0"/>
              </a:rPr>
              <a:t> </a:t>
            </a:r>
            <a:r>
              <a:rPr lang="de-DE" sz="2000" dirty="0">
                <a:solidFill>
                  <a:srgbClr val="7F0055"/>
                </a:solidFill>
                <a:latin typeface="Consolas" charset="0"/>
              </a:rPr>
              <a:t>=&gt;</a:t>
            </a:r>
          </a:p>
          <a:p>
            <a:r>
              <a:rPr lang="de-DE" sz="2000" dirty="0">
                <a:solidFill>
                  <a:srgbClr val="000000"/>
                </a:solidFill>
                <a:latin typeface="Consolas" charset="0"/>
              </a:rPr>
              <a:t>  </a:t>
            </a:r>
            <a:r>
              <a:rPr lang="de-DE" sz="2000" b="1" dirty="0" err="1">
                <a:solidFill>
                  <a:srgbClr val="7F0055"/>
                </a:solidFill>
                <a:latin typeface="Consolas" charset="0"/>
              </a:rPr>
              <a:t>val</a:t>
            </a:r>
            <a:r>
              <a:rPr lang="de-DE" sz="2000" b="1" dirty="0">
                <a:solidFill>
                  <a:srgbClr val="7F0055"/>
                </a:solidFill>
                <a:latin typeface="Consolas" charset="0"/>
              </a:rPr>
              <a:t> </a:t>
            </a:r>
            <a:r>
              <a:rPr lang="de-DE" sz="2000" dirty="0" err="1">
                <a:solidFill>
                  <a:srgbClr val="000000"/>
                </a:solidFill>
                <a:latin typeface="Consolas" charset="0"/>
              </a:rPr>
              <a:t>cols</a:t>
            </a:r>
            <a:r>
              <a:rPr lang="de-DE" sz="2000" dirty="0">
                <a:solidFill>
                  <a:srgbClr val="000000"/>
                </a:solidFill>
                <a:latin typeface="Consolas" charset="0"/>
              </a:rPr>
              <a:t> </a:t>
            </a:r>
            <a:r>
              <a:rPr lang="de-DE" sz="2000" dirty="0">
                <a:solidFill>
                  <a:srgbClr val="7F0055"/>
                </a:solidFill>
                <a:latin typeface="Consolas" charset="0"/>
              </a:rPr>
              <a:t>= </a:t>
            </a:r>
            <a:r>
              <a:rPr lang="de-DE" sz="2000" dirty="0" err="1">
                <a:solidFill>
                  <a:srgbClr val="000000"/>
                </a:solidFill>
                <a:latin typeface="Consolas" charset="0"/>
              </a:rPr>
              <a:t>line.split</a:t>
            </a:r>
            <a:r>
              <a:rPr lang="de-DE" sz="2000" dirty="0">
                <a:solidFill>
                  <a:srgbClr val="000000"/>
                </a:solidFill>
                <a:latin typeface="Consolas" charset="0"/>
              </a:rPr>
              <a:t>(</a:t>
            </a:r>
            <a:r>
              <a:rPr lang="de-DE" sz="2000" dirty="0">
                <a:solidFill>
                  <a:srgbClr val="0000BB"/>
                </a:solidFill>
                <a:latin typeface="Consolas" charset="0"/>
              </a:rPr>
              <a:t>",")</a:t>
            </a:r>
          </a:p>
          <a:p>
            <a:r>
              <a:rPr lang="de-DE" sz="2000" dirty="0">
                <a:solidFill>
                  <a:srgbClr val="000000"/>
                </a:solidFill>
                <a:latin typeface="Consolas" charset="0"/>
              </a:rPr>
              <a:t>  Person(</a:t>
            </a:r>
            <a:r>
              <a:rPr lang="de-DE" sz="2000" dirty="0" err="1">
                <a:solidFill>
                  <a:srgbClr val="000000"/>
                </a:solidFill>
                <a:latin typeface="Consolas" charset="0"/>
              </a:rPr>
              <a:t>cols</a:t>
            </a:r>
            <a:r>
              <a:rPr lang="de-DE" sz="2000" dirty="0">
                <a:solidFill>
                  <a:srgbClr val="000000"/>
                </a:solidFill>
                <a:latin typeface="Consolas" charset="0"/>
              </a:rPr>
              <a:t>(0), </a:t>
            </a:r>
            <a:r>
              <a:rPr lang="de-DE" sz="2000" dirty="0" err="1">
                <a:solidFill>
                  <a:srgbClr val="000000"/>
                </a:solidFill>
                <a:latin typeface="Consolas" charset="0"/>
              </a:rPr>
              <a:t>cols</a:t>
            </a:r>
            <a:r>
              <a:rPr lang="de-DE" sz="2000" dirty="0">
                <a:solidFill>
                  <a:srgbClr val="000000"/>
                </a:solidFill>
                <a:latin typeface="Consolas" charset="0"/>
              </a:rPr>
              <a:t>(1), </a:t>
            </a:r>
            <a:r>
              <a:rPr lang="de-DE" sz="2000" dirty="0" err="1">
                <a:solidFill>
                  <a:srgbClr val="000000"/>
                </a:solidFill>
                <a:latin typeface="Consolas" charset="0"/>
              </a:rPr>
              <a:t>cols</a:t>
            </a:r>
            <a:r>
              <a:rPr lang="de-DE" sz="2000" dirty="0">
                <a:solidFill>
                  <a:srgbClr val="000000"/>
                </a:solidFill>
                <a:latin typeface="Consolas" charset="0"/>
              </a:rPr>
              <a:t>(2), </a:t>
            </a:r>
            <a:r>
              <a:rPr lang="de-DE" sz="2000" dirty="0" err="1">
                <a:solidFill>
                  <a:srgbClr val="000000"/>
                </a:solidFill>
                <a:latin typeface="Consolas" charset="0"/>
              </a:rPr>
              <a:t>cols</a:t>
            </a:r>
            <a:r>
              <a:rPr lang="de-DE" sz="2000" dirty="0">
                <a:solidFill>
                  <a:srgbClr val="000000"/>
                </a:solidFill>
                <a:latin typeface="Consolas" charset="0"/>
              </a:rPr>
              <a:t>(3).</a:t>
            </a:r>
            <a:r>
              <a:rPr lang="de-DE" sz="2000" dirty="0" err="1">
                <a:solidFill>
                  <a:srgbClr val="000000"/>
                </a:solidFill>
                <a:latin typeface="Consolas" charset="0"/>
              </a:rPr>
              <a:t>toInt</a:t>
            </a:r>
            <a:r>
              <a:rPr lang="de-DE" sz="2000" dirty="0">
                <a:solidFill>
                  <a:srgbClr val="000000"/>
                </a:solidFill>
                <a:latin typeface="Consolas" charset="0"/>
              </a:rPr>
              <a:t>)</a:t>
            </a:r>
          </a:p>
          <a:p>
            <a:r>
              <a:rPr lang="de-DE" sz="2000" dirty="0">
                <a:solidFill>
                  <a:srgbClr val="000000"/>
                </a:solidFill>
                <a:latin typeface="Consolas" charset="0"/>
              </a:rPr>
              <a:t>}</a:t>
            </a:r>
          </a:p>
          <a:p>
            <a:r>
              <a:rPr lang="de-DE" sz="2000" b="1" dirty="0" err="1">
                <a:solidFill>
                  <a:srgbClr val="7F0055"/>
                </a:solidFill>
                <a:latin typeface="Consolas" charset="0"/>
              </a:rPr>
              <a:t>val</a:t>
            </a:r>
            <a:r>
              <a:rPr lang="de-DE" sz="2000" b="1" dirty="0">
                <a:solidFill>
                  <a:srgbClr val="7F0055"/>
                </a:solidFill>
                <a:latin typeface="Consolas" charset="0"/>
              </a:rPr>
              <a:t> </a:t>
            </a:r>
            <a:r>
              <a:rPr lang="de-DE" sz="2000" dirty="0" err="1">
                <a:solidFill>
                  <a:srgbClr val="000000"/>
                </a:solidFill>
                <a:latin typeface="Consolas" charset="0"/>
              </a:rPr>
              <a:t>df</a:t>
            </a:r>
            <a:r>
              <a:rPr lang="de-DE" sz="2000" dirty="0">
                <a:solidFill>
                  <a:srgbClr val="000000"/>
                </a:solidFill>
                <a:latin typeface="Consolas" charset="0"/>
              </a:rPr>
              <a:t> </a:t>
            </a:r>
            <a:r>
              <a:rPr lang="de-DE" sz="2000" dirty="0">
                <a:solidFill>
                  <a:srgbClr val="7F0055"/>
                </a:solidFill>
                <a:latin typeface="Consolas" charset="0"/>
              </a:rPr>
              <a:t>= </a:t>
            </a:r>
            <a:r>
              <a:rPr lang="de-DE" sz="2000" dirty="0" err="1">
                <a:solidFill>
                  <a:srgbClr val="000000"/>
                </a:solidFill>
                <a:latin typeface="Consolas" charset="0"/>
              </a:rPr>
              <a:t>peopleRDD.toDF</a:t>
            </a:r>
            <a:endParaRPr lang="de-DE" sz="2000" dirty="0">
              <a:solidFill>
                <a:srgbClr val="000000"/>
              </a:solidFill>
              <a:latin typeface="Consolas" charset="0"/>
            </a:endParaRPr>
          </a:p>
          <a:p>
            <a:r>
              <a:rPr lang="de-DE" sz="2000" dirty="0">
                <a:solidFill>
                  <a:srgbClr val="00A019"/>
                </a:solidFill>
                <a:latin typeface="Consolas" charset="0"/>
              </a:rPr>
              <a:t>// </a:t>
            </a:r>
            <a:r>
              <a:rPr lang="de-DE" sz="2000" dirty="0" err="1">
                <a:solidFill>
                  <a:srgbClr val="00A019"/>
                </a:solidFill>
                <a:latin typeface="Consolas" charset="0"/>
              </a:rPr>
              <a:t>df</a:t>
            </a:r>
            <a:r>
              <a:rPr lang="de-DE" sz="2000" dirty="0">
                <a:solidFill>
                  <a:srgbClr val="00A019"/>
                </a:solidFill>
                <a:latin typeface="Consolas" charset="0"/>
              </a:rPr>
              <a:t>: </a:t>
            </a:r>
            <a:r>
              <a:rPr lang="de-DE" sz="2000" dirty="0" err="1">
                <a:solidFill>
                  <a:srgbClr val="00A019"/>
                </a:solidFill>
                <a:latin typeface="Consolas" charset="0"/>
              </a:rPr>
              <a:t>DataFrame</a:t>
            </a:r>
            <a:r>
              <a:rPr lang="de-DE" sz="2000" dirty="0">
                <a:solidFill>
                  <a:srgbClr val="00A019"/>
                </a:solidFill>
                <a:latin typeface="Consolas" charset="0"/>
              </a:rPr>
              <a:t> = [</a:t>
            </a:r>
            <a:r>
              <a:rPr lang="de-DE" sz="2000" dirty="0" err="1">
                <a:solidFill>
                  <a:srgbClr val="00A019"/>
                </a:solidFill>
                <a:latin typeface="Consolas" charset="0"/>
              </a:rPr>
              <a:t>firstName</a:t>
            </a:r>
            <a:r>
              <a:rPr lang="de-DE" sz="2000" dirty="0">
                <a:solidFill>
                  <a:srgbClr val="00A019"/>
                </a:solidFill>
                <a:latin typeface="Consolas" charset="0"/>
              </a:rPr>
              <a:t>: </a:t>
            </a:r>
            <a:r>
              <a:rPr lang="de-DE" sz="2000" dirty="0" err="1">
                <a:solidFill>
                  <a:srgbClr val="00A019"/>
                </a:solidFill>
                <a:latin typeface="Consolas" charset="0"/>
              </a:rPr>
              <a:t>string</a:t>
            </a:r>
            <a:r>
              <a:rPr lang="de-DE" sz="2000" dirty="0">
                <a:solidFill>
                  <a:srgbClr val="00A019"/>
                </a:solidFill>
                <a:latin typeface="Consolas" charset="0"/>
              </a:rPr>
              <a:t>, </a:t>
            </a:r>
            <a:r>
              <a:rPr lang="de-DE" sz="2000" dirty="0" err="1">
                <a:solidFill>
                  <a:srgbClr val="00A019"/>
                </a:solidFill>
                <a:latin typeface="Consolas" charset="0"/>
              </a:rPr>
              <a:t>lastName</a:t>
            </a:r>
            <a:r>
              <a:rPr lang="de-DE" sz="2000" dirty="0">
                <a:solidFill>
                  <a:srgbClr val="00A019"/>
                </a:solidFill>
                <a:latin typeface="Consolas" charset="0"/>
              </a:rPr>
              <a:t>: </a:t>
            </a:r>
            <a:r>
              <a:rPr lang="de-DE" sz="2000" dirty="0" err="1">
                <a:solidFill>
                  <a:srgbClr val="00A019"/>
                </a:solidFill>
                <a:latin typeface="Consolas" charset="0"/>
              </a:rPr>
              <a:t>string</a:t>
            </a:r>
            <a:r>
              <a:rPr lang="de-DE" sz="2000" dirty="0">
                <a:solidFill>
                  <a:srgbClr val="00A019"/>
                </a:solidFill>
                <a:latin typeface="Consolas" charset="0"/>
              </a:rPr>
              <a:t>, </a:t>
            </a:r>
            <a:r>
              <a:rPr lang="de-DE" sz="2000" dirty="0" err="1">
                <a:solidFill>
                  <a:srgbClr val="00A019"/>
                </a:solidFill>
                <a:latin typeface="Consolas" charset="0"/>
              </a:rPr>
              <a:t>gender</a:t>
            </a:r>
            <a:r>
              <a:rPr lang="de-DE" sz="2000" dirty="0">
                <a:solidFill>
                  <a:srgbClr val="00A019"/>
                </a:solidFill>
                <a:latin typeface="Consolas" charset="0"/>
              </a:rPr>
              <a:t>: </a:t>
            </a:r>
            <a:r>
              <a:rPr lang="de-DE" sz="2000" dirty="0" err="1">
                <a:solidFill>
                  <a:srgbClr val="00A019"/>
                </a:solidFill>
                <a:latin typeface="Consolas" charset="0"/>
              </a:rPr>
              <a:t>string</a:t>
            </a:r>
            <a:r>
              <a:rPr lang="de-DE" sz="2000" dirty="0">
                <a:solidFill>
                  <a:srgbClr val="00A019"/>
                </a:solidFill>
                <a:latin typeface="Consolas" charset="0"/>
              </a:rPr>
              <a:t>, </a:t>
            </a:r>
            <a:r>
              <a:rPr lang="de-DE" sz="2000" dirty="0" err="1">
                <a:solidFill>
                  <a:srgbClr val="00A019"/>
                </a:solidFill>
                <a:latin typeface="Consolas" charset="0"/>
              </a:rPr>
              <a:t>age</a:t>
            </a:r>
            <a:r>
              <a:rPr lang="de-DE" sz="2000" dirty="0">
                <a:solidFill>
                  <a:srgbClr val="00A019"/>
                </a:solidFill>
                <a:latin typeface="Consolas" charset="0"/>
              </a:rPr>
              <a:t>: </a:t>
            </a:r>
            <a:r>
              <a:rPr lang="de-DE" sz="2000" dirty="0" err="1">
                <a:solidFill>
                  <a:srgbClr val="00A019"/>
                </a:solidFill>
                <a:latin typeface="Consolas" charset="0"/>
              </a:rPr>
              <a:t>int</a:t>
            </a:r>
            <a:r>
              <a:rPr lang="de-DE" sz="2000" dirty="0">
                <a:solidFill>
                  <a:srgbClr val="00A019"/>
                </a:solidFill>
                <a:latin typeface="Consolas" charset="0"/>
              </a:rPr>
              <a:t>]</a:t>
            </a:r>
          </a:p>
        </p:txBody>
      </p:sp>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846141" y="1276031"/>
            <a:ext cx="402991" cy="464575"/>
          </a:xfrm>
          <a:prstGeom prst="rect">
            <a:avLst/>
          </a:prstGeom>
        </p:spPr>
      </p:pic>
    </p:spTree>
    <p:extLst>
      <p:ext uri="{BB962C8B-B14F-4D97-AF65-F5344CB8AC3E}">
        <p14:creationId xmlns:p14="http://schemas.microsoft.com/office/powerpoint/2010/main" val="292548303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1287116" y="1087938"/>
            <a:ext cx="9310545" cy="5510833"/>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p:txBody>
          <a:bodyPr>
            <a:normAutofit/>
          </a:bodyPr>
          <a:lstStyle/>
          <a:p>
            <a:r>
              <a:rPr lang="en-US" dirty="0"/>
              <a:t>Schema </a:t>
            </a:r>
            <a:r>
              <a:rPr lang="en-US" dirty="0" smtClean="0"/>
              <a:t>Inference (Python)</a:t>
            </a:r>
            <a:endParaRPr lang="en-US" dirty="0"/>
          </a:p>
        </p:txBody>
      </p:sp>
      <p:sp>
        <p:nvSpPr>
          <p:cNvPr id="9" name="Rectangle 8"/>
          <p:cNvSpPr/>
          <p:nvPr/>
        </p:nvSpPr>
        <p:spPr>
          <a:xfrm>
            <a:off x="1524001" y="1411545"/>
            <a:ext cx="8938380" cy="4841033"/>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b="1" dirty="0">
                <a:solidFill>
                  <a:srgbClr val="7F0055"/>
                </a:solidFill>
                <a:latin typeface="Consolas" charset="0"/>
                <a:ea typeface="Consolas" charset="0"/>
                <a:cs typeface="Consolas" charset="0"/>
              </a:rPr>
              <a:t>from </a:t>
            </a:r>
            <a:r>
              <a:rPr lang="en-US" dirty="0" err="1">
                <a:solidFill>
                  <a:srgbClr val="000000"/>
                </a:solidFill>
                <a:latin typeface="Consolas" charset="0"/>
                <a:ea typeface="Consolas" charset="0"/>
                <a:cs typeface="Consolas" charset="0"/>
              </a:rPr>
              <a:t>pyspark.sql</a:t>
            </a:r>
            <a:r>
              <a:rPr lang="en-US" b="1" dirty="0">
                <a:solidFill>
                  <a:srgbClr val="000000"/>
                </a:solidFill>
                <a:latin typeface="Consolas" charset="0"/>
                <a:ea typeface="Consolas" charset="0"/>
                <a:cs typeface="Consolas" charset="0"/>
              </a:rPr>
              <a:t> </a:t>
            </a:r>
            <a:r>
              <a:rPr lang="en-US" b="1" dirty="0">
                <a:solidFill>
                  <a:srgbClr val="7F0055"/>
                </a:solidFill>
                <a:latin typeface="Consolas" charset="0"/>
                <a:ea typeface="Consolas" charset="0"/>
                <a:cs typeface="Consolas" charset="0"/>
              </a:rPr>
              <a:t>import </a:t>
            </a:r>
            <a:r>
              <a:rPr lang="en-US" dirty="0">
                <a:solidFill>
                  <a:srgbClr val="000000"/>
                </a:solidFill>
                <a:latin typeface="Consolas" charset="0"/>
                <a:ea typeface="Consolas" charset="0"/>
                <a:cs typeface="Consolas" charset="0"/>
              </a:rPr>
              <a:t>Row</a:t>
            </a:r>
          </a:p>
          <a:p>
            <a:endParaRPr lang="en-US" dirty="0">
              <a:latin typeface="Consolas" charset="0"/>
              <a:ea typeface="Consolas" charset="0"/>
              <a:cs typeface="Consolas" charset="0"/>
            </a:endParaRPr>
          </a:p>
          <a:p>
            <a:r>
              <a:rPr lang="en-US" dirty="0" err="1">
                <a:solidFill>
                  <a:srgbClr val="000000"/>
                </a:solidFill>
                <a:latin typeface="Consolas" charset="0"/>
                <a:ea typeface="Consolas" charset="0"/>
                <a:cs typeface="Consolas" charset="0"/>
              </a:rPr>
              <a:t>rdd</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sc.textFile</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a:t>
            </a:r>
            <a:r>
              <a:rPr lang="en-US" dirty="0" err="1">
                <a:solidFill>
                  <a:srgbClr val="0000BB"/>
                </a:solidFill>
                <a:latin typeface="Consolas" charset="0"/>
                <a:ea typeface="Consolas" charset="0"/>
                <a:cs typeface="Consolas" charset="0"/>
              </a:rPr>
              <a:t>people.csv</a:t>
            </a:r>
            <a:r>
              <a:rPr lang="en-US" dirty="0">
                <a:solidFill>
                  <a:srgbClr val="0000BB"/>
                </a:solidFill>
                <a:latin typeface="Consolas" charset="0"/>
                <a:ea typeface="Consolas" charset="0"/>
                <a:cs typeface="Consolas" charset="0"/>
              </a:rPr>
              <a:t>")</a:t>
            </a:r>
          </a:p>
          <a:p>
            <a:r>
              <a:rPr lang="en-US" dirty="0">
                <a:solidFill>
                  <a:srgbClr val="000000"/>
                </a:solidFill>
                <a:latin typeface="Consolas" charset="0"/>
                <a:ea typeface="Consolas" charset="0"/>
                <a:cs typeface="Consolas" charset="0"/>
              </a:rPr>
              <a:t>Person = Row(</a:t>
            </a:r>
            <a:r>
              <a:rPr lang="en-US" dirty="0">
                <a:solidFill>
                  <a:srgbClr val="0000BB"/>
                </a:solidFill>
                <a:latin typeface="Consolas" charset="0"/>
                <a:ea typeface="Consolas" charset="0"/>
                <a:cs typeface="Consolas" charset="0"/>
              </a:rPr>
              <a:t>'</a:t>
            </a:r>
            <a:r>
              <a:rPr lang="en-US" dirty="0" err="1">
                <a:solidFill>
                  <a:srgbClr val="0000BB"/>
                </a:solidFill>
                <a:latin typeface="Consolas" charset="0"/>
                <a:ea typeface="Consolas" charset="0"/>
                <a:cs typeface="Consolas" charset="0"/>
              </a:rPr>
              <a:t>first_name</a:t>
            </a:r>
            <a:r>
              <a:rPr lang="en-US" dirty="0">
                <a:solidFill>
                  <a:srgbClr val="0000BB"/>
                </a:solidFill>
                <a:latin typeface="Consolas" charset="0"/>
                <a:ea typeface="Consolas" charset="0"/>
                <a:cs typeface="Consolas" charset="0"/>
              </a:rPr>
              <a:t>', '</a:t>
            </a:r>
            <a:r>
              <a:rPr lang="en-US" dirty="0" err="1">
                <a:solidFill>
                  <a:srgbClr val="0000BB"/>
                </a:solidFill>
                <a:latin typeface="Consolas" charset="0"/>
                <a:ea typeface="Consolas" charset="0"/>
                <a:cs typeface="Consolas" charset="0"/>
              </a:rPr>
              <a:t>last_name</a:t>
            </a:r>
            <a:r>
              <a:rPr lang="en-US" dirty="0">
                <a:solidFill>
                  <a:srgbClr val="0000BB"/>
                </a:solidFill>
                <a:latin typeface="Consolas" charset="0"/>
                <a:ea typeface="Consolas" charset="0"/>
                <a:cs typeface="Consolas" charset="0"/>
              </a:rPr>
              <a:t>', 'gender', 'age')</a:t>
            </a:r>
          </a:p>
          <a:p>
            <a:endParaRPr lang="en-US" dirty="0">
              <a:latin typeface="Consolas" charset="0"/>
              <a:ea typeface="Consolas" charset="0"/>
              <a:cs typeface="Consolas" charset="0"/>
            </a:endParaRPr>
          </a:p>
          <a:p>
            <a:r>
              <a:rPr lang="en-US" b="1" dirty="0" err="1">
                <a:solidFill>
                  <a:srgbClr val="7F0055"/>
                </a:solidFill>
                <a:latin typeface="Consolas" charset="0"/>
                <a:ea typeface="Consolas" charset="0"/>
                <a:cs typeface="Consolas" charset="0"/>
              </a:rPr>
              <a:t>def</a:t>
            </a:r>
            <a:r>
              <a:rPr lang="en-US" b="1" dirty="0">
                <a:solidFill>
                  <a:srgbClr val="7F0055"/>
                </a:solidFill>
                <a:latin typeface="Consolas" charset="0"/>
                <a:ea typeface="Consolas" charset="0"/>
                <a:cs typeface="Consolas" charset="0"/>
              </a:rPr>
              <a:t> </a:t>
            </a:r>
            <a:r>
              <a:rPr lang="en-US" dirty="0" err="1">
                <a:solidFill>
                  <a:srgbClr val="0000FF"/>
                </a:solidFill>
                <a:latin typeface="Consolas" charset="0"/>
                <a:ea typeface="Consolas" charset="0"/>
                <a:cs typeface="Consolas" charset="0"/>
              </a:rPr>
              <a:t>line_to_person</a:t>
            </a:r>
            <a:r>
              <a:rPr lang="en-US" dirty="0">
                <a:solidFill>
                  <a:srgbClr val="0000FF"/>
                </a:solidFill>
                <a:latin typeface="Consolas" charset="0"/>
                <a:ea typeface="Consolas" charset="0"/>
                <a:cs typeface="Consolas" charset="0"/>
              </a:rPr>
              <a:t>(</a:t>
            </a:r>
            <a:r>
              <a:rPr lang="en-US" dirty="0">
                <a:solidFill>
                  <a:srgbClr val="000000"/>
                </a:solidFill>
                <a:latin typeface="Consolas" charset="0"/>
                <a:ea typeface="Consolas" charset="0"/>
                <a:cs typeface="Consolas" charset="0"/>
              </a:rPr>
              <a:t>line):</a:t>
            </a:r>
          </a:p>
          <a:p>
            <a:r>
              <a:rPr lang="en-US" dirty="0">
                <a:latin typeface="Consolas" charset="0"/>
                <a:ea typeface="Consolas" charset="0"/>
                <a:cs typeface="Consolas" charset="0"/>
              </a:rPr>
              <a:t>    </a:t>
            </a:r>
            <a:r>
              <a:rPr lang="en-US" dirty="0">
                <a:solidFill>
                  <a:srgbClr val="000000"/>
                </a:solidFill>
                <a:latin typeface="Consolas" charset="0"/>
                <a:ea typeface="Consolas" charset="0"/>
                <a:cs typeface="Consolas" charset="0"/>
              </a:rPr>
              <a:t>cells = </a:t>
            </a:r>
            <a:r>
              <a:rPr lang="en-US" dirty="0" err="1">
                <a:solidFill>
                  <a:srgbClr val="000000"/>
                </a:solidFill>
                <a:latin typeface="Consolas" charset="0"/>
                <a:ea typeface="Consolas" charset="0"/>
                <a:cs typeface="Consolas" charset="0"/>
              </a:rPr>
              <a:t>line.split</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a:t>
            </a:r>
          </a:p>
          <a:p>
            <a:r>
              <a:rPr lang="fr-FR" dirty="0">
                <a:latin typeface="Consolas" charset="0"/>
                <a:ea typeface="Consolas" charset="0"/>
                <a:cs typeface="Consolas" charset="0"/>
              </a:rPr>
              <a:t>    </a:t>
            </a:r>
            <a:r>
              <a:rPr lang="fr-FR" dirty="0" err="1">
                <a:solidFill>
                  <a:srgbClr val="000000"/>
                </a:solidFill>
                <a:latin typeface="Consolas" charset="0"/>
                <a:ea typeface="Consolas" charset="0"/>
                <a:cs typeface="Consolas" charset="0"/>
              </a:rPr>
              <a:t>cells</a:t>
            </a:r>
            <a:r>
              <a:rPr lang="fr-FR" dirty="0">
                <a:solidFill>
                  <a:srgbClr val="000000"/>
                </a:solidFill>
                <a:latin typeface="Consolas" charset="0"/>
                <a:ea typeface="Consolas" charset="0"/>
                <a:cs typeface="Consolas" charset="0"/>
              </a:rPr>
              <a:t>[3] = </a:t>
            </a:r>
            <a:r>
              <a:rPr lang="fr-FR" dirty="0" err="1">
                <a:solidFill>
                  <a:srgbClr val="000000"/>
                </a:solidFill>
                <a:latin typeface="Consolas" charset="0"/>
                <a:ea typeface="Consolas" charset="0"/>
                <a:cs typeface="Consolas" charset="0"/>
              </a:rPr>
              <a:t>int</a:t>
            </a:r>
            <a:r>
              <a:rPr lang="fr-FR" dirty="0">
                <a:solidFill>
                  <a:srgbClr val="000000"/>
                </a:solidFill>
                <a:latin typeface="Consolas" charset="0"/>
                <a:ea typeface="Consolas" charset="0"/>
                <a:cs typeface="Consolas" charset="0"/>
              </a:rPr>
              <a:t>(</a:t>
            </a:r>
            <a:r>
              <a:rPr lang="fr-FR" dirty="0" err="1">
                <a:solidFill>
                  <a:srgbClr val="000000"/>
                </a:solidFill>
                <a:latin typeface="Consolas" charset="0"/>
                <a:ea typeface="Consolas" charset="0"/>
                <a:cs typeface="Consolas" charset="0"/>
              </a:rPr>
              <a:t>cells</a:t>
            </a:r>
            <a:r>
              <a:rPr lang="fr-FR" dirty="0">
                <a:solidFill>
                  <a:srgbClr val="000000"/>
                </a:solidFill>
                <a:latin typeface="Consolas" charset="0"/>
                <a:ea typeface="Consolas" charset="0"/>
                <a:cs typeface="Consolas" charset="0"/>
              </a:rPr>
              <a:t>[3])</a:t>
            </a:r>
          </a:p>
          <a:p>
            <a:r>
              <a:rPr lang="fr-FR" dirty="0">
                <a:latin typeface="Consolas" charset="0"/>
                <a:ea typeface="Consolas" charset="0"/>
                <a:cs typeface="Consolas" charset="0"/>
              </a:rPr>
              <a:t>    </a:t>
            </a:r>
            <a:r>
              <a:rPr lang="fr-FR" b="1" dirty="0">
                <a:solidFill>
                  <a:srgbClr val="7F0055"/>
                </a:solidFill>
                <a:latin typeface="Consolas" charset="0"/>
                <a:ea typeface="Consolas" charset="0"/>
                <a:cs typeface="Consolas" charset="0"/>
              </a:rPr>
              <a:t>return </a:t>
            </a:r>
            <a:r>
              <a:rPr lang="fr-FR" dirty="0">
                <a:solidFill>
                  <a:srgbClr val="000000"/>
                </a:solidFill>
                <a:latin typeface="Consolas" charset="0"/>
                <a:ea typeface="Consolas" charset="0"/>
                <a:cs typeface="Consolas" charset="0"/>
              </a:rPr>
              <a:t>Person(*</a:t>
            </a:r>
            <a:r>
              <a:rPr lang="fr-FR" dirty="0" err="1">
                <a:solidFill>
                  <a:srgbClr val="000000"/>
                </a:solidFill>
                <a:latin typeface="Consolas" charset="0"/>
                <a:ea typeface="Consolas" charset="0"/>
                <a:cs typeface="Consolas" charset="0"/>
              </a:rPr>
              <a:t>cells</a:t>
            </a:r>
            <a:r>
              <a:rPr lang="fr-FR" dirty="0">
                <a:solidFill>
                  <a:srgbClr val="000000"/>
                </a:solidFill>
                <a:latin typeface="Consolas" charset="0"/>
                <a:ea typeface="Consolas" charset="0"/>
                <a:cs typeface="Consolas" charset="0"/>
              </a:rPr>
              <a:t>)</a:t>
            </a:r>
          </a:p>
          <a:p>
            <a:endParaRPr lang="fr-FR" dirty="0">
              <a:latin typeface="Consolas" charset="0"/>
              <a:ea typeface="Consolas" charset="0"/>
              <a:cs typeface="Consolas" charset="0"/>
            </a:endParaRPr>
          </a:p>
          <a:p>
            <a:r>
              <a:rPr lang="fr-FR" dirty="0" err="1">
                <a:solidFill>
                  <a:srgbClr val="000000"/>
                </a:solidFill>
                <a:latin typeface="Consolas" charset="0"/>
                <a:ea typeface="Consolas" charset="0"/>
                <a:cs typeface="Consolas" charset="0"/>
              </a:rPr>
              <a:t>peopleRDD</a:t>
            </a:r>
            <a:r>
              <a:rPr lang="fr-FR" dirty="0">
                <a:solidFill>
                  <a:srgbClr val="000000"/>
                </a:solidFill>
                <a:latin typeface="Consolas" charset="0"/>
                <a:ea typeface="Consolas" charset="0"/>
                <a:cs typeface="Consolas" charset="0"/>
              </a:rPr>
              <a:t> = </a:t>
            </a:r>
            <a:r>
              <a:rPr lang="fr-FR" dirty="0" err="1">
                <a:solidFill>
                  <a:srgbClr val="000000"/>
                </a:solidFill>
                <a:latin typeface="Consolas" charset="0"/>
                <a:ea typeface="Consolas" charset="0"/>
                <a:cs typeface="Consolas" charset="0"/>
              </a:rPr>
              <a:t>rdd.map</a:t>
            </a:r>
            <a:r>
              <a:rPr lang="fr-FR" dirty="0">
                <a:solidFill>
                  <a:srgbClr val="000000"/>
                </a:solidFill>
                <a:latin typeface="Consolas" charset="0"/>
                <a:ea typeface="Consolas" charset="0"/>
                <a:cs typeface="Consolas" charset="0"/>
              </a:rPr>
              <a:t>(</a:t>
            </a:r>
            <a:r>
              <a:rPr lang="fr-FR" dirty="0" err="1">
                <a:solidFill>
                  <a:srgbClr val="000000"/>
                </a:solidFill>
                <a:latin typeface="Consolas" charset="0"/>
                <a:ea typeface="Consolas" charset="0"/>
                <a:cs typeface="Consolas" charset="0"/>
              </a:rPr>
              <a:t>line_to_person</a:t>
            </a:r>
            <a:r>
              <a:rPr lang="fr-FR" dirty="0">
                <a:solidFill>
                  <a:srgbClr val="000000"/>
                </a:solidFill>
                <a:latin typeface="Consolas" charset="0"/>
                <a:ea typeface="Consolas" charset="0"/>
                <a:cs typeface="Consolas" charset="0"/>
              </a:rPr>
              <a:t>)</a:t>
            </a:r>
          </a:p>
          <a:p>
            <a:endParaRPr lang="fr-FR" dirty="0">
              <a:latin typeface="Consolas" charset="0"/>
              <a:ea typeface="Consolas" charset="0"/>
              <a:cs typeface="Consolas" charset="0"/>
            </a:endParaRPr>
          </a:p>
          <a:p>
            <a:r>
              <a:rPr lang="fr-FR" dirty="0" err="1">
                <a:solidFill>
                  <a:srgbClr val="000000"/>
                </a:solidFill>
                <a:latin typeface="Consolas" charset="0"/>
                <a:ea typeface="Consolas" charset="0"/>
                <a:cs typeface="Consolas" charset="0"/>
              </a:rPr>
              <a:t>df</a:t>
            </a:r>
            <a:r>
              <a:rPr lang="fr-FR" dirty="0">
                <a:solidFill>
                  <a:srgbClr val="000000"/>
                </a:solidFill>
                <a:latin typeface="Consolas" charset="0"/>
                <a:ea typeface="Consolas" charset="0"/>
                <a:cs typeface="Consolas" charset="0"/>
              </a:rPr>
              <a:t> = </a:t>
            </a:r>
            <a:r>
              <a:rPr lang="fr-FR" dirty="0" err="1">
                <a:solidFill>
                  <a:srgbClr val="000000"/>
                </a:solidFill>
                <a:latin typeface="Consolas" charset="0"/>
                <a:ea typeface="Consolas" charset="0"/>
                <a:cs typeface="Consolas" charset="0"/>
              </a:rPr>
              <a:t>peopleRDD.toDF</a:t>
            </a:r>
            <a:r>
              <a:rPr lang="fr-FR" dirty="0">
                <a:solidFill>
                  <a:srgbClr val="000000"/>
                </a:solidFill>
                <a:latin typeface="Consolas" charset="0"/>
                <a:ea typeface="Consolas" charset="0"/>
                <a:cs typeface="Consolas" charset="0"/>
              </a:rPr>
              <a:t>()</a:t>
            </a:r>
          </a:p>
          <a:p>
            <a:r>
              <a:rPr lang="fr-FR" dirty="0">
                <a:solidFill>
                  <a:srgbClr val="00A019"/>
                </a:solidFill>
                <a:latin typeface="Consolas" charset="0"/>
                <a:ea typeface="Consolas" charset="0"/>
                <a:cs typeface="Consolas" charset="0"/>
              </a:rPr>
              <a:t># </a:t>
            </a:r>
            <a:r>
              <a:rPr lang="fr-FR" dirty="0" err="1">
                <a:solidFill>
                  <a:srgbClr val="00A019"/>
                </a:solidFill>
                <a:latin typeface="Consolas" charset="0"/>
                <a:ea typeface="Consolas" charset="0"/>
                <a:cs typeface="Consolas" charset="0"/>
              </a:rPr>
              <a:t>DataFrame</a:t>
            </a:r>
            <a:r>
              <a:rPr lang="fr-FR" dirty="0">
                <a:solidFill>
                  <a:srgbClr val="00A019"/>
                </a:solidFill>
                <a:latin typeface="Consolas" charset="0"/>
                <a:ea typeface="Consolas" charset="0"/>
                <a:cs typeface="Consolas" charset="0"/>
              </a:rPr>
              <a:t>[</a:t>
            </a:r>
            <a:r>
              <a:rPr lang="fr-FR" dirty="0" err="1">
                <a:solidFill>
                  <a:srgbClr val="00A019"/>
                </a:solidFill>
                <a:latin typeface="Consolas" charset="0"/>
                <a:ea typeface="Consolas" charset="0"/>
                <a:cs typeface="Consolas" charset="0"/>
              </a:rPr>
              <a:t>first_name</a:t>
            </a:r>
            <a:r>
              <a:rPr lang="fr-FR" dirty="0">
                <a:solidFill>
                  <a:srgbClr val="00A019"/>
                </a:solidFill>
                <a:latin typeface="Consolas" charset="0"/>
                <a:ea typeface="Consolas" charset="0"/>
                <a:cs typeface="Consolas" charset="0"/>
              </a:rPr>
              <a:t>: string, </a:t>
            </a:r>
            <a:r>
              <a:rPr lang="fr-FR" dirty="0" err="1">
                <a:solidFill>
                  <a:srgbClr val="00A019"/>
                </a:solidFill>
                <a:latin typeface="Consolas" charset="0"/>
                <a:ea typeface="Consolas" charset="0"/>
                <a:cs typeface="Consolas" charset="0"/>
              </a:rPr>
              <a:t>last_name</a:t>
            </a:r>
            <a:r>
              <a:rPr lang="fr-FR" dirty="0">
                <a:solidFill>
                  <a:srgbClr val="00A019"/>
                </a:solidFill>
                <a:latin typeface="Consolas" charset="0"/>
                <a:ea typeface="Consolas" charset="0"/>
                <a:cs typeface="Consolas" charset="0"/>
              </a:rPr>
              <a:t>: string, \</a:t>
            </a:r>
          </a:p>
          <a:p>
            <a:r>
              <a:rPr lang="fr-FR" dirty="0">
                <a:solidFill>
                  <a:srgbClr val="00A019"/>
                </a:solidFill>
                <a:latin typeface="Consolas" charset="0"/>
                <a:ea typeface="Consolas" charset="0"/>
                <a:cs typeface="Consolas" charset="0"/>
              </a:rPr>
              <a:t># </a:t>
            </a:r>
            <a:r>
              <a:rPr lang="fr-FR" dirty="0" err="1">
                <a:solidFill>
                  <a:srgbClr val="00A019"/>
                </a:solidFill>
                <a:latin typeface="Consolas" charset="0"/>
                <a:ea typeface="Consolas" charset="0"/>
                <a:cs typeface="Consolas" charset="0"/>
              </a:rPr>
              <a:t>gender</a:t>
            </a:r>
            <a:r>
              <a:rPr lang="fr-FR" dirty="0">
                <a:solidFill>
                  <a:srgbClr val="00A019"/>
                </a:solidFill>
                <a:latin typeface="Consolas" charset="0"/>
                <a:ea typeface="Consolas" charset="0"/>
                <a:cs typeface="Consolas" charset="0"/>
              </a:rPr>
              <a:t>: string, </a:t>
            </a:r>
            <a:r>
              <a:rPr lang="fr-FR" dirty="0" err="1">
                <a:solidFill>
                  <a:srgbClr val="00A019"/>
                </a:solidFill>
                <a:latin typeface="Consolas" charset="0"/>
                <a:ea typeface="Consolas" charset="0"/>
                <a:cs typeface="Consolas" charset="0"/>
              </a:rPr>
              <a:t>age</a:t>
            </a:r>
            <a:r>
              <a:rPr lang="fr-FR" dirty="0">
                <a:solidFill>
                  <a:srgbClr val="00A019"/>
                </a:solidFill>
                <a:latin typeface="Consolas" charset="0"/>
                <a:ea typeface="Consolas" charset="0"/>
                <a:cs typeface="Consolas" charset="0"/>
              </a:rPr>
              <a:t>: </a:t>
            </a:r>
            <a:r>
              <a:rPr lang="fr-FR" dirty="0" err="1">
                <a:solidFill>
                  <a:srgbClr val="00A019"/>
                </a:solidFill>
                <a:latin typeface="Consolas" charset="0"/>
                <a:ea typeface="Consolas" charset="0"/>
                <a:cs typeface="Consolas" charset="0"/>
              </a:rPr>
              <a:t>bigint</a:t>
            </a:r>
            <a:r>
              <a:rPr lang="fr-FR" dirty="0">
                <a:solidFill>
                  <a:srgbClr val="00A019"/>
                </a:solidFill>
                <a:latin typeface="Consolas" charset="0"/>
                <a:ea typeface="Consolas" charset="0"/>
                <a:cs typeface="Consolas" charset="0"/>
              </a:rPr>
              <a: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2339" y="1541661"/>
            <a:ext cx="443463" cy="443463"/>
          </a:xfrm>
          <a:prstGeom prst="rect">
            <a:avLst/>
          </a:prstGeom>
        </p:spPr>
      </p:pic>
    </p:spTree>
    <p:extLst>
      <p:ext uri="{BB962C8B-B14F-4D97-AF65-F5344CB8AC3E}">
        <p14:creationId xmlns:p14="http://schemas.microsoft.com/office/powerpoint/2010/main" val="164549828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Schema Inference</a:t>
            </a:r>
          </a:p>
        </p:txBody>
      </p:sp>
      <p:sp>
        <p:nvSpPr>
          <p:cNvPr id="3" name="Content Placeholder 2"/>
          <p:cNvSpPr>
            <a:spLocks noGrp="1"/>
          </p:cNvSpPr>
          <p:nvPr>
            <p:ph idx="1"/>
          </p:nvPr>
        </p:nvSpPr>
        <p:spPr>
          <a:xfrm>
            <a:off x="924839" y="1750502"/>
            <a:ext cx="10380282" cy="4525433"/>
          </a:xfrm>
        </p:spPr>
        <p:txBody>
          <a:bodyPr/>
          <a:lstStyle/>
          <a:p>
            <a:pPr marL="0" indent="0">
              <a:buNone/>
            </a:pPr>
            <a:r>
              <a:rPr lang="en-US" dirty="0" smtClean="0"/>
              <a:t>We can also force schema inference</a:t>
            </a:r>
          </a:p>
          <a:p>
            <a:pPr marL="457189" indent="-457189"/>
            <a:r>
              <a:rPr lang="en-US" i="1" dirty="0" smtClean="0"/>
              <a:t>without</a:t>
            </a:r>
            <a:r>
              <a:rPr lang="en-US" dirty="0" smtClean="0"/>
              <a:t> creating our own </a:t>
            </a:r>
            <a:r>
              <a:rPr lang="en-US" dirty="0" smtClean="0"/>
              <a:t>Person </a:t>
            </a:r>
            <a:r>
              <a:rPr lang="en-US" dirty="0" smtClean="0"/>
              <a:t>type</a:t>
            </a:r>
            <a:r>
              <a:rPr lang="en-US" dirty="0" smtClean="0"/>
              <a:t>, </a:t>
            </a:r>
          </a:p>
          <a:p>
            <a:pPr marL="457189" indent="-457189"/>
            <a:r>
              <a:rPr lang="en-US" dirty="0" smtClean="0"/>
              <a:t>by using a fixed-length data structure (such as a </a:t>
            </a:r>
            <a:r>
              <a:rPr lang="en-US" i="1" dirty="0" smtClean="0"/>
              <a:t>tuple</a:t>
            </a:r>
            <a:r>
              <a:rPr lang="en-US" dirty="0" smtClean="0"/>
              <a:t>) </a:t>
            </a:r>
          </a:p>
          <a:p>
            <a:pPr marL="457189" indent="-457189"/>
            <a:r>
              <a:rPr lang="en-US" dirty="0" smtClean="0"/>
              <a:t>and supplying the column names to the </a:t>
            </a:r>
            <a:r>
              <a:rPr lang="en-US" dirty="0" err="1" smtClean="0">
                <a:solidFill>
                  <a:srgbClr val="0070C0"/>
                </a:solidFill>
                <a:latin typeface="Consolas" charset="0"/>
                <a:ea typeface="Consolas" charset="0"/>
                <a:cs typeface="Consolas" charset="0"/>
              </a:rPr>
              <a:t>toDF</a:t>
            </a:r>
            <a:r>
              <a:rPr lang="en-US" dirty="0" smtClean="0">
                <a:solidFill>
                  <a:srgbClr val="0070C0"/>
                </a:solidFill>
                <a:latin typeface="Consolas" charset="0"/>
                <a:ea typeface="Consolas" charset="0"/>
                <a:cs typeface="Consolas" charset="0"/>
              </a:rPr>
              <a:t>()</a:t>
            </a:r>
            <a:r>
              <a:rPr lang="en-US" dirty="0" smtClean="0"/>
              <a:t> method.</a:t>
            </a:r>
            <a:endParaRPr lang="en-US" dirty="0" smtClean="0">
              <a:solidFill>
                <a:srgbClr val="0070C0"/>
              </a:solidFill>
              <a:latin typeface="Courier" charset="0"/>
              <a:ea typeface="Courier" charset="0"/>
              <a:cs typeface="Courier" charset="0"/>
            </a:endParaRPr>
          </a:p>
        </p:txBody>
      </p:sp>
    </p:spTree>
    <p:extLst>
      <p:ext uri="{BB962C8B-B14F-4D97-AF65-F5344CB8AC3E}">
        <p14:creationId xmlns:p14="http://schemas.microsoft.com/office/powerpoint/2010/main" val="215281048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Schema </a:t>
            </a:r>
            <a:r>
              <a:rPr lang="en-US" dirty="0" smtClean="0"/>
              <a:t>Inference (Scala)</a:t>
            </a:r>
            <a:endParaRPr lang="en-US" dirty="0"/>
          </a:p>
        </p:txBody>
      </p:sp>
      <p:sp>
        <p:nvSpPr>
          <p:cNvPr id="3" name="TextBox 2"/>
          <p:cNvSpPr txBox="1"/>
          <p:nvPr/>
        </p:nvSpPr>
        <p:spPr>
          <a:xfrm>
            <a:off x="528034" y="5029742"/>
            <a:ext cx="11225586" cy="553994"/>
          </a:xfrm>
          <a:prstGeom prst="rect">
            <a:avLst/>
          </a:prstGeom>
          <a:noFill/>
        </p:spPr>
        <p:txBody>
          <a:bodyPr wrap="square" lIns="121917" tIns="60958" rIns="121917" bIns="60958" rtlCol="0">
            <a:spAutoFit/>
          </a:bodyPr>
          <a:lstStyle/>
          <a:p>
            <a:r>
              <a:rPr lang="en-US" sz="2800" dirty="0" smtClean="0">
                <a:latin typeface="Source Sans Pro Light" charset="0"/>
                <a:ea typeface="Source Sans Pro Light" charset="0"/>
                <a:cs typeface="Source Sans Pro Light" charset="0"/>
              </a:rPr>
              <a:t>If </a:t>
            </a:r>
            <a:r>
              <a:rPr lang="en-US" sz="2800" dirty="0">
                <a:latin typeface="Source Sans Pro Light" charset="0"/>
                <a:ea typeface="Source Sans Pro Light" charset="0"/>
                <a:cs typeface="Source Sans Pro Light" charset="0"/>
              </a:rPr>
              <a:t>you don’t supply the column names, the API defaults to “_1”, “_2”, etc.</a:t>
            </a:r>
          </a:p>
        </p:txBody>
      </p:sp>
      <p:sp>
        <p:nvSpPr>
          <p:cNvPr id="7" name="Rectangle 4"/>
          <p:cNvSpPr/>
          <p:nvPr/>
        </p:nvSpPr>
        <p:spPr>
          <a:xfrm>
            <a:off x="1142312" y="1418167"/>
            <a:ext cx="9659459" cy="3206507"/>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9" name="Rectangle 8"/>
          <p:cNvSpPr/>
          <p:nvPr/>
        </p:nvSpPr>
        <p:spPr>
          <a:xfrm>
            <a:off x="1387013" y="1671299"/>
            <a:ext cx="9157162" cy="2717483"/>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sz="2000" b="1" dirty="0" err="1">
                <a:solidFill>
                  <a:srgbClr val="7F0055"/>
                </a:solidFill>
                <a:latin typeface="Consolas" charset="0"/>
                <a:ea typeface="Consolas" charset="0"/>
                <a:cs typeface="Consolas" charset="0"/>
              </a:rPr>
              <a:t>val</a:t>
            </a:r>
            <a:r>
              <a:rPr lang="en-US" sz="2000" b="1" dirty="0">
                <a:solidFill>
                  <a:srgbClr val="7F0055"/>
                </a:solidFill>
                <a:latin typeface="Consolas" charset="0"/>
                <a:ea typeface="Consolas" charset="0"/>
                <a:cs typeface="Consolas" charset="0"/>
              </a:rPr>
              <a:t> </a:t>
            </a:r>
            <a:r>
              <a:rPr lang="en-US" sz="2000" dirty="0" err="1">
                <a:solidFill>
                  <a:srgbClr val="000000"/>
                </a:solidFill>
                <a:latin typeface="Consolas" charset="0"/>
                <a:ea typeface="Consolas" charset="0"/>
                <a:cs typeface="Consolas" charset="0"/>
              </a:rPr>
              <a:t>rdd</a:t>
            </a:r>
            <a:r>
              <a:rPr lang="en-US" sz="2000" dirty="0">
                <a:solidFill>
                  <a:srgbClr val="000000"/>
                </a:solidFill>
                <a:latin typeface="Consolas" charset="0"/>
                <a:ea typeface="Consolas" charset="0"/>
                <a:cs typeface="Consolas" charset="0"/>
              </a:rPr>
              <a:t> </a:t>
            </a:r>
            <a:r>
              <a:rPr lang="en-US" sz="2000" dirty="0">
                <a:solidFill>
                  <a:srgbClr val="7F0055"/>
                </a:solidFill>
                <a:latin typeface="Consolas" charset="0"/>
                <a:ea typeface="Consolas" charset="0"/>
                <a:cs typeface="Consolas" charset="0"/>
              </a:rPr>
              <a:t>= </a:t>
            </a:r>
            <a:r>
              <a:rPr lang="en-US" sz="2000" dirty="0" err="1">
                <a:solidFill>
                  <a:srgbClr val="000000"/>
                </a:solidFill>
                <a:latin typeface="Consolas" charset="0"/>
                <a:ea typeface="Consolas" charset="0"/>
                <a:cs typeface="Consolas" charset="0"/>
              </a:rPr>
              <a:t>sc.textFile</a:t>
            </a:r>
            <a:r>
              <a:rPr lang="en-US" sz="2000" b="1" dirty="0">
                <a:solidFill>
                  <a:srgbClr val="000000"/>
                </a:solidFill>
                <a:latin typeface="Consolas" charset="0"/>
                <a:ea typeface="Consolas" charset="0"/>
                <a:cs typeface="Consolas" charset="0"/>
              </a:rPr>
              <a:t>(</a:t>
            </a:r>
            <a:r>
              <a:rPr lang="en-US" sz="2000" b="1" dirty="0">
                <a:solidFill>
                  <a:srgbClr val="0000BB"/>
                </a:solidFill>
                <a:latin typeface="Consolas" charset="0"/>
                <a:ea typeface="Consolas" charset="0"/>
                <a:cs typeface="Consolas" charset="0"/>
              </a:rPr>
              <a:t>"</a:t>
            </a:r>
            <a:r>
              <a:rPr lang="en-US" sz="2000" dirty="0" err="1">
                <a:solidFill>
                  <a:srgbClr val="0000BB"/>
                </a:solidFill>
                <a:latin typeface="Consolas" charset="0"/>
                <a:ea typeface="Consolas" charset="0"/>
                <a:cs typeface="Consolas" charset="0"/>
              </a:rPr>
              <a:t>people.csv</a:t>
            </a:r>
            <a:r>
              <a:rPr lang="en-US" sz="2000" b="1" dirty="0">
                <a:solidFill>
                  <a:srgbClr val="0000BB"/>
                </a:solidFill>
                <a:latin typeface="Consolas" charset="0"/>
                <a:ea typeface="Consolas" charset="0"/>
                <a:cs typeface="Consolas" charset="0"/>
              </a:rPr>
              <a:t>")</a:t>
            </a:r>
          </a:p>
          <a:p>
            <a:r>
              <a:rPr lang="en-US" sz="2000" b="1" dirty="0" err="1">
                <a:solidFill>
                  <a:srgbClr val="7F0055"/>
                </a:solidFill>
                <a:latin typeface="Consolas" charset="0"/>
                <a:ea typeface="Consolas" charset="0"/>
                <a:cs typeface="Consolas" charset="0"/>
              </a:rPr>
              <a:t>val</a:t>
            </a:r>
            <a:r>
              <a:rPr lang="en-US" sz="2000" b="1" dirty="0">
                <a:solidFill>
                  <a:srgbClr val="7F0055"/>
                </a:solidFill>
                <a:latin typeface="Consolas" charset="0"/>
                <a:ea typeface="Consolas" charset="0"/>
                <a:cs typeface="Consolas" charset="0"/>
              </a:rPr>
              <a:t> </a:t>
            </a:r>
            <a:r>
              <a:rPr lang="en-US" sz="2000" dirty="0" err="1">
                <a:solidFill>
                  <a:srgbClr val="000000"/>
                </a:solidFill>
                <a:latin typeface="Consolas" charset="0"/>
                <a:ea typeface="Consolas" charset="0"/>
                <a:cs typeface="Consolas" charset="0"/>
              </a:rPr>
              <a:t>peopleRDD</a:t>
            </a:r>
            <a:r>
              <a:rPr lang="en-US" sz="2000" dirty="0">
                <a:solidFill>
                  <a:srgbClr val="000000"/>
                </a:solidFill>
                <a:latin typeface="Consolas" charset="0"/>
                <a:ea typeface="Consolas" charset="0"/>
                <a:cs typeface="Consolas" charset="0"/>
              </a:rPr>
              <a:t> </a:t>
            </a:r>
            <a:r>
              <a:rPr lang="en-US" sz="2000" dirty="0">
                <a:solidFill>
                  <a:srgbClr val="7F0055"/>
                </a:solidFill>
                <a:latin typeface="Consolas" charset="0"/>
                <a:ea typeface="Consolas" charset="0"/>
                <a:cs typeface="Consolas" charset="0"/>
              </a:rPr>
              <a:t>= </a:t>
            </a:r>
            <a:r>
              <a:rPr lang="en-US" sz="2000" dirty="0" err="1">
                <a:solidFill>
                  <a:srgbClr val="000000"/>
                </a:solidFill>
                <a:latin typeface="Consolas" charset="0"/>
                <a:ea typeface="Consolas" charset="0"/>
                <a:cs typeface="Consolas" charset="0"/>
              </a:rPr>
              <a:t>rdd.map</a:t>
            </a:r>
            <a:r>
              <a:rPr lang="en-US" sz="2000" dirty="0">
                <a:solidFill>
                  <a:srgbClr val="000000"/>
                </a:solidFill>
                <a:latin typeface="Consolas" charset="0"/>
                <a:ea typeface="Consolas" charset="0"/>
                <a:cs typeface="Consolas" charset="0"/>
              </a:rPr>
              <a:t> { line </a:t>
            </a:r>
            <a:r>
              <a:rPr lang="en-US" sz="2000" dirty="0">
                <a:solidFill>
                  <a:srgbClr val="7F0055"/>
                </a:solidFill>
                <a:latin typeface="Consolas" charset="0"/>
                <a:ea typeface="Consolas" charset="0"/>
                <a:cs typeface="Consolas" charset="0"/>
              </a:rPr>
              <a:t>=&gt;</a:t>
            </a:r>
          </a:p>
          <a:p>
            <a:r>
              <a:rPr lang="en-US" sz="2000" dirty="0">
                <a:latin typeface="Consolas" charset="0"/>
                <a:ea typeface="Consolas" charset="0"/>
                <a:cs typeface="Consolas" charset="0"/>
              </a:rPr>
              <a:t>  </a:t>
            </a:r>
            <a:r>
              <a:rPr lang="en-US" sz="2000" b="1" dirty="0" err="1">
                <a:solidFill>
                  <a:srgbClr val="7F0055"/>
                </a:solidFill>
                <a:latin typeface="Consolas" charset="0"/>
                <a:ea typeface="Consolas" charset="0"/>
                <a:cs typeface="Consolas" charset="0"/>
              </a:rPr>
              <a:t>val</a:t>
            </a:r>
            <a:r>
              <a:rPr lang="en-US" sz="2000" b="1" dirty="0">
                <a:solidFill>
                  <a:srgbClr val="7F0055"/>
                </a:solidFill>
                <a:latin typeface="Consolas" charset="0"/>
                <a:ea typeface="Consolas" charset="0"/>
                <a:cs typeface="Consolas" charset="0"/>
              </a:rPr>
              <a:t> </a:t>
            </a:r>
            <a:r>
              <a:rPr lang="en-US" sz="2000" dirty="0">
                <a:solidFill>
                  <a:srgbClr val="000000"/>
                </a:solidFill>
                <a:latin typeface="Consolas" charset="0"/>
                <a:ea typeface="Consolas" charset="0"/>
                <a:cs typeface="Consolas" charset="0"/>
              </a:rPr>
              <a:t>cols </a:t>
            </a:r>
            <a:r>
              <a:rPr lang="en-US" sz="2000" dirty="0">
                <a:solidFill>
                  <a:srgbClr val="7F0055"/>
                </a:solidFill>
                <a:latin typeface="Consolas" charset="0"/>
                <a:ea typeface="Consolas" charset="0"/>
                <a:cs typeface="Consolas" charset="0"/>
              </a:rPr>
              <a:t>= </a:t>
            </a:r>
            <a:r>
              <a:rPr lang="en-US" sz="2000" dirty="0" err="1">
                <a:solidFill>
                  <a:srgbClr val="000000"/>
                </a:solidFill>
                <a:latin typeface="Consolas" charset="0"/>
                <a:ea typeface="Consolas" charset="0"/>
                <a:cs typeface="Consolas" charset="0"/>
              </a:rPr>
              <a:t>line.split</a:t>
            </a:r>
            <a:r>
              <a:rPr lang="en-US" sz="2000" dirty="0">
                <a:solidFill>
                  <a:srgbClr val="000000"/>
                </a:solidFill>
                <a:latin typeface="Consolas" charset="0"/>
                <a:ea typeface="Consolas" charset="0"/>
                <a:cs typeface="Consolas" charset="0"/>
              </a:rPr>
              <a:t>(</a:t>
            </a:r>
            <a:r>
              <a:rPr lang="en-US" sz="2000" dirty="0">
                <a:solidFill>
                  <a:srgbClr val="0000BB"/>
                </a:solidFill>
                <a:latin typeface="Consolas" charset="0"/>
                <a:ea typeface="Consolas" charset="0"/>
                <a:cs typeface="Consolas" charset="0"/>
              </a:rPr>
              <a:t>",")</a:t>
            </a:r>
          </a:p>
          <a:p>
            <a:r>
              <a:rPr lang="en-US" sz="2000" dirty="0">
                <a:latin typeface="Consolas" charset="0"/>
                <a:ea typeface="Consolas" charset="0"/>
                <a:cs typeface="Consolas" charset="0"/>
              </a:rPr>
              <a:t>  (</a:t>
            </a:r>
            <a:r>
              <a:rPr lang="en-US" sz="2000" dirty="0">
                <a:solidFill>
                  <a:srgbClr val="000000"/>
                </a:solidFill>
                <a:latin typeface="Consolas" charset="0"/>
                <a:ea typeface="Consolas" charset="0"/>
                <a:cs typeface="Consolas" charset="0"/>
              </a:rPr>
              <a:t>cols(0), cols(1), cols(2), cols(3).</a:t>
            </a:r>
            <a:r>
              <a:rPr lang="en-US" sz="2000" dirty="0" err="1">
                <a:solidFill>
                  <a:srgbClr val="000000"/>
                </a:solidFill>
                <a:latin typeface="Consolas" charset="0"/>
                <a:ea typeface="Consolas" charset="0"/>
                <a:cs typeface="Consolas" charset="0"/>
              </a:rPr>
              <a:t>toInt</a:t>
            </a:r>
            <a:r>
              <a:rPr lang="en-US" sz="2000" dirty="0">
                <a:solidFill>
                  <a:srgbClr val="000000"/>
                </a:solidFill>
                <a:latin typeface="Consolas" charset="0"/>
                <a:ea typeface="Consolas" charset="0"/>
                <a:cs typeface="Consolas" charset="0"/>
              </a:rPr>
              <a:t>)</a:t>
            </a:r>
          </a:p>
          <a:p>
            <a:r>
              <a:rPr lang="en-US" sz="2000" dirty="0">
                <a:latin typeface="Consolas" charset="0"/>
                <a:ea typeface="Consolas" charset="0"/>
                <a:cs typeface="Consolas" charset="0"/>
              </a:rPr>
              <a:t>}</a:t>
            </a:r>
          </a:p>
          <a:p>
            <a:endParaRPr lang="en-US" sz="2000" dirty="0">
              <a:latin typeface="Consolas" charset="0"/>
              <a:ea typeface="Consolas" charset="0"/>
              <a:cs typeface="Consolas" charset="0"/>
            </a:endParaRPr>
          </a:p>
          <a:p>
            <a:r>
              <a:rPr lang="en-US" sz="2000" b="1" dirty="0" err="1">
                <a:solidFill>
                  <a:srgbClr val="7F0055"/>
                </a:solidFill>
                <a:latin typeface="Consolas" charset="0"/>
                <a:ea typeface="Consolas" charset="0"/>
                <a:cs typeface="Consolas" charset="0"/>
              </a:rPr>
              <a:t>val</a:t>
            </a:r>
            <a:r>
              <a:rPr lang="en-US" sz="2000" b="1" dirty="0">
                <a:solidFill>
                  <a:srgbClr val="7F0055"/>
                </a:solidFill>
                <a:latin typeface="Consolas" charset="0"/>
                <a:ea typeface="Consolas" charset="0"/>
                <a:cs typeface="Consolas" charset="0"/>
              </a:rPr>
              <a:t> </a:t>
            </a:r>
            <a:r>
              <a:rPr lang="en-US" sz="2000" dirty="0" err="1">
                <a:solidFill>
                  <a:srgbClr val="000000"/>
                </a:solidFill>
                <a:latin typeface="Consolas" charset="0"/>
                <a:ea typeface="Consolas" charset="0"/>
                <a:cs typeface="Consolas" charset="0"/>
              </a:rPr>
              <a:t>df</a:t>
            </a:r>
            <a:r>
              <a:rPr lang="en-US" sz="2000" dirty="0">
                <a:solidFill>
                  <a:srgbClr val="000000"/>
                </a:solidFill>
                <a:latin typeface="Consolas" charset="0"/>
                <a:ea typeface="Consolas" charset="0"/>
                <a:cs typeface="Consolas" charset="0"/>
              </a:rPr>
              <a:t> </a:t>
            </a:r>
            <a:r>
              <a:rPr lang="en-US" sz="2000" dirty="0">
                <a:solidFill>
                  <a:srgbClr val="7F0055"/>
                </a:solidFill>
                <a:latin typeface="Consolas" charset="0"/>
                <a:ea typeface="Consolas" charset="0"/>
                <a:cs typeface="Consolas" charset="0"/>
              </a:rPr>
              <a:t>= </a:t>
            </a:r>
            <a:r>
              <a:rPr lang="en-US" sz="2000" dirty="0" err="1">
                <a:solidFill>
                  <a:srgbClr val="000000"/>
                </a:solidFill>
                <a:latin typeface="Consolas" charset="0"/>
                <a:ea typeface="Consolas" charset="0"/>
                <a:cs typeface="Consolas" charset="0"/>
              </a:rPr>
              <a:t>peopleRDD.toDF</a:t>
            </a:r>
            <a:r>
              <a:rPr lang="en-US" sz="2000" b="1" dirty="0">
                <a:solidFill>
                  <a:srgbClr val="000000"/>
                </a:solidFill>
                <a:latin typeface="Consolas" charset="0"/>
                <a:ea typeface="Consolas" charset="0"/>
                <a:cs typeface="Consolas" charset="0"/>
              </a:rPr>
              <a:t>(</a:t>
            </a:r>
            <a:r>
              <a:rPr lang="en-US" sz="2000" b="1" dirty="0">
                <a:solidFill>
                  <a:srgbClr val="0000BB"/>
                </a:solidFill>
                <a:latin typeface="Consolas" charset="0"/>
                <a:ea typeface="Consolas" charset="0"/>
                <a:cs typeface="Consolas" charset="0"/>
              </a:rPr>
              <a:t>"</a:t>
            </a:r>
            <a:r>
              <a:rPr lang="en-US" sz="2000" dirty="0" err="1">
                <a:solidFill>
                  <a:srgbClr val="0000BB"/>
                </a:solidFill>
                <a:latin typeface="Consolas" charset="0"/>
                <a:ea typeface="Consolas" charset="0"/>
                <a:cs typeface="Consolas" charset="0"/>
              </a:rPr>
              <a:t>firstName</a:t>
            </a:r>
            <a:r>
              <a:rPr lang="en-US" sz="2000" b="1" dirty="0">
                <a:solidFill>
                  <a:srgbClr val="0000BB"/>
                </a:solidFill>
                <a:latin typeface="Consolas" charset="0"/>
                <a:ea typeface="Consolas" charset="0"/>
                <a:cs typeface="Consolas" charset="0"/>
              </a:rPr>
              <a:t>", "</a:t>
            </a:r>
            <a:r>
              <a:rPr lang="en-US" sz="2000" dirty="0" err="1">
                <a:solidFill>
                  <a:srgbClr val="0000BB"/>
                </a:solidFill>
                <a:latin typeface="Consolas" charset="0"/>
                <a:ea typeface="Consolas" charset="0"/>
                <a:cs typeface="Consolas" charset="0"/>
              </a:rPr>
              <a:t>lastName</a:t>
            </a:r>
            <a:r>
              <a:rPr lang="en-US" sz="2000" b="1" dirty="0">
                <a:solidFill>
                  <a:srgbClr val="0000BB"/>
                </a:solidFill>
                <a:latin typeface="Consolas" charset="0"/>
                <a:ea typeface="Consolas" charset="0"/>
                <a:cs typeface="Consolas" charset="0"/>
              </a:rPr>
              <a:t>",</a:t>
            </a:r>
          </a:p>
          <a:p>
            <a:r>
              <a:rPr lang="en-US" sz="2000" dirty="0">
                <a:latin typeface="Consolas" charset="0"/>
                <a:ea typeface="Consolas" charset="0"/>
                <a:cs typeface="Consolas" charset="0"/>
              </a:rPr>
              <a:t>                        </a:t>
            </a:r>
            <a:r>
              <a:rPr lang="en-US" sz="2000" dirty="0">
                <a:solidFill>
                  <a:srgbClr val="0000BB"/>
                </a:solidFill>
                <a:latin typeface="Consolas" charset="0"/>
                <a:ea typeface="Consolas" charset="0"/>
                <a:cs typeface="Consolas" charset="0"/>
              </a:rPr>
              <a:t>"gender", "age</a:t>
            </a:r>
            <a:r>
              <a:rPr lang="en-US" sz="2000" dirty="0" smtClean="0">
                <a:solidFill>
                  <a:srgbClr val="0000BB"/>
                </a:solidFill>
                <a:latin typeface="Consolas" charset="0"/>
                <a:ea typeface="Consolas" charset="0"/>
                <a:cs typeface="Consolas" charset="0"/>
              </a:rPr>
              <a:t>")</a:t>
            </a:r>
            <a:endParaRPr lang="en-US" sz="2000" dirty="0">
              <a:solidFill>
                <a:srgbClr val="0000BB"/>
              </a:solidFill>
              <a:latin typeface="Consolas" charset="0"/>
              <a:ea typeface="Consolas" charset="0"/>
              <a:cs typeface="Consolas" charset="0"/>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036901" y="1823235"/>
            <a:ext cx="315382" cy="464575"/>
          </a:xfrm>
          <a:prstGeom prst="rect">
            <a:avLst/>
          </a:prstGeom>
        </p:spPr>
      </p:pic>
    </p:spTree>
    <p:extLst>
      <p:ext uri="{BB962C8B-B14F-4D97-AF65-F5344CB8AC3E}">
        <p14:creationId xmlns:p14="http://schemas.microsoft.com/office/powerpoint/2010/main" val="198840109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3" name="Content Placeholder 2"/>
          <p:cNvSpPr>
            <a:spLocks noGrp="1"/>
          </p:cNvSpPr>
          <p:nvPr>
            <p:ph idx="1"/>
          </p:nvPr>
        </p:nvSpPr>
        <p:spPr>
          <a:xfrm>
            <a:off x="410513" y="1087085"/>
            <a:ext cx="11483132" cy="4525433"/>
          </a:xfrm>
        </p:spPr>
        <p:txBody>
          <a:bodyPr>
            <a:noAutofit/>
          </a:bodyPr>
          <a:lstStyle/>
          <a:p>
            <a:pPr>
              <a:lnSpc>
                <a:spcPct val="130000"/>
              </a:lnSpc>
            </a:pPr>
            <a:r>
              <a:rPr lang="en-US" sz="2400" dirty="0" smtClean="0"/>
              <a:t>9:00-10:30 Spark overview, RDD API</a:t>
            </a:r>
            <a:br>
              <a:rPr lang="en-US" sz="2400" dirty="0" smtClean="0"/>
            </a:br>
            <a:r>
              <a:rPr lang="en-US" sz="2000" dirty="0" smtClean="0"/>
              <a:t>10:30 – 10:45 </a:t>
            </a:r>
            <a:r>
              <a:rPr lang="en-US" sz="2000" dirty="0" smtClean="0"/>
              <a:t>break</a:t>
            </a:r>
            <a:endParaRPr lang="en-US" sz="2000" dirty="0" smtClean="0"/>
          </a:p>
          <a:p>
            <a:pPr>
              <a:lnSpc>
                <a:spcPct val="130000"/>
              </a:lnSpc>
            </a:pPr>
            <a:r>
              <a:rPr lang="en-US" sz="2400" dirty="0" smtClean="0"/>
              <a:t>10:45-12:00 </a:t>
            </a:r>
            <a:r>
              <a:rPr lang="en-US" sz="2400" dirty="0" err="1" smtClean="0"/>
              <a:t>DataFrames</a:t>
            </a:r>
            <a:r>
              <a:rPr lang="en-US" sz="2400" dirty="0" smtClean="0"/>
              <a:t> and SQL API </a:t>
            </a:r>
            <a:endParaRPr lang="en-US" sz="2400" dirty="0" smtClean="0"/>
          </a:p>
          <a:p>
            <a:pPr>
              <a:lnSpc>
                <a:spcPct val="130000"/>
              </a:lnSpc>
            </a:pPr>
            <a:r>
              <a:rPr lang="en-US" sz="2800" b="1" dirty="0" smtClean="0"/>
              <a:t>12:00-13:00 Lunch</a:t>
            </a:r>
          </a:p>
          <a:p>
            <a:pPr>
              <a:lnSpc>
                <a:spcPct val="130000"/>
              </a:lnSpc>
            </a:pPr>
            <a:r>
              <a:rPr lang="en-US" sz="2400" dirty="0" smtClean="0"/>
              <a:t>13:00-14:00 </a:t>
            </a:r>
            <a:r>
              <a:rPr lang="en-US" sz="2400" dirty="0" err="1" smtClean="0"/>
              <a:t>DataFrames</a:t>
            </a:r>
            <a:r>
              <a:rPr lang="en-US" sz="2400" dirty="0" smtClean="0"/>
              <a:t> and SQL API</a:t>
            </a:r>
            <a:br>
              <a:rPr lang="en-US" sz="2400" dirty="0" smtClean="0"/>
            </a:br>
            <a:r>
              <a:rPr lang="en-US" sz="2000" dirty="0" smtClean="0"/>
              <a:t>14:00 </a:t>
            </a:r>
            <a:r>
              <a:rPr lang="en-US" sz="2000" dirty="0"/>
              <a:t>– </a:t>
            </a:r>
            <a:r>
              <a:rPr lang="en-US" sz="2000" dirty="0" smtClean="0"/>
              <a:t>10:15 break</a:t>
            </a:r>
          </a:p>
          <a:p>
            <a:pPr>
              <a:lnSpc>
                <a:spcPct val="130000"/>
              </a:lnSpc>
            </a:pPr>
            <a:r>
              <a:rPr lang="en-US" sz="2400" dirty="0" smtClean="0"/>
              <a:t>14:15-15:45 Spark Internals and Streaming</a:t>
            </a:r>
            <a:br>
              <a:rPr lang="en-US" sz="2400" dirty="0" smtClean="0"/>
            </a:br>
            <a:r>
              <a:rPr lang="en-US" sz="2000" dirty="0" smtClean="0"/>
              <a:t>15:45 </a:t>
            </a:r>
            <a:r>
              <a:rPr lang="en-US" sz="2000" dirty="0"/>
              <a:t>– </a:t>
            </a:r>
            <a:r>
              <a:rPr lang="en-US" sz="2000" dirty="0" smtClean="0"/>
              <a:t>16:00 </a:t>
            </a:r>
            <a:r>
              <a:rPr lang="en-US" sz="2000" dirty="0"/>
              <a:t>break</a:t>
            </a:r>
            <a:endParaRPr lang="en-US" sz="2000" dirty="0" smtClean="0"/>
          </a:p>
          <a:p>
            <a:pPr>
              <a:lnSpc>
                <a:spcPct val="130000"/>
              </a:lnSpc>
            </a:pPr>
            <a:r>
              <a:rPr lang="en-US" sz="2400" dirty="0" smtClean="0"/>
              <a:t>16:00-17:00 Machine Learning</a:t>
            </a:r>
          </a:p>
        </p:txBody>
      </p:sp>
    </p:spTree>
    <p:extLst>
      <p:ext uri="{BB962C8B-B14F-4D97-AF65-F5344CB8AC3E}">
        <p14:creationId xmlns:p14="http://schemas.microsoft.com/office/powerpoint/2010/main" val="33801848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1108150" y="1714138"/>
            <a:ext cx="9998109" cy="391315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9" name="Rectangle 8"/>
          <p:cNvSpPr/>
          <p:nvPr/>
        </p:nvSpPr>
        <p:spPr>
          <a:xfrm>
            <a:off x="1300427" y="1862712"/>
            <a:ext cx="9805833" cy="3313825"/>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dirty="0" err="1" smtClean="0">
                <a:solidFill>
                  <a:srgbClr val="000000"/>
                </a:solidFill>
                <a:latin typeface="Consolas" charset="0"/>
                <a:ea typeface="Consolas" charset="0"/>
                <a:cs typeface="Consolas" charset="0"/>
              </a:rPr>
              <a:t>rdd</a:t>
            </a:r>
            <a:r>
              <a:rPr lang="en-US" dirty="0" smtClean="0">
                <a:solidFill>
                  <a:srgbClr val="000000"/>
                </a:solidFill>
                <a:latin typeface="Consolas" charset="0"/>
                <a:ea typeface="Consolas" charset="0"/>
                <a:cs typeface="Consolas" charset="0"/>
              </a:rPr>
              <a:t> </a:t>
            </a:r>
            <a:r>
              <a:rPr lang="en-US" dirty="0">
                <a:solidFill>
                  <a:srgbClr val="000000"/>
                </a:solidFill>
                <a:latin typeface="Consolas" charset="0"/>
                <a:ea typeface="Consolas" charset="0"/>
                <a:cs typeface="Consolas" charset="0"/>
              </a:rPr>
              <a:t>= </a:t>
            </a:r>
            <a:r>
              <a:rPr lang="en-US" dirty="0" err="1">
                <a:solidFill>
                  <a:srgbClr val="000000"/>
                </a:solidFill>
                <a:latin typeface="Consolas" charset="0"/>
                <a:ea typeface="Consolas" charset="0"/>
                <a:cs typeface="Consolas" charset="0"/>
              </a:rPr>
              <a:t>sc.textFile</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a:t>
            </a:r>
            <a:r>
              <a:rPr lang="en-US" dirty="0" err="1">
                <a:solidFill>
                  <a:srgbClr val="0000BB"/>
                </a:solidFill>
                <a:latin typeface="Consolas" charset="0"/>
                <a:ea typeface="Consolas" charset="0"/>
                <a:cs typeface="Consolas" charset="0"/>
              </a:rPr>
              <a:t>people.csv</a:t>
            </a:r>
            <a:r>
              <a:rPr lang="en-US" dirty="0">
                <a:solidFill>
                  <a:srgbClr val="0000BB"/>
                </a:solidFill>
                <a:latin typeface="Consolas" charset="0"/>
                <a:ea typeface="Consolas" charset="0"/>
                <a:cs typeface="Consolas" charset="0"/>
              </a:rPr>
              <a:t>")</a:t>
            </a:r>
          </a:p>
          <a:p>
            <a:endParaRPr lang="en-US" dirty="0">
              <a:latin typeface="Consolas" charset="0"/>
              <a:ea typeface="Consolas" charset="0"/>
              <a:cs typeface="Consolas" charset="0"/>
            </a:endParaRPr>
          </a:p>
          <a:p>
            <a:r>
              <a:rPr lang="en-US" b="1" dirty="0" err="1">
                <a:solidFill>
                  <a:srgbClr val="7F0055"/>
                </a:solidFill>
                <a:latin typeface="Consolas" charset="0"/>
                <a:ea typeface="Consolas" charset="0"/>
                <a:cs typeface="Consolas" charset="0"/>
              </a:rPr>
              <a:t>def</a:t>
            </a:r>
            <a:r>
              <a:rPr lang="en-US" b="1" dirty="0">
                <a:solidFill>
                  <a:srgbClr val="7F0055"/>
                </a:solidFill>
                <a:latin typeface="Consolas" charset="0"/>
                <a:ea typeface="Consolas" charset="0"/>
                <a:cs typeface="Consolas" charset="0"/>
              </a:rPr>
              <a:t> </a:t>
            </a:r>
            <a:r>
              <a:rPr lang="en-US" dirty="0" err="1">
                <a:solidFill>
                  <a:srgbClr val="0000FF"/>
                </a:solidFill>
                <a:latin typeface="Consolas" charset="0"/>
                <a:ea typeface="Consolas" charset="0"/>
                <a:cs typeface="Consolas" charset="0"/>
              </a:rPr>
              <a:t>line_to_person</a:t>
            </a:r>
            <a:r>
              <a:rPr lang="en-US" dirty="0">
                <a:solidFill>
                  <a:schemeClr val="tx1"/>
                </a:solidFill>
                <a:latin typeface="Consolas" charset="0"/>
                <a:ea typeface="Consolas" charset="0"/>
                <a:cs typeface="Consolas" charset="0"/>
              </a:rPr>
              <a:t>(</a:t>
            </a:r>
            <a:r>
              <a:rPr lang="en-US" dirty="0">
                <a:solidFill>
                  <a:srgbClr val="000000"/>
                </a:solidFill>
                <a:latin typeface="Consolas" charset="0"/>
                <a:ea typeface="Consolas" charset="0"/>
                <a:cs typeface="Consolas" charset="0"/>
              </a:rPr>
              <a:t>line):</a:t>
            </a:r>
          </a:p>
          <a:p>
            <a:r>
              <a:rPr lang="en-US" dirty="0">
                <a:latin typeface="Consolas" charset="0"/>
                <a:ea typeface="Consolas" charset="0"/>
                <a:cs typeface="Consolas" charset="0"/>
              </a:rPr>
              <a:t>    </a:t>
            </a:r>
            <a:r>
              <a:rPr lang="en-US" dirty="0">
                <a:solidFill>
                  <a:srgbClr val="000000"/>
                </a:solidFill>
                <a:latin typeface="Consolas" charset="0"/>
                <a:ea typeface="Consolas" charset="0"/>
                <a:cs typeface="Consolas" charset="0"/>
              </a:rPr>
              <a:t>cells = </a:t>
            </a:r>
            <a:r>
              <a:rPr lang="en-US" dirty="0" err="1">
                <a:solidFill>
                  <a:srgbClr val="000000"/>
                </a:solidFill>
                <a:latin typeface="Consolas" charset="0"/>
                <a:ea typeface="Consolas" charset="0"/>
                <a:cs typeface="Consolas" charset="0"/>
              </a:rPr>
              <a:t>line.split</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a:t>
            </a:r>
          </a:p>
          <a:p>
            <a:r>
              <a:rPr lang="en-US" dirty="0">
                <a:latin typeface="Consolas" charset="0"/>
                <a:ea typeface="Consolas" charset="0"/>
                <a:cs typeface="Consolas" charset="0"/>
              </a:rPr>
              <a:t>    </a:t>
            </a:r>
            <a:r>
              <a:rPr lang="en-US" b="1" dirty="0">
                <a:solidFill>
                  <a:srgbClr val="7F0055"/>
                </a:solidFill>
                <a:latin typeface="Consolas" charset="0"/>
                <a:ea typeface="Consolas" charset="0"/>
                <a:cs typeface="Consolas" charset="0"/>
              </a:rPr>
              <a:t>return </a:t>
            </a:r>
            <a:r>
              <a:rPr lang="en-US" dirty="0" smtClean="0">
                <a:solidFill>
                  <a:srgbClr val="000000"/>
                </a:solidFill>
                <a:latin typeface="Consolas" charset="0"/>
                <a:ea typeface="Consolas" charset="0"/>
                <a:cs typeface="Consolas" charset="0"/>
              </a:rPr>
              <a:t>(</a:t>
            </a:r>
            <a:r>
              <a:rPr lang="en-US" dirty="0">
                <a:solidFill>
                  <a:srgbClr val="000000"/>
                </a:solidFill>
                <a:latin typeface="Consolas" charset="0"/>
                <a:ea typeface="Consolas" charset="0"/>
                <a:cs typeface="Consolas" charset="0"/>
              </a:rPr>
              <a:t>cells[0], cells[1], cells[2], </a:t>
            </a:r>
            <a:r>
              <a:rPr lang="en-US" dirty="0" err="1">
                <a:solidFill>
                  <a:srgbClr val="000000"/>
                </a:solidFill>
                <a:latin typeface="Consolas" charset="0"/>
                <a:ea typeface="Consolas" charset="0"/>
                <a:cs typeface="Consolas" charset="0"/>
              </a:rPr>
              <a:t>int</a:t>
            </a:r>
            <a:r>
              <a:rPr lang="en-US" dirty="0">
                <a:solidFill>
                  <a:srgbClr val="000000"/>
                </a:solidFill>
                <a:latin typeface="Consolas" charset="0"/>
                <a:ea typeface="Consolas" charset="0"/>
                <a:cs typeface="Consolas" charset="0"/>
              </a:rPr>
              <a:t>(cells[3]))</a:t>
            </a:r>
          </a:p>
          <a:p>
            <a:endParaRPr lang="en-US" dirty="0">
              <a:latin typeface="Consolas" charset="0"/>
              <a:ea typeface="Consolas" charset="0"/>
              <a:cs typeface="Consolas" charset="0"/>
            </a:endParaRPr>
          </a:p>
          <a:p>
            <a:r>
              <a:rPr lang="en-US" dirty="0" err="1">
                <a:solidFill>
                  <a:srgbClr val="000000"/>
                </a:solidFill>
                <a:latin typeface="Consolas" charset="0"/>
                <a:ea typeface="Consolas" charset="0"/>
                <a:cs typeface="Consolas" charset="0"/>
              </a:rPr>
              <a:t>peopleRDD</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rdd.map</a:t>
            </a:r>
            <a:r>
              <a:rPr lang="en-US" dirty="0">
                <a:solidFill>
                  <a:srgbClr val="000000"/>
                </a:solidFill>
                <a:latin typeface="Consolas" charset="0"/>
                <a:ea typeface="Consolas" charset="0"/>
                <a:cs typeface="Consolas" charset="0"/>
              </a:rPr>
              <a:t>(</a:t>
            </a:r>
            <a:r>
              <a:rPr lang="en-US" dirty="0" err="1">
                <a:solidFill>
                  <a:srgbClr val="000000"/>
                </a:solidFill>
                <a:latin typeface="Consolas" charset="0"/>
                <a:ea typeface="Consolas" charset="0"/>
                <a:cs typeface="Consolas" charset="0"/>
              </a:rPr>
              <a:t>line_to_person</a:t>
            </a:r>
            <a:r>
              <a:rPr lang="en-US" dirty="0">
                <a:solidFill>
                  <a:srgbClr val="000000"/>
                </a:solidFill>
                <a:latin typeface="Consolas" charset="0"/>
                <a:ea typeface="Consolas" charset="0"/>
                <a:cs typeface="Consolas" charset="0"/>
              </a:rPr>
              <a:t>)</a:t>
            </a:r>
          </a:p>
          <a:p>
            <a:endParaRPr lang="en-US" dirty="0">
              <a:latin typeface="Consolas" charset="0"/>
              <a:ea typeface="Consolas" charset="0"/>
              <a:cs typeface="Consolas" charset="0"/>
            </a:endParaRPr>
          </a:p>
          <a:p>
            <a:r>
              <a:rPr lang="en-US" dirty="0" err="1">
                <a:solidFill>
                  <a:srgbClr val="000000"/>
                </a:solidFill>
                <a:latin typeface="Consolas" charset="0"/>
                <a:ea typeface="Consolas" charset="0"/>
                <a:cs typeface="Consolas" charset="0"/>
              </a:rPr>
              <a:t>df</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peopleRDD.toDF</a:t>
            </a:r>
            <a:r>
              <a:rPr lang="en-US" dirty="0" smtClean="0">
                <a:solidFill>
                  <a:srgbClr val="000000"/>
                </a:solidFill>
                <a:latin typeface="Consolas" charset="0"/>
                <a:ea typeface="Consolas" charset="0"/>
                <a:cs typeface="Consolas" charset="0"/>
              </a:rPr>
              <a:t>(</a:t>
            </a:r>
            <a:r>
              <a:rPr lang="en-US" dirty="0">
                <a:latin typeface="Consolas" charset="0"/>
                <a:ea typeface="Consolas" charset="0"/>
                <a:cs typeface="Consolas" charset="0"/>
              </a:rPr>
              <a:t>[</a:t>
            </a:r>
            <a:r>
              <a:rPr lang="en-US" dirty="0">
                <a:solidFill>
                  <a:srgbClr val="0000BB"/>
                </a:solidFill>
                <a:latin typeface="Consolas" charset="0"/>
                <a:ea typeface="Consolas" charset="0"/>
                <a:cs typeface="Consolas" charset="0"/>
              </a:rPr>
              <a:t>'</a:t>
            </a:r>
            <a:r>
              <a:rPr lang="en-US" dirty="0" err="1">
                <a:solidFill>
                  <a:srgbClr val="0000BB"/>
                </a:solidFill>
                <a:latin typeface="Consolas" charset="0"/>
                <a:ea typeface="Consolas" charset="0"/>
                <a:cs typeface="Consolas" charset="0"/>
              </a:rPr>
              <a:t>first_name</a:t>
            </a:r>
            <a:r>
              <a:rPr lang="en-US" dirty="0">
                <a:solidFill>
                  <a:srgbClr val="0000BB"/>
                </a:solidFill>
                <a:latin typeface="Consolas" charset="0"/>
                <a:ea typeface="Consolas" charset="0"/>
                <a:cs typeface="Consolas" charset="0"/>
              </a:rPr>
              <a:t>', '</a:t>
            </a:r>
            <a:r>
              <a:rPr lang="en-US" dirty="0" err="1">
                <a:solidFill>
                  <a:srgbClr val="0000BB"/>
                </a:solidFill>
                <a:latin typeface="Consolas" charset="0"/>
                <a:ea typeface="Consolas" charset="0"/>
                <a:cs typeface="Consolas" charset="0"/>
              </a:rPr>
              <a:t>last_name</a:t>
            </a:r>
            <a:r>
              <a:rPr lang="en-US" dirty="0">
                <a:solidFill>
                  <a:srgbClr val="0000BB"/>
                </a:solidFill>
                <a:latin typeface="Consolas" charset="0"/>
                <a:ea typeface="Consolas" charset="0"/>
                <a:cs typeface="Consolas" charset="0"/>
              </a:rPr>
              <a:t>', 'gender', 'age']</a:t>
            </a:r>
            <a:r>
              <a:rPr lang="en-US" dirty="0" smtClean="0">
                <a:solidFill>
                  <a:srgbClr val="000000"/>
                </a:solidFill>
                <a:latin typeface="Consolas" charset="0"/>
                <a:ea typeface="Consolas" charset="0"/>
                <a:cs typeface="Consolas" charset="0"/>
              </a:rPr>
              <a:t>)</a:t>
            </a:r>
            <a:endParaRPr lang="en-US" dirty="0">
              <a:solidFill>
                <a:srgbClr val="000000"/>
              </a:solidFill>
              <a:latin typeface="Consolas" charset="0"/>
              <a:ea typeface="Consolas" charset="0"/>
              <a:cs typeface="Consolas" charset="0"/>
            </a:endParaRPr>
          </a:p>
          <a:p>
            <a:r>
              <a:rPr lang="en-US" dirty="0">
                <a:solidFill>
                  <a:srgbClr val="00A019"/>
                </a:solidFill>
                <a:latin typeface="Consolas" charset="0"/>
                <a:ea typeface="Consolas" charset="0"/>
                <a:cs typeface="Consolas" charset="0"/>
              </a:rPr>
              <a:t># </a:t>
            </a:r>
            <a:r>
              <a:rPr lang="en-US" dirty="0" err="1">
                <a:solidFill>
                  <a:srgbClr val="00A019"/>
                </a:solidFill>
                <a:latin typeface="Consolas" charset="0"/>
                <a:ea typeface="Consolas" charset="0"/>
                <a:cs typeface="Consolas" charset="0"/>
              </a:rPr>
              <a:t>DataFrame</a:t>
            </a:r>
            <a:r>
              <a:rPr lang="en-US" dirty="0">
                <a:solidFill>
                  <a:srgbClr val="00A019"/>
                </a:solidFill>
                <a:latin typeface="Consolas" charset="0"/>
                <a:ea typeface="Consolas" charset="0"/>
                <a:cs typeface="Consolas" charset="0"/>
              </a:rPr>
              <a:t>[</a:t>
            </a:r>
            <a:r>
              <a:rPr lang="en-US" dirty="0" err="1">
                <a:solidFill>
                  <a:srgbClr val="00A019"/>
                </a:solidFill>
                <a:latin typeface="Consolas" charset="0"/>
                <a:ea typeface="Consolas" charset="0"/>
                <a:cs typeface="Consolas" charset="0"/>
              </a:rPr>
              <a:t>first_name</a:t>
            </a:r>
            <a:r>
              <a:rPr lang="en-US" dirty="0">
                <a:solidFill>
                  <a:srgbClr val="00A019"/>
                </a:solidFill>
                <a:latin typeface="Consolas" charset="0"/>
                <a:ea typeface="Consolas" charset="0"/>
                <a:cs typeface="Consolas" charset="0"/>
              </a:rPr>
              <a:t>: string, </a:t>
            </a:r>
            <a:r>
              <a:rPr lang="en-US" dirty="0" err="1">
                <a:solidFill>
                  <a:srgbClr val="00A019"/>
                </a:solidFill>
                <a:latin typeface="Consolas" charset="0"/>
                <a:ea typeface="Consolas" charset="0"/>
                <a:cs typeface="Consolas" charset="0"/>
              </a:rPr>
              <a:t>last_name</a:t>
            </a:r>
            <a:r>
              <a:rPr lang="en-US" dirty="0">
                <a:solidFill>
                  <a:srgbClr val="00A019"/>
                </a:solidFill>
                <a:latin typeface="Consolas" charset="0"/>
                <a:ea typeface="Consolas" charset="0"/>
                <a:cs typeface="Consolas" charset="0"/>
              </a:rPr>
              <a:t>: string, \</a:t>
            </a:r>
          </a:p>
          <a:p>
            <a:r>
              <a:rPr lang="en-US" dirty="0">
                <a:solidFill>
                  <a:srgbClr val="00A019"/>
                </a:solidFill>
                <a:latin typeface="Consolas" charset="0"/>
                <a:ea typeface="Consolas" charset="0"/>
                <a:cs typeface="Consolas" charset="0"/>
              </a:rPr>
              <a:t># gender: string, age: </a:t>
            </a:r>
            <a:r>
              <a:rPr lang="en-US" dirty="0" err="1">
                <a:solidFill>
                  <a:srgbClr val="00A019"/>
                </a:solidFill>
                <a:latin typeface="Consolas" charset="0"/>
                <a:ea typeface="Consolas" charset="0"/>
                <a:cs typeface="Consolas" charset="0"/>
              </a:rPr>
              <a:t>bigint</a:t>
            </a:r>
            <a:r>
              <a:rPr lang="en-US" dirty="0">
                <a:solidFill>
                  <a:srgbClr val="00A019"/>
                </a:solidFill>
                <a:latin typeface="Consolas" charset="0"/>
                <a:ea typeface="Consolas" charset="0"/>
                <a:cs typeface="Consolas" charset="0"/>
              </a:rPr>
              <a: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1065" y="2007561"/>
            <a:ext cx="443463" cy="443463"/>
          </a:xfrm>
          <a:prstGeom prst="rect">
            <a:avLst/>
          </a:prstGeom>
        </p:spPr>
      </p:pic>
      <p:sp>
        <p:nvSpPr>
          <p:cNvPr id="8" name="Title 1"/>
          <p:cNvSpPr>
            <a:spLocks noGrp="1"/>
          </p:cNvSpPr>
          <p:nvPr>
            <p:ph type="title"/>
          </p:nvPr>
        </p:nvSpPr>
        <p:spPr>
          <a:xfrm>
            <a:off x="425004" y="238798"/>
            <a:ext cx="11494100" cy="1143000"/>
          </a:xfrm>
        </p:spPr>
        <p:txBody>
          <a:bodyPr>
            <a:normAutofit/>
          </a:bodyPr>
          <a:lstStyle/>
          <a:p>
            <a:r>
              <a:rPr lang="en-US" dirty="0"/>
              <a:t>Schema </a:t>
            </a:r>
            <a:r>
              <a:rPr lang="en-US" dirty="0" smtClean="0"/>
              <a:t>Inference </a:t>
            </a:r>
            <a:r>
              <a:rPr lang="en-US" dirty="0"/>
              <a:t>(</a:t>
            </a:r>
            <a:r>
              <a:rPr lang="en-US" dirty="0" smtClean="0"/>
              <a:t>Python)</a:t>
            </a:r>
            <a:endParaRPr lang="en-US" dirty="0"/>
          </a:p>
        </p:txBody>
      </p:sp>
    </p:spTree>
    <p:extLst>
      <p:ext uri="{BB962C8B-B14F-4D97-AF65-F5344CB8AC3E}">
        <p14:creationId xmlns:p14="http://schemas.microsoft.com/office/powerpoint/2010/main" val="187844932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1095271" y="1006570"/>
            <a:ext cx="9998109" cy="5210481"/>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9" name="Rectangle 8"/>
          <p:cNvSpPr/>
          <p:nvPr/>
        </p:nvSpPr>
        <p:spPr>
          <a:xfrm>
            <a:off x="1287548" y="1155144"/>
            <a:ext cx="9805833" cy="4730341"/>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b="1" dirty="0">
                <a:solidFill>
                  <a:srgbClr val="7F0055"/>
                </a:solidFill>
                <a:latin typeface="Consolas" charset="0"/>
                <a:ea typeface="Consolas" charset="0"/>
                <a:cs typeface="Consolas" charset="0"/>
              </a:rPr>
              <a:t>from </a:t>
            </a:r>
            <a:r>
              <a:rPr lang="en-US" dirty="0">
                <a:solidFill>
                  <a:srgbClr val="000000"/>
                </a:solidFill>
                <a:latin typeface="Consolas" charset="0"/>
                <a:ea typeface="Consolas" charset="0"/>
                <a:cs typeface="Consolas" charset="0"/>
              </a:rPr>
              <a:t>collections</a:t>
            </a:r>
            <a:r>
              <a:rPr lang="en-US" b="1" dirty="0">
                <a:solidFill>
                  <a:srgbClr val="000000"/>
                </a:solidFill>
                <a:latin typeface="Consolas" charset="0"/>
                <a:ea typeface="Consolas" charset="0"/>
                <a:cs typeface="Consolas" charset="0"/>
              </a:rPr>
              <a:t> </a:t>
            </a:r>
            <a:r>
              <a:rPr lang="en-US" b="1" dirty="0">
                <a:solidFill>
                  <a:srgbClr val="7F0055"/>
                </a:solidFill>
                <a:latin typeface="Consolas" charset="0"/>
                <a:ea typeface="Consolas" charset="0"/>
                <a:cs typeface="Consolas" charset="0"/>
              </a:rPr>
              <a:t>import </a:t>
            </a:r>
            <a:r>
              <a:rPr lang="en-US" dirty="0" err="1">
                <a:solidFill>
                  <a:srgbClr val="000000"/>
                </a:solidFill>
                <a:latin typeface="Consolas" charset="0"/>
                <a:ea typeface="Consolas" charset="0"/>
                <a:cs typeface="Consolas" charset="0"/>
              </a:rPr>
              <a:t>namedtuple</a:t>
            </a:r>
            <a:endParaRPr lang="en-US" dirty="0">
              <a:solidFill>
                <a:srgbClr val="000000"/>
              </a:solidFill>
              <a:latin typeface="Consolas" charset="0"/>
              <a:ea typeface="Consolas" charset="0"/>
              <a:cs typeface="Consolas" charset="0"/>
            </a:endParaRPr>
          </a:p>
          <a:p>
            <a:endParaRPr lang="en-US" dirty="0">
              <a:solidFill>
                <a:srgbClr val="000000"/>
              </a:solidFill>
              <a:latin typeface="Consolas" charset="0"/>
              <a:ea typeface="Consolas" charset="0"/>
              <a:cs typeface="Consolas" charset="0"/>
            </a:endParaRPr>
          </a:p>
          <a:p>
            <a:r>
              <a:rPr lang="en-US" dirty="0">
                <a:solidFill>
                  <a:srgbClr val="000000"/>
                </a:solidFill>
                <a:latin typeface="Consolas" charset="0"/>
                <a:ea typeface="Consolas" charset="0"/>
                <a:cs typeface="Consolas" charset="0"/>
              </a:rPr>
              <a:t>Person = </a:t>
            </a:r>
            <a:r>
              <a:rPr lang="en-US" dirty="0" err="1">
                <a:solidFill>
                  <a:srgbClr val="000000"/>
                </a:solidFill>
                <a:latin typeface="Consolas" charset="0"/>
                <a:ea typeface="Consolas" charset="0"/>
                <a:cs typeface="Consolas" charset="0"/>
              </a:rPr>
              <a:t>namedtuple</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'Person',</a:t>
            </a:r>
          </a:p>
          <a:p>
            <a:r>
              <a:rPr lang="en-US" dirty="0">
                <a:latin typeface="Consolas" charset="0"/>
                <a:ea typeface="Consolas" charset="0"/>
                <a:cs typeface="Consolas" charset="0"/>
              </a:rPr>
              <a:t>    [</a:t>
            </a:r>
            <a:r>
              <a:rPr lang="en-US" dirty="0">
                <a:solidFill>
                  <a:srgbClr val="0000BB"/>
                </a:solidFill>
                <a:latin typeface="Consolas" charset="0"/>
                <a:ea typeface="Consolas" charset="0"/>
                <a:cs typeface="Consolas" charset="0"/>
              </a:rPr>
              <a:t>'</a:t>
            </a:r>
            <a:r>
              <a:rPr lang="en-US" dirty="0" err="1">
                <a:solidFill>
                  <a:srgbClr val="0000BB"/>
                </a:solidFill>
                <a:latin typeface="Consolas" charset="0"/>
                <a:ea typeface="Consolas" charset="0"/>
                <a:cs typeface="Consolas" charset="0"/>
              </a:rPr>
              <a:t>first_name</a:t>
            </a:r>
            <a:r>
              <a:rPr lang="en-US" dirty="0">
                <a:solidFill>
                  <a:srgbClr val="0000BB"/>
                </a:solidFill>
                <a:latin typeface="Consolas" charset="0"/>
                <a:ea typeface="Consolas" charset="0"/>
                <a:cs typeface="Consolas" charset="0"/>
              </a:rPr>
              <a:t>', '</a:t>
            </a:r>
            <a:r>
              <a:rPr lang="en-US" dirty="0" err="1">
                <a:solidFill>
                  <a:srgbClr val="0000BB"/>
                </a:solidFill>
                <a:latin typeface="Consolas" charset="0"/>
                <a:ea typeface="Consolas" charset="0"/>
                <a:cs typeface="Consolas" charset="0"/>
              </a:rPr>
              <a:t>last_name</a:t>
            </a:r>
            <a:r>
              <a:rPr lang="en-US" dirty="0">
                <a:solidFill>
                  <a:srgbClr val="0000BB"/>
                </a:solidFill>
                <a:latin typeface="Consolas" charset="0"/>
                <a:ea typeface="Consolas" charset="0"/>
                <a:cs typeface="Consolas" charset="0"/>
              </a:rPr>
              <a:t>', 'gender', 'age']</a:t>
            </a:r>
          </a:p>
          <a:p>
            <a:r>
              <a:rPr lang="en-US" dirty="0">
                <a:latin typeface="Consolas" charset="0"/>
                <a:ea typeface="Consolas" charset="0"/>
                <a:cs typeface="Consolas" charset="0"/>
              </a:rPr>
              <a:t>)</a:t>
            </a:r>
          </a:p>
          <a:p>
            <a:r>
              <a:rPr lang="en-US" dirty="0" err="1">
                <a:solidFill>
                  <a:srgbClr val="000000"/>
                </a:solidFill>
                <a:latin typeface="Consolas" charset="0"/>
                <a:ea typeface="Consolas" charset="0"/>
                <a:cs typeface="Consolas" charset="0"/>
              </a:rPr>
              <a:t>rdd</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sc.textFile</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a:t>
            </a:r>
            <a:r>
              <a:rPr lang="en-US" dirty="0" err="1">
                <a:solidFill>
                  <a:srgbClr val="0000BB"/>
                </a:solidFill>
                <a:latin typeface="Consolas" charset="0"/>
                <a:ea typeface="Consolas" charset="0"/>
                <a:cs typeface="Consolas" charset="0"/>
              </a:rPr>
              <a:t>people.csv</a:t>
            </a:r>
            <a:r>
              <a:rPr lang="en-US" dirty="0">
                <a:solidFill>
                  <a:srgbClr val="0000BB"/>
                </a:solidFill>
                <a:latin typeface="Consolas" charset="0"/>
                <a:ea typeface="Consolas" charset="0"/>
                <a:cs typeface="Consolas" charset="0"/>
              </a:rPr>
              <a:t>")</a:t>
            </a:r>
          </a:p>
          <a:p>
            <a:endParaRPr lang="en-US" dirty="0">
              <a:latin typeface="Consolas" charset="0"/>
              <a:ea typeface="Consolas" charset="0"/>
              <a:cs typeface="Consolas" charset="0"/>
            </a:endParaRPr>
          </a:p>
          <a:p>
            <a:r>
              <a:rPr lang="en-US" b="1" dirty="0" err="1">
                <a:solidFill>
                  <a:srgbClr val="7F0055"/>
                </a:solidFill>
                <a:latin typeface="Consolas" charset="0"/>
                <a:ea typeface="Consolas" charset="0"/>
                <a:cs typeface="Consolas" charset="0"/>
              </a:rPr>
              <a:t>def</a:t>
            </a:r>
            <a:r>
              <a:rPr lang="en-US" b="1" dirty="0">
                <a:solidFill>
                  <a:srgbClr val="7F0055"/>
                </a:solidFill>
                <a:latin typeface="Consolas" charset="0"/>
                <a:ea typeface="Consolas" charset="0"/>
                <a:cs typeface="Consolas" charset="0"/>
              </a:rPr>
              <a:t> </a:t>
            </a:r>
            <a:r>
              <a:rPr lang="en-US" dirty="0" err="1">
                <a:solidFill>
                  <a:srgbClr val="0000FF"/>
                </a:solidFill>
                <a:latin typeface="Consolas" charset="0"/>
                <a:ea typeface="Consolas" charset="0"/>
                <a:cs typeface="Consolas" charset="0"/>
              </a:rPr>
              <a:t>line_to_person</a:t>
            </a:r>
            <a:r>
              <a:rPr lang="en-US" dirty="0">
                <a:solidFill>
                  <a:schemeClr val="tx1"/>
                </a:solidFill>
                <a:latin typeface="Consolas" charset="0"/>
                <a:ea typeface="Consolas" charset="0"/>
                <a:cs typeface="Consolas" charset="0"/>
              </a:rPr>
              <a:t>(</a:t>
            </a:r>
            <a:r>
              <a:rPr lang="en-US" dirty="0">
                <a:solidFill>
                  <a:srgbClr val="000000"/>
                </a:solidFill>
                <a:latin typeface="Consolas" charset="0"/>
                <a:ea typeface="Consolas" charset="0"/>
                <a:cs typeface="Consolas" charset="0"/>
              </a:rPr>
              <a:t>line):</a:t>
            </a:r>
          </a:p>
          <a:p>
            <a:r>
              <a:rPr lang="en-US" dirty="0">
                <a:latin typeface="Consolas" charset="0"/>
                <a:ea typeface="Consolas" charset="0"/>
                <a:cs typeface="Consolas" charset="0"/>
              </a:rPr>
              <a:t>    </a:t>
            </a:r>
            <a:r>
              <a:rPr lang="en-US" dirty="0">
                <a:solidFill>
                  <a:srgbClr val="000000"/>
                </a:solidFill>
                <a:latin typeface="Consolas" charset="0"/>
                <a:ea typeface="Consolas" charset="0"/>
                <a:cs typeface="Consolas" charset="0"/>
              </a:rPr>
              <a:t>cells = </a:t>
            </a:r>
            <a:r>
              <a:rPr lang="en-US" dirty="0" err="1">
                <a:solidFill>
                  <a:srgbClr val="000000"/>
                </a:solidFill>
                <a:latin typeface="Consolas" charset="0"/>
                <a:ea typeface="Consolas" charset="0"/>
                <a:cs typeface="Consolas" charset="0"/>
              </a:rPr>
              <a:t>line.split</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a:t>
            </a:r>
          </a:p>
          <a:p>
            <a:r>
              <a:rPr lang="en-US" dirty="0">
                <a:latin typeface="Consolas" charset="0"/>
                <a:ea typeface="Consolas" charset="0"/>
                <a:cs typeface="Consolas" charset="0"/>
              </a:rPr>
              <a:t>    </a:t>
            </a:r>
            <a:r>
              <a:rPr lang="en-US" b="1" dirty="0">
                <a:solidFill>
                  <a:srgbClr val="7F0055"/>
                </a:solidFill>
                <a:latin typeface="Consolas" charset="0"/>
                <a:ea typeface="Consolas" charset="0"/>
                <a:cs typeface="Consolas" charset="0"/>
              </a:rPr>
              <a:t>return </a:t>
            </a:r>
            <a:r>
              <a:rPr lang="en-US" dirty="0">
                <a:solidFill>
                  <a:srgbClr val="000000"/>
                </a:solidFill>
                <a:latin typeface="Consolas" charset="0"/>
                <a:ea typeface="Consolas" charset="0"/>
                <a:cs typeface="Consolas" charset="0"/>
              </a:rPr>
              <a:t>Person(cells[0], cells[1], cells[2], </a:t>
            </a:r>
            <a:r>
              <a:rPr lang="en-US" dirty="0" err="1">
                <a:solidFill>
                  <a:srgbClr val="000000"/>
                </a:solidFill>
                <a:latin typeface="Consolas" charset="0"/>
                <a:ea typeface="Consolas" charset="0"/>
                <a:cs typeface="Consolas" charset="0"/>
              </a:rPr>
              <a:t>int</a:t>
            </a:r>
            <a:r>
              <a:rPr lang="en-US" dirty="0">
                <a:solidFill>
                  <a:srgbClr val="000000"/>
                </a:solidFill>
                <a:latin typeface="Consolas" charset="0"/>
                <a:ea typeface="Consolas" charset="0"/>
                <a:cs typeface="Consolas" charset="0"/>
              </a:rPr>
              <a:t>(cells[3]))</a:t>
            </a:r>
          </a:p>
          <a:p>
            <a:endParaRPr lang="en-US" dirty="0">
              <a:latin typeface="Consolas" charset="0"/>
              <a:ea typeface="Consolas" charset="0"/>
              <a:cs typeface="Consolas" charset="0"/>
            </a:endParaRPr>
          </a:p>
          <a:p>
            <a:r>
              <a:rPr lang="en-US" dirty="0" err="1">
                <a:solidFill>
                  <a:srgbClr val="000000"/>
                </a:solidFill>
                <a:latin typeface="Consolas" charset="0"/>
                <a:ea typeface="Consolas" charset="0"/>
                <a:cs typeface="Consolas" charset="0"/>
              </a:rPr>
              <a:t>peopleRDD</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rdd.map</a:t>
            </a:r>
            <a:r>
              <a:rPr lang="en-US" dirty="0">
                <a:solidFill>
                  <a:srgbClr val="000000"/>
                </a:solidFill>
                <a:latin typeface="Consolas" charset="0"/>
                <a:ea typeface="Consolas" charset="0"/>
                <a:cs typeface="Consolas" charset="0"/>
              </a:rPr>
              <a:t>(</a:t>
            </a:r>
            <a:r>
              <a:rPr lang="en-US" dirty="0" err="1">
                <a:solidFill>
                  <a:srgbClr val="000000"/>
                </a:solidFill>
                <a:latin typeface="Consolas" charset="0"/>
                <a:ea typeface="Consolas" charset="0"/>
                <a:cs typeface="Consolas" charset="0"/>
              </a:rPr>
              <a:t>line_to_person</a:t>
            </a:r>
            <a:r>
              <a:rPr lang="en-US" dirty="0">
                <a:solidFill>
                  <a:srgbClr val="000000"/>
                </a:solidFill>
                <a:latin typeface="Consolas" charset="0"/>
                <a:ea typeface="Consolas" charset="0"/>
                <a:cs typeface="Consolas" charset="0"/>
              </a:rPr>
              <a:t>)</a:t>
            </a:r>
          </a:p>
          <a:p>
            <a:endParaRPr lang="en-US" dirty="0">
              <a:latin typeface="Consolas" charset="0"/>
              <a:ea typeface="Consolas" charset="0"/>
              <a:cs typeface="Consolas" charset="0"/>
            </a:endParaRPr>
          </a:p>
          <a:p>
            <a:r>
              <a:rPr lang="en-US" dirty="0" err="1">
                <a:solidFill>
                  <a:srgbClr val="000000"/>
                </a:solidFill>
                <a:latin typeface="Consolas" charset="0"/>
                <a:ea typeface="Consolas" charset="0"/>
                <a:cs typeface="Consolas" charset="0"/>
              </a:rPr>
              <a:t>df</a:t>
            </a:r>
            <a:r>
              <a:rPr lang="en-US" dirty="0">
                <a:solidFill>
                  <a:srgbClr val="000000"/>
                </a:solidFill>
                <a:latin typeface="Consolas" charset="0"/>
                <a:ea typeface="Consolas" charset="0"/>
                <a:cs typeface="Consolas" charset="0"/>
              </a:rPr>
              <a:t> = </a:t>
            </a:r>
            <a:r>
              <a:rPr lang="en-US" dirty="0" err="1">
                <a:solidFill>
                  <a:srgbClr val="000000"/>
                </a:solidFill>
                <a:latin typeface="Consolas" charset="0"/>
                <a:ea typeface="Consolas" charset="0"/>
                <a:cs typeface="Consolas" charset="0"/>
              </a:rPr>
              <a:t>peopleRDD.toDF</a:t>
            </a:r>
            <a:r>
              <a:rPr lang="en-US" dirty="0">
                <a:solidFill>
                  <a:srgbClr val="000000"/>
                </a:solidFill>
                <a:latin typeface="Consolas" charset="0"/>
                <a:ea typeface="Consolas" charset="0"/>
                <a:cs typeface="Consolas" charset="0"/>
              </a:rPr>
              <a:t>()</a:t>
            </a:r>
          </a:p>
          <a:p>
            <a:r>
              <a:rPr lang="en-US" dirty="0">
                <a:solidFill>
                  <a:srgbClr val="00A019"/>
                </a:solidFill>
                <a:latin typeface="Consolas" charset="0"/>
                <a:ea typeface="Consolas" charset="0"/>
                <a:cs typeface="Consolas" charset="0"/>
              </a:rPr>
              <a:t># </a:t>
            </a:r>
            <a:r>
              <a:rPr lang="en-US" dirty="0" err="1">
                <a:solidFill>
                  <a:srgbClr val="00A019"/>
                </a:solidFill>
                <a:latin typeface="Consolas" charset="0"/>
                <a:ea typeface="Consolas" charset="0"/>
                <a:cs typeface="Consolas" charset="0"/>
              </a:rPr>
              <a:t>DataFrame</a:t>
            </a:r>
            <a:r>
              <a:rPr lang="en-US" dirty="0">
                <a:solidFill>
                  <a:srgbClr val="00A019"/>
                </a:solidFill>
                <a:latin typeface="Consolas" charset="0"/>
                <a:ea typeface="Consolas" charset="0"/>
                <a:cs typeface="Consolas" charset="0"/>
              </a:rPr>
              <a:t>[</a:t>
            </a:r>
            <a:r>
              <a:rPr lang="en-US" dirty="0" err="1">
                <a:solidFill>
                  <a:srgbClr val="00A019"/>
                </a:solidFill>
                <a:latin typeface="Consolas" charset="0"/>
                <a:ea typeface="Consolas" charset="0"/>
                <a:cs typeface="Consolas" charset="0"/>
              </a:rPr>
              <a:t>first_name</a:t>
            </a:r>
            <a:r>
              <a:rPr lang="en-US" dirty="0">
                <a:solidFill>
                  <a:srgbClr val="00A019"/>
                </a:solidFill>
                <a:latin typeface="Consolas" charset="0"/>
                <a:ea typeface="Consolas" charset="0"/>
                <a:cs typeface="Consolas" charset="0"/>
              </a:rPr>
              <a:t>: string, </a:t>
            </a:r>
            <a:r>
              <a:rPr lang="en-US" dirty="0" err="1">
                <a:solidFill>
                  <a:srgbClr val="00A019"/>
                </a:solidFill>
                <a:latin typeface="Consolas" charset="0"/>
                <a:ea typeface="Consolas" charset="0"/>
                <a:cs typeface="Consolas" charset="0"/>
              </a:rPr>
              <a:t>last_name</a:t>
            </a:r>
            <a:r>
              <a:rPr lang="en-US" dirty="0">
                <a:solidFill>
                  <a:srgbClr val="00A019"/>
                </a:solidFill>
                <a:latin typeface="Consolas" charset="0"/>
                <a:ea typeface="Consolas" charset="0"/>
                <a:cs typeface="Consolas" charset="0"/>
              </a:rPr>
              <a:t>: string, \</a:t>
            </a:r>
          </a:p>
          <a:p>
            <a:r>
              <a:rPr lang="en-US" dirty="0">
                <a:solidFill>
                  <a:srgbClr val="00A019"/>
                </a:solidFill>
                <a:latin typeface="Consolas" charset="0"/>
                <a:ea typeface="Consolas" charset="0"/>
                <a:cs typeface="Consolas" charset="0"/>
              </a:rPr>
              <a:t># gender: string, age: </a:t>
            </a:r>
            <a:r>
              <a:rPr lang="en-US" dirty="0" err="1">
                <a:solidFill>
                  <a:srgbClr val="00A019"/>
                </a:solidFill>
                <a:latin typeface="Consolas" charset="0"/>
                <a:ea typeface="Consolas" charset="0"/>
                <a:cs typeface="Consolas" charset="0"/>
              </a:rPr>
              <a:t>bigint</a:t>
            </a:r>
            <a:r>
              <a:rPr lang="en-US" dirty="0">
                <a:solidFill>
                  <a:srgbClr val="00A019"/>
                </a:solidFill>
                <a:latin typeface="Consolas" charset="0"/>
                <a:ea typeface="Consolas" charset="0"/>
                <a:cs typeface="Consolas" charset="0"/>
              </a:rPr>
              <a: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2971" y="1265294"/>
            <a:ext cx="443463" cy="443463"/>
          </a:xfrm>
          <a:prstGeom prst="rect">
            <a:avLst/>
          </a:prstGeom>
        </p:spPr>
      </p:pic>
      <p:sp>
        <p:nvSpPr>
          <p:cNvPr id="8" name="Title 1"/>
          <p:cNvSpPr>
            <a:spLocks noGrp="1"/>
          </p:cNvSpPr>
          <p:nvPr>
            <p:ph type="title"/>
          </p:nvPr>
        </p:nvSpPr>
        <p:spPr>
          <a:xfrm>
            <a:off x="1" y="-31661"/>
            <a:ext cx="11494100" cy="1143000"/>
          </a:xfrm>
        </p:spPr>
        <p:txBody>
          <a:bodyPr>
            <a:normAutofit/>
          </a:bodyPr>
          <a:lstStyle/>
          <a:p>
            <a:r>
              <a:rPr lang="en-US" dirty="0"/>
              <a:t>Schema </a:t>
            </a:r>
            <a:r>
              <a:rPr lang="en-US" dirty="0" smtClean="0"/>
              <a:t>Inference </a:t>
            </a:r>
            <a:r>
              <a:rPr lang="en-US" dirty="0"/>
              <a:t>(</a:t>
            </a:r>
            <a:r>
              <a:rPr lang="en-US" dirty="0" smtClean="0"/>
              <a:t>Python)</a:t>
            </a:r>
            <a:endParaRPr lang="en-US" dirty="0"/>
          </a:p>
        </p:txBody>
      </p:sp>
    </p:spTree>
    <p:extLst>
      <p:ext uri="{BB962C8B-B14F-4D97-AF65-F5344CB8AC3E}">
        <p14:creationId xmlns:p14="http://schemas.microsoft.com/office/powerpoint/2010/main" val="1403358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Hands-on with </a:t>
            </a:r>
            <a:r>
              <a:rPr lang="en-US" dirty="0" err="1" smtClean="0"/>
              <a:t>DataFrames</a:t>
            </a:r>
            <a:endParaRPr lang="en-US" dirty="0"/>
          </a:p>
        </p:txBody>
      </p:sp>
      <p:sp>
        <p:nvSpPr>
          <p:cNvPr id="3" name="Content Placeholder 2"/>
          <p:cNvSpPr>
            <a:spLocks noGrp="1"/>
          </p:cNvSpPr>
          <p:nvPr>
            <p:ph idx="1"/>
          </p:nvPr>
        </p:nvSpPr>
        <p:spPr>
          <a:xfrm>
            <a:off x="339680" y="1197736"/>
            <a:ext cx="11413939" cy="5078200"/>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In the </a:t>
            </a:r>
            <a:r>
              <a:rPr lang="en-US" dirty="0" err="1" smtClean="0"/>
              <a:t>Databricks</a:t>
            </a:r>
            <a:r>
              <a:rPr lang="en-US" dirty="0" smtClean="0"/>
              <a:t> shard, look in</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	Workspace &gt; Labs &gt; </a:t>
            </a:r>
            <a:r>
              <a:rPr lang="en-US" dirty="0" err="1" smtClean="0"/>
              <a:t>sql</a:t>
            </a:r>
            <a:r>
              <a:rPr lang="en-US" dirty="0" smtClean="0"/>
              <a:t>-and-</a:t>
            </a:r>
            <a:r>
              <a:rPr lang="en-US" dirty="0" err="1" smtClean="0"/>
              <a:t>dataframes</a:t>
            </a: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In there, you'll find a </a:t>
            </a:r>
            <a:r>
              <a:rPr lang="en-US" dirty="0" smtClean="0">
                <a:latin typeface="Consolas" charset="0"/>
                <a:ea typeface="Consolas" charset="0"/>
                <a:cs typeface="Consolas" charset="0"/>
              </a:rPr>
              <a:t>hands-on</a:t>
            </a:r>
            <a:r>
              <a:rPr lang="en-US" dirty="0" smtClean="0"/>
              <a:t> folder, with Python and Scala notebooks beneath it.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defTabSz="914400" fontAlgn="auto">
              <a:spcBef>
                <a:spcPts val="0"/>
              </a:spcBef>
              <a:spcAft>
                <a:spcPts val="0"/>
              </a:spcAft>
              <a:buSzTx/>
            </a:pPr>
            <a:r>
              <a:rPr lang="en-US" dirty="0" smtClean="0"/>
              <a:t>Open </a:t>
            </a:r>
            <a:r>
              <a:rPr lang="en-US" dirty="0" smtClean="0"/>
              <a:t>the </a:t>
            </a:r>
            <a:r>
              <a:rPr lang="en-US" dirty="0" smtClean="0"/>
              <a:t>notebook</a:t>
            </a:r>
            <a:endParaRPr lang="en-US" dirty="0" smtClean="0"/>
          </a:p>
          <a:p>
            <a:pPr defTabSz="914400" fontAlgn="auto">
              <a:spcBef>
                <a:spcPts val="0"/>
              </a:spcBef>
              <a:spcAft>
                <a:spcPts val="0"/>
              </a:spcAft>
              <a:buSzTx/>
            </a:pPr>
            <a:r>
              <a:rPr lang="en-US" dirty="0" smtClean="0"/>
              <a:t>Attach the notebook to your cluster</a:t>
            </a:r>
          </a:p>
          <a:p>
            <a:pPr defTabSz="914400" fontAlgn="auto">
              <a:spcBef>
                <a:spcPts val="0"/>
              </a:spcBef>
              <a:spcAft>
                <a:spcPts val="0"/>
              </a:spcAft>
              <a:buSzTx/>
            </a:pPr>
            <a:r>
              <a:rPr lang="en-US" dirty="0" smtClean="0"/>
              <a:t>Follow the instructions in the notebook</a:t>
            </a:r>
          </a:p>
        </p:txBody>
      </p:sp>
    </p:spTree>
    <p:extLst>
      <p:ext uri="{BB962C8B-B14F-4D97-AF65-F5344CB8AC3E}">
        <p14:creationId xmlns:p14="http://schemas.microsoft.com/office/powerpoint/2010/main" val="17838251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can I do with a DataFrame?</a:t>
            </a:r>
            <a:endParaRPr lang="en-US" dirty="0"/>
          </a:p>
        </p:txBody>
      </p:sp>
      <p:sp>
        <p:nvSpPr>
          <p:cNvPr id="3" name="Content Placeholder 2"/>
          <p:cNvSpPr>
            <a:spLocks noGrp="1"/>
          </p:cNvSpPr>
          <p:nvPr>
            <p:ph idx="1"/>
          </p:nvPr>
        </p:nvSpPr>
        <p:spPr>
          <a:xfrm>
            <a:off x="1987291" y="2133600"/>
            <a:ext cx="7655187" cy="3733800"/>
          </a:xfrm>
        </p:spPr>
        <p:txBody>
          <a:bodyPr/>
          <a:lstStyle/>
          <a:p>
            <a:r>
              <a:rPr lang="en-US" dirty="0" smtClean="0"/>
              <a:t>Once you have a DataFrame, there are a number of operations you can perform.</a:t>
            </a:r>
          </a:p>
          <a:p>
            <a:endParaRPr lang="en-US" dirty="0"/>
          </a:p>
          <a:p>
            <a:r>
              <a:rPr lang="en-US" dirty="0" smtClean="0"/>
              <a:t>Let’s look at a few of them.</a:t>
            </a:r>
          </a:p>
          <a:p>
            <a:endParaRPr lang="en-US" dirty="0"/>
          </a:p>
          <a:p>
            <a:r>
              <a:rPr lang="en-US" dirty="0" smtClean="0"/>
              <a:t>But, first, let’s talk about columns.</a:t>
            </a:r>
            <a:endParaRPr lang="en-US" dirty="0"/>
          </a:p>
        </p:txBody>
      </p:sp>
    </p:spTree>
    <p:extLst>
      <p:ext uri="{BB962C8B-B14F-4D97-AF65-F5344CB8AC3E}">
        <p14:creationId xmlns:p14="http://schemas.microsoft.com/office/powerpoint/2010/main" val="239395441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Columns</a:t>
            </a:r>
            <a:endParaRPr lang="en-US" dirty="0"/>
          </a:p>
        </p:txBody>
      </p:sp>
      <p:sp>
        <p:nvSpPr>
          <p:cNvPr id="3" name="Content Placeholder 2"/>
          <p:cNvSpPr>
            <a:spLocks noGrp="1"/>
          </p:cNvSpPr>
          <p:nvPr>
            <p:ph idx="1"/>
          </p:nvPr>
        </p:nvSpPr>
        <p:spPr>
          <a:xfrm>
            <a:off x="1180234" y="1418167"/>
            <a:ext cx="9865208" cy="4525433"/>
          </a:xfrm>
        </p:spPr>
        <p:txBody>
          <a:bodyPr>
            <a:normAutofit/>
          </a:bodyPr>
          <a:lstStyle/>
          <a:p>
            <a:r>
              <a:rPr lang="en-US" dirty="0" smtClean="0"/>
              <a:t>When we say “column” here, what do we mean?</a:t>
            </a:r>
          </a:p>
          <a:p>
            <a:pPr lvl="1"/>
            <a:endParaRPr lang="en-US" dirty="0" smtClean="0"/>
          </a:p>
          <a:p>
            <a:pPr lvl="1"/>
            <a:r>
              <a:rPr lang="en-US" dirty="0"/>
              <a:t>a</a:t>
            </a:r>
            <a:r>
              <a:rPr lang="en-US" dirty="0" smtClean="0"/>
              <a:t> DataFrame </a:t>
            </a:r>
            <a:r>
              <a:rPr lang="en-US" i="1" dirty="0" smtClean="0"/>
              <a:t>column</a:t>
            </a:r>
            <a:r>
              <a:rPr lang="en-US" dirty="0" smtClean="0"/>
              <a:t> is an abstraction. It provides a common column-oriented view of the underlying data, </a:t>
            </a:r>
            <a:r>
              <a:rPr lang="en-US" i="1" dirty="0" smtClean="0"/>
              <a:t>regardless</a:t>
            </a:r>
            <a:r>
              <a:rPr lang="en-US" dirty="0" smtClean="0"/>
              <a:t> of how the data is really organized.</a:t>
            </a:r>
          </a:p>
          <a:p>
            <a:endParaRPr lang="en-US" dirty="0" smtClean="0"/>
          </a:p>
          <a:p>
            <a:pPr lvl="1"/>
            <a:r>
              <a:rPr lang="en-US" dirty="0" smtClean="0"/>
              <a:t>Columns are important because much of the </a:t>
            </a:r>
            <a:r>
              <a:rPr lang="en-US" dirty="0" err="1" smtClean="0"/>
              <a:t>DataFrame</a:t>
            </a:r>
            <a:r>
              <a:rPr lang="en-US" smtClean="0"/>
              <a:t> </a:t>
            </a:r>
            <a:r>
              <a:rPr lang="en-US" dirty="0" smtClean="0"/>
              <a:t>API consists of functions that take or return columns (even if they don’t look that way at first</a:t>
            </a:r>
            <a:r>
              <a:rPr lang="en-US" smtClean="0"/>
              <a:t>).</a:t>
            </a:r>
            <a:endParaRPr lang="en-US" dirty="0" smtClean="0"/>
          </a:p>
          <a:p>
            <a:endParaRPr lang="en-US" dirty="0"/>
          </a:p>
          <a:p>
            <a:endParaRPr lang="en-US" dirty="0"/>
          </a:p>
        </p:txBody>
      </p:sp>
    </p:spTree>
    <p:extLst>
      <p:ext uri="{BB962C8B-B14F-4D97-AF65-F5344CB8AC3E}">
        <p14:creationId xmlns:p14="http://schemas.microsoft.com/office/powerpoint/2010/main" val="409456491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1494100" cy="1143000"/>
          </a:xfrm>
        </p:spPr>
        <p:txBody>
          <a:bodyPr/>
          <a:lstStyle/>
          <a:p>
            <a:r>
              <a:rPr lang="en-US" dirty="0" smtClean="0"/>
              <a:t>Columns</a:t>
            </a:r>
            <a:endParaRPr lang="en-US" dirty="0"/>
          </a:p>
        </p:txBody>
      </p:sp>
      <p:sp>
        <p:nvSpPr>
          <p:cNvPr id="3" name="TextBox 2"/>
          <p:cNvSpPr txBox="1"/>
          <p:nvPr/>
        </p:nvSpPr>
        <p:spPr>
          <a:xfrm>
            <a:off x="8236616" y="1526513"/>
            <a:ext cx="2424371" cy="2708433"/>
          </a:xfrm>
          <a:prstGeom prst="rect">
            <a:avLst/>
          </a:prstGeom>
          <a:noFill/>
        </p:spPr>
        <p:txBody>
          <a:bodyPr wrap="square" lIns="121917" tIns="60958" rIns="121917" bIns="60958" rtlCol="0">
            <a:spAutoFit/>
          </a:bodyPr>
          <a:lstStyle/>
          <a:p>
            <a:r>
              <a:rPr lang="en-US" sz="2800" dirty="0">
                <a:latin typeface="Source Sans Pro Light" charset="0"/>
                <a:ea typeface="Source Sans Pro Light" charset="0"/>
                <a:cs typeface="Source Sans Pro Light" charset="0"/>
              </a:rPr>
              <a:t>Let's see how DataFrame columns map onto some common data sources.</a:t>
            </a:r>
          </a:p>
        </p:txBody>
      </p:sp>
      <p:graphicFrame>
        <p:nvGraphicFramePr>
          <p:cNvPr id="8" name="Table 7"/>
          <p:cNvGraphicFramePr>
            <a:graphicFrameLocks noGrp="1"/>
          </p:cNvGraphicFramePr>
          <p:nvPr>
            <p:extLst>
              <p:ext uri="{D42A27DB-BD31-4B8C-83A1-F6EECF244321}">
                <p14:modId xmlns:p14="http://schemas.microsoft.com/office/powerpoint/2010/main" val="1615234569"/>
              </p:ext>
            </p:extLst>
          </p:nvPr>
        </p:nvGraphicFramePr>
        <p:xfrm>
          <a:off x="1710531" y="1033838"/>
          <a:ext cx="6027741" cy="5347917"/>
        </p:xfrm>
        <a:graphic>
          <a:graphicData uri="http://schemas.openxmlformats.org/drawingml/2006/table">
            <a:tbl>
              <a:tblPr firstRow="1" bandRow="1">
                <a:tableStyleId>{5940675A-B579-460E-94D1-54222C63F5DA}</a:tableStyleId>
              </a:tblPr>
              <a:tblGrid>
                <a:gridCol w="1806047"/>
                <a:gridCol w="1806047"/>
                <a:gridCol w="2415647"/>
              </a:tblGrid>
              <a:tr h="695635">
                <a:tc>
                  <a:txBody>
                    <a:bodyPr/>
                    <a:lstStyle/>
                    <a:p>
                      <a:r>
                        <a:rPr lang="en-US" sz="1900" b="1" dirty="0" smtClean="0">
                          <a:latin typeface="Source Sans Pro Light" charset="0"/>
                          <a:ea typeface="Source Sans Pro Light" charset="0"/>
                          <a:cs typeface="Source Sans Pro Light" charset="0"/>
                        </a:rPr>
                        <a:t>Input Source Format</a:t>
                      </a:r>
                      <a:endParaRPr lang="en-US" sz="1900" b="1" dirty="0">
                        <a:latin typeface="Source Sans Pro Light" charset="0"/>
                        <a:ea typeface="Source Sans Pro Light" charset="0"/>
                        <a:cs typeface="Source Sans Pro Light" charset="0"/>
                      </a:endParaRPr>
                    </a:p>
                  </a:txBody>
                  <a:tcPr>
                    <a:solidFill>
                      <a:schemeClr val="bg1">
                        <a:lumMod val="85000"/>
                      </a:schemeClr>
                    </a:solidFill>
                  </a:tcPr>
                </a:tc>
                <a:tc>
                  <a:txBody>
                    <a:bodyPr/>
                    <a:lstStyle/>
                    <a:p>
                      <a:r>
                        <a:rPr lang="en-US" sz="1900" b="1" dirty="0" smtClean="0">
                          <a:latin typeface="Source Sans Pro Light" charset="0"/>
                          <a:ea typeface="Source Sans Pro Light" charset="0"/>
                          <a:cs typeface="Source Sans Pro Light" charset="0"/>
                        </a:rPr>
                        <a:t>Data</a:t>
                      </a:r>
                      <a:r>
                        <a:rPr lang="en-US" sz="1900" b="1" baseline="0" dirty="0" smtClean="0">
                          <a:latin typeface="Source Sans Pro Light" charset="0"/>
                          <a:ea typeface="Source Sans Pro Light" charset="0"/>
                          <a:cs typeface="Source Sans Pro Light" charset="0"/>
                        </a:rPr>
                        <a:t> Frame Variable Name</a:t>
                      </a:r>
                      <a:endParaRPr lang="en-US" sz="1900" b="1" dirty="0">
                        <a:latin typeface="Source Sans Pro Light" charset="0"/>
                        <a:ea typeface="Source Sans Pro Light" charset="0"/>
                        <a:cs typeface="Source Sans Pro Light" charset="0"/>
                      </a:endParaRPr>
                    </a:p>
                  </a:txBody>
                  <a:tcPr>
                    <a:solidFill>
                      <a:schemeClr val="bg1">
                        <a:lumMod val="85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900" b="1" dirty="0" smtClean="0">
                          <a:latin typeface="Source Sans Pro Light" charset="0"/>
                          <a:ea typeface="Source Sans Pro Light" charset="0"/>
                          <a:cs typeface="Source Sans Pro Light" charset="0"/>
                        </a:rPr>
                        <a:t>Data</a:t>
                      </a:r>
                    </a:p>
                    <a:p>
                      <a:endParaRPr lang="en-US" sz="1200" b="1" dirty="0">
                        <a:latin typeface="Consolas" charset="0"/>
                        <a:ea typeface="Consolas" charset="0"/>
                        <a:cs typeface="Consolas" charset="0"/>
                      </a:endParaRPr>
                    </a:p>
                  </a:txBody>
                  <a:tcPr>
                    <a:solidFill>
                      <a:schemeClr val="bg1">
                        <a:lumMod val="85000"/>
                      </a:schemeClr>
                    </a:solidFill>
                  </a:tcPr>
                </a:tc>
              </a:tr>
              <a:tr h="1689396">
                <a:tc>
                  <a:txBody>
                    <a:bodyPr/>
                    <a:lstStyle/>
                    <a:p>
                      <a:r>
                        <a:rPr lang="en-US" sz="1900" dirty="0" smtClean="0">
                          <a:latin typeface="Source Sans Pro Light" charset="0"/>
                          <a:ea typeface="Source Sans Pro Light" charset="0"/>
                          <a:cs typeface="Source Sans Pro Light" charset="0"/>
                        </a:rPr>
                        <a:t>JSON</a:t>
                      </a:r>
                      <a:endParaRPr lang="en-US" sz="1900" dirty="0">
                        <a:latin typeface="Source Sans Pro Light" charset="0"/>
                        <a:ea typeface="Source Sans Pro Light" charset="0"/>
                        <a:cs typeface="Source Sans Pro Light" charset="0"/>
                      </a:endParaRPr>
                    </a:p>
                  </a:txBody>
                  <a:tcPr/>
                </a:tc>
                <a:tc>
                  <a:txBody>
                    <a:bodyPr/>
                    <a:lstStyle/>
                    <a:p>
                      <a:r>
                        <a:rPr lang="en-US" sz="1900" dirty="0" smtClean="0">
                          <a:latin typeface="Consolas" charset="0"/>
                          <a:ea typeface="Consolas" charset="0"/>
                          <a:cs typeface="Consolas" charset="0"/>
                        </a:rPr>
                        <a:t>dataFrame1</a:t>
                      </a:r>
                      <a:endParaRPr lang="en-US" sz="1900" dirty="0">
                        <a:latin typeface="Consolas" charset="0"/>
                        <a:ea typeface="Consolas" charset="0"/>
                        <a:cs typeface="Consolas" charset="0"/>
                      </a:endParaRPr>
                    </a:p>
                  </a:txBody>
                  <a:tcPr/>
                </a:tc>
                <a:tc>
                  <a:txBody>
                    <a:bodyPr/>
                    <a:lstStyle/>
                    <a:p>
                      <a:r>
                        <a:rPr lang="en-US" sz="1200" b="0" dirty="0" smtClean="0">
                          <a:solidFill>
                            <a:schemeClr val="tx1"/>
                          </a:solidFill>
                          <a:latin typeface="Consolas" charset="0"/>
                          <a:ea typeface="Consolas" charset="0"/>
                          <a:cs typeface="Consolas" charset="0"/>
                        </a:rPr>
                        <a:t>[ {"first": "Amy",</a:t>
                      </a:r>
                      <a:br>
                        <a:rPr lang="en-US" sz="1200" b="0" dirty="0" smtClean="0">
                          <a:solidFill>
                            <a:schemeClr val="tx1"/>
                          </a:solidFill>
                          <a:latin typeface="Consolas" charset="0"/>
                          <a:ea typeface="Consolas" charset="0"/>
                          <a:cs typeface="Consolas" charset="0"/>
                        </a:rPr>
                      </a:br>
                      <a:r>
                        <a:rPr lang="en-US" sz="1200" b="0" baseline="0" dirty="0" smtClean="0">
                          <a:solidFill>
                            <a:schemeClr val="tx1"/>
                          </a:solidFill>
                          <a:latin typeface="Consolas" charset="0"/>
                          <a:ea typeface="Consolas" charset="0"/>
                          <a:cs typeface="Consolas" charset="0"/>
                        </a:rPr>
                        <a:t>   "last":  "Bello",</a:t>
                      </a:r>
                    </a:p>
                    <a:p>
                      <a:r>
                        <a:rPr lang="en-US" sz="1200" b="0" baseline="0" dirty="0" smtClean="0">
                          <a:solidFill>
                            <a:schemeClr val="tx1"/>
                          </a:solidFill>
                          <a:latin typeface="Consolas" charset="0"/>
                          <a:ea typeface="Consolas" charset="0"/>
                          <a:cs typeface="Consolas" charset="0"/>
                        </a:rPr>
                        <a:t>   "age":   29 },</a:t>
                      </a:r>
                    </a:p>
                    <a:p>
                      <a:r>
                        <a:rPr lang="en-US" sz="1200" b="0" baseline="0" dirty="0" smtClean="0">
                          <a:solidFill>
                            <a:schemeClr val="tx1"/>
                          </a:solidFill>
                          <a:latin typeface="Consolas" charset="0"/>
                          <a:ea typeface="Consolas" charset="0"/>
                          <a:cs typeface="Consolas" charset="0"/>
                        </a:rPr>
                        <a:t>  {"first": "Ravi",</a:t>
                      </a:r>
                      <a:br>
                        <a:rPr lang="en-US" sz="1200" b="0" baseline="0" dirty="0" smtClean="0">
                          <a:solidFill>
                            <a:schemeClr val="tx1"/>
                          </a:solidFill>
                          <a:latin typeface="Consolas" charset="0"/>
                          <a:ea typeface="Consolas" charset="0"/>
                          <a:cs typeface="Consolas" charset="0"/>
                        </a:rPr>
                      </a:br>
                      <a:r>
                        <a:rPr lang="en-US" sz="1200" b="0" baseline="0" dirty="0" smtClean="0">
                          <a:solidFill>
                            <a:schemeClr val="tx1"/>
                          </a:solidFill>
                          <a:latin typeface="Consolas" charset="0"/>
                          <a:ea typeface="Consolas" charset="0"/>
                          <a:cs typeface="Consolas" charset="0"/>
                        </a:rPr>
                        <a:t>   "last":  "Agarwal",</a:t>
                      </a:r>
                      <a:br>
                        <a:rPr lang="en-US" sz="1200" b="0" baseline="0" dirty="0" smtClean="0">
                          <a:solidFill>
                            <a:schemeClr val="tx1"/>
                          </a:solidFill>
                          <a:latin typeface="Consolas" charset="0"/>
                          <a:ea typeface="Consolas" charset="0"/>
                          <a:cs typeface="Consolas" charset="0"/>
                        </a:rPr>
                      </a:br>
                      <a:r>
                        <a:rPr lang="en-US" sz="1200" b="0" baseline="0" dirty="0" smtClean="0">
                          <a:solidFill>
                            <a:schemeClr val="tx1"/>
                          </a:solidFill>
                          <a:latin typeface="Consolas" charset="0"/>
                          <a:ea typeface="Consolas" charset="0"/>
                          <a:cs typeface="Consolas" charset="0"/>
                        </a:rPr>
                        <a:t>   "age":   33 },</a:t>
                      </a:r>
                    </a:p>
                    <a:p>
                      <a:r>
                        <a:rPr lang="en-US" sz="1200" b="0" baseline="0" dirty="0" smtClean="0">
                          <a:solidFill>
                            <a:schemeClr val="tx1"/>
                          </a:solidFill>
                          <a:latin typeface="Consolas" charset="0"/>
                          <a:ea typeface="Consolas" charset="0"/>
                          <a:cs typeface="Consolas" charset="0"/>
                        </a:rPr>
                        <a:t>  …</a:t>
                      </a:r>
                    </a:p>
                    <a:p>
                      <a:r>
                        <a:rPr lang="en-US" sz="1200" b="0" baseline="0" dirty="0" smtClean="0">
                          <a:solidFill>
                            <a:schemeClr val="tx1"/>
                          </a:solidFill>
                          <a:latin typeface="Consolas" charset="0"/>
                          <a:ea typeface="Consolas" charset="0"/>
                          <a:cs typeface="Consolas" charset="0"/>
                        </a:rPr>
                        <a:t>]</a:t>
                      </a:r>
                      <a:endParaRPr lang="en-US" sz="1200" b="0" dirty="0">
                        <a:solidFill>
                          <a:schemeClr val="tx1"/>
                        </a:solidFill>
                        <a:latin typeface="Consolas" charset="0"/>
                        <a:ea typeface="Consolas" charset="0"/>
                        <a:cs typeface="Consolas" charset="0"/>
                      </a:endParaRPr>
                    </a:p>
                  </a:txBody>
                  <a:tcPr/>
                </a:tc>
              </a:tr>
              <a:tr h="1481443">
                <a:tc>
                  <a:txBody>
                    <a:bodyPr/>
                    <a:lstStyle/>
                    <a:p>
                      <a:r>
                        <a:rPr lang="en-US" sz="1900" dirty="0" smtClean="0">
                          <a:latin typeface="Source Sans Pro Light" charset="0"/>
                          <a:ea typeface="Source Sans Pro Light" charset="0"/>
                          <a:cs typeface="Source Sans Pro Light" charset="0"/>
                        </a:rPr>
                        <a:t>CSV</a:t>
                      </a:r>
                      <a:endParaRPr lang="en-US" sz="1900" dirty="0">
                        <a:latin typeface="Source Sans Pro Light" charset="0"/>
                        <a:ea typeface="Source Sans Pro Light" charset="0"/>
                        <a:cs typeface="Source Sans Pro Light" charset="0"/>
                      </a:endParaRPr>
                    </a:p>
                  </a:txBody>
                  <a:tcPr/>
                </a:tc>
                <a:tc>
                  <a:txBody>
                    <a:bodyPr/>
                    <a:lstStyle/>
                    <a:p>
                      <a:r>
                        <a:rPr lang="en-US" sz="1900" dirty="0" smtClean="0">
                          <a:latin typeface="Consolas" charset="0"/>
                          <a:ea typeface="Consolas" charset="0"/>
                          <a:cs typeface="Consolas" charset="0"/>
                        </a:rPr>
                        <a:t>dataFrame2</a:t>
                      </a:r>
                      <a:endParaRPr lang="en-US" sz="1900" dirty="0">
                        <a:latin typeface="Source Sans Pro Light" charset="0"/>
                        <a:ea typeface="Source Sans Pro Light" charset="0"/>
                        <a:cs typeface="Source Sans Pro Light" charset="0"/>
                      </a:endParaRPr>
                    </a:p>
                  </a:txBody>
                  <a:tcPr/>
                </a:tc>
                <a:tc>
                  <a:txBody>
                    <a:bodyPr/>
                    <a:lstStyle/>
                    <a:p>
                      <a:r>
                        <a:rPr lang="en-US" sz="1200" dirty="0" err="1" smtClean="0">
                          <a:solidFill>
                            <a:schemeClr val="tx1"/>
                          </a:solidFill>
                          <a:latin typeface="Consolas" charset="0"/>
                          <a:ea typeface="Consolas" charset="0"/>
                          <a:cs typeface="Consolas" charset="0"/>
                        </a:rPr>
                        <a:t>first,last,age</a:t>
                      </a:r>
                      <a:endParaRPr lang="en-US" sz="1200" dirty="0" smtClean="0">
                        <a:solidFill>
                          <a:schemeClr val="tx1"/>
                        </a:solidFill>
                        <a:latin typeface="Consolas" charset="0"/>
                        <a:ea typeface="Consolas" charset="0"/>
                        <a:cs typeface="Consolas" charset="0"/>
                      </a:endParaRPr>
                    </a:p>
                    <a:p>
                      <a:r>
                        <a:rPr lang="en-US" sz="1200" dirty="0" smtClean="0">
                          <a:solidFill>
                            <a:schemeClr val="tx1"/>
                          </a:solidFill>
                          <a:latin typeface="Consolas" charset="0"/>
                          <a:ea typeface="Consolas" charset="0"/>
                          <a:cs typeface="Consolas" charset="0"/>
                        </a:rPr>
                        <a:t>Fred,Hoover,91</a:t>
                      </a:r>
                    </a:p>
                    <a:p>
                      <a:r>
                        <a:rPr lang="en-US" sz="1200" dirty="0" smtClean="0">
                          <a:solidFill>
                            <a:schemeClr val="tx1"/>
                          </a:solidFill>
                          <a:latin typeface="Consolas" charset="0"/>
                          <a:ea typeface="Consolas" charset="0"/>
                          <a:cs typeface="Consolas" charset="0"/>
                        </a:rPr>
                        <a:t>Joaquin,Hernandez,24</a:t>
                      </a:r>
                    </a:p>
                    <a:p>
                      <a:r>
                        <a:rPr lang="en-US" sz="1200" dirty="0" smtClean="0">
                          <a:solidFill>
                            <a:schemeClr val="tx1"/>
                          </a:solidFill>
                          <a:latin typeface="Consolas" charset="0"/>
                          <a:ea typeface="Consolas" charset="0"/>
                          <a:cs typeface="Consolas" charset="0"/>
                        </a:rPr>
                        <a:t>…</a:t>
                      </a:r>
                      <a:endParaRPr lang="en-US" sz="1200" dirty="0">
                        <a:solidFill>
                          <a:schemeClr val="tx1"/>
                        </a:solidFill>
                        <a:latin typeface="Consolas" charset="0"/>
                        <a:ea typeface="Consolas" charset="0"/>
                        <a:cs typeface="Consolas" charset="0"/>
                      </a:endParaRPr>
                    </a:p>
                  </a:txBody>
                  <a:tcPr/>
                </a:tc>
              </a:tr>
              <a:tr h="1481443">
                <a:tc>
                  <a:txBody>
                    <a:bodyPr/>
                    <a:lstStyle/>
                    <a:p>
                      <a:r>
                        <a:rPr lang="en-US" sz="1900" dirty="0" smtClean="0">
                          <a:latin typeface="Source Sans Pro Light" charset="0"/>
                          <a:ea typeface="Source Sans Pro Light" charset="0"/>
                          <a:cs typeface="Source Sans Pro Light" charset="0"/>
                        </a:rPr>
                        <a:t>SQL Table</a:t>
                      </a:r>
                      <a:endParaRPr lang="en-US" sz="1900" dirty="0">
                        <a:latin typeface="Source Sans Pro Light" charset="0"/>
                        <a:ea typeface="Source Sans Pro Light" charset="0"/>
                        <a:cs typeface="Source Sans Pro Light" charset="0"/>
                      </a:endParaRPr>
                    </a:p>
                  </a:txBody>
                  <a:tcPr/>
                </a:tc>
                <a:tc>
                  <a:txBody>
                    <a:bodyPr/>
                    <a:lstStyle/>
                    <a:p>
                      <a:r>
                        <a:rPr lang="en-US" sz="1900" dirty="0" smtClean="0">
                          <a:latin typeface="Consolas" charset="0"/>
                          <a:ea typeface="Consolas" charset="0"/>
                          <a:cs typeface="Consolas" charset="0"/>
                        </a:rPr>
                        <a:t>dataFrame3</a:t>
                      </a:r>
                      <a:endParaRPr lang="en-US" sz="1900" dirty="0">
                        <a:latin typeface="Source Sans Pro Light" charset="0"/>
                        <a:ea typeface="Source Sans Pro Light" charset="0"/>
                        <a:cs typeface="Source Sans Pro Light" charset="0"/>
                      </a:endParaRPr>
                    </a:p>
                  </a:txBody>
                  <a:tcPr/>
                </a:tc>
                <a:tc>
                  <a:txBody>
                    <a:bodyPr/>
                    <a:lstStyle/>
                    <a:p>
                      <a:endParaRPr lang="en-US" sz="1900" dirty="0">
                        <a:latin typeface="Source Sans Pro Light" charset="0"/>
                        <a:ea typeface="Source Sans Pro Light" charset="0"/>
                        <a:cs typeface="Source Sans Pro Light" charset="0"/>
                      </a:endParaRPr>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955935554"/>
              </p:ext>
            </p:extLst>
          </p:nvPr>
        </p:nvGraphicFramePr>
        <p:xfrm>
          <a:off x="5387885" y="5020267"/>
          <a:ext cx="2244729" cy="1051560"/>
        </p:xfrm>
        <a:graphic>
          <a:graphicData uri="http://schemas.openxmlformats.org/drawingml/2006/table">
            <a:tbl>
              <a:tblPr firstRow="1" bandRow="1">
                <a:tableStyleId>{5A111915-BE36-4E01-A7E5-04B1672EAD32}</a:tableStyleId>
              </a:tblPr>
              <a:tblGrid>
                <a:gridCol w="748243"/>
                <a:gridCol w="748243"/>
                <a:gridCol w="748243"/>
              </a:tblGrid>
              <a:tr h="375920">
                <a:tc>
                  <a:txBody>
                    <a:bodyPr/>
                    <a:lstStyle/>
                    <a:p>
                      <a:r>
                        <a:rPr lang="en-US" sz="1900" dirty="0" smtClean="0"/>
                        <a:t>first</a:t>
                      </a:r>
                      <a:endParaRPr lang="en-US" sz="1900" b="1" dirty="0">
                        <a:latin typeface="Source Sans Pro Light" charset="0"/>
                        <a:ea typeface="Source Sans Pro Light" charset="0"/>
                        <a:cs typeface="Source Sans Pro Light" charset="0"/>
                      </a:endParaRPr>
                    </a:p>
                  </a:txBody>
                  <a:tcPr/>
                </a:tc>
                <a:tc>
                  <a:txBody>
                    <a:bodyPr/>
                    <a:lstStyle/>
                    <a:p>
                      <a:r>
                        <a:rPr lang="en-US" sz="1900" dirty="0" smtClean="0"/>
                        <a:t>last</a:t>
                      </a:r>
                      <a:endParaRPr lang="en-US" sz="1900" b="1" dirty="0">
                        <a:latin typeface="Source Sans Pro Light" charset="0"/>
                        <a:ea typeface="Source Sans Pro Light" charset="0"/>
                        <a:cs typeface="Source Sans Pro Light" charset="0"/>
                      </a:endParaRPr>
                    </a:p>
                  </a:txBody>
                  <a:tcPr/>
                </a:tc>
                <a:tc>
                  <a:txBody>
                    <a:bodyPr/>
                    <a:lstStyle/>
                    <a:p>
                      <a:r>
                        <a:rPr lang="en-US" sz="1900" dirty="0" smtClean="0"/>
                        <a:t>age</a:t>
                      </a:r>
                      <a:endParaRPr lang="en-US" sz="1900" b="1" dirty="0">
                        <a:latin typeface="Source Sans Pro Light" charset="0"/>
                        <a:ea typeface="Source Sans Pro Light" charset="0"/>
                        <a:cs typeface="Source Sans Pro Light" charset="0"/>
                      </a:endParaRPr>
                    </a:p>
                  </a:txBody>
                  <a:tcPr/>
                </a:tc>
              </a:tr>
              <a:tr h="335280">
                <a:tc>
                  <a:txBody>
                    <a:bodyPr/>
                    <a:lstStyle/>
                    <a:p>
                      <a:r>
                        <a:rPr lang="en-US" sz="1600" dirty="0" smtClean="0">
                          <a:solidFill>
                            <a:schemeClr val="tx1"/>
                          </a:solidFill>
                        </a:rPr>
                        <a:t>Joe</a:t>
                      </a:r>
                      <a:endParaRPr lang="en-US" sz="1600" dirty="0">
                        <a:solidFill>
                          <a:schemeClr val="tx1"/>
                        </a:solidFill>
                        <a:latin typeface="Source Sans Pro Light" charset="0"/>
                        <a:ea typeface="Source Sans Pro Light" charset="0"/>
                        <a:cs typeface="Source Sans Pro Light" charset="0"/>
                      </a:endParaRPr>
                    </a:p>
                  </a:txBody>
                  <a:tcPr/>
                </a:tc>
                <a:tc>
                  <a:txBody>
                    <a:bodyPr/>
                    <a:lstStyle/>
                    <a:p>
                      <a:r>
                        <a:rPr lang="en-US" sz="1600" dirty="0" smtClean="0">
                          <a:solidFill>
                            <a:schemeClr val="tx1"/>
                          </a:solidFill>
                        </a:rPr>
                        <a:t>Smith</a:t>
                      </a:r>
                      <a:endParaRPr lang="en-US" sz="1600" dirty="0">
                        <a:solidFill>
                          <a:schemeClr val="tx1"/>
                        </a:solidFill>
                        <a:latin typeface="Source Sans Pro Light" charset="0"/>
                        <a:ea typeface="Source Sans Pro Light" charset="0"/>
                        <a:cs typeface="Source Sans Pro Light" charset="0"/>
                      </a:endParaRPr>
                    </a:p>
                  </a:txBody>
                  <a:tcPr/>
                </a:tc>
                <a:tc>
                  <a:txBody>
                    <a:bodyPr/>
                    <a:lstStyle/>
                    <a:p>
                      <a:r>
                        <a:rPr lang="en-US" sz="1600" dirty="0" smtClean="0">
                          <a:solidFill>
                            <a:schemeClr val="tx1"/>
                          </a:solidFill>
                        </a:rPr>
                        <a:t>42</a:t>
                      </a:r>
                      <a:endParaRPr lang="en-US" sz="1600" dirty="0">
                        <a:solidFill>
                          <a:schemeClr val="tx1"/>
                        </a:solidFill>
                        <a:latin typeface="Source Sans Pro Light" charset="0"/>
                        <a:ea typeface="Source Sans Pro Light" charset="0"/>
                        <a:cs typeface="Source Sans Pro Light" charset="0"/>
                      </a:endParaRPr>
                    </a:p>
                  </a:txBody>
                  <a:tcPr/>
                </a:tc>
              </a:tr>
              <a:tr h="335280">
                <a:tc>
                  <a:txBody>
                    <a:bodyPr/>
                    <a:lstStyle/>
                    <a:p>
                      <a:r>
                        <a:rPr lang="en-US" sz="1600" dirty="0" smtClean="0">
                          <a:solidFill>
                            <a:schemeClr val="tx1"/>
                          </a:solidFill>
                        </a:rPr>
                        <a:t>Jill</a:t>
                      </a:r>
                      <a:endParaRPr lang="en-US" sz="1600" dirty="0">
                        <a:solidFill>
                          <a:schemeClr val="tx1"/>
                        </a:solidFill>
                        <a:latin typeface="Source Sans Pro Light" charset="0"/>
                        <a:ea typeface="Source Sans Pro Light" charset="0"/>
                        <a:cs typeface="Source Sans Pro Light" charset="0"/>
                      </a:endParaRPr>
                    </a:p>
                  </a:txBody>
                  <a:tcPr/>
                </a:tc>
                <a:tc>
                  <a:txBody>
                    <a:bodyPr/>
                    <a:lstStyle/>
                    <a:p>
                      <a:r>
                        <a:rPr lang="en-US" sz="1600" dirty="0" smtClean="0">
                          <a:solidFill>
                            <a:schemeClr val="tx1"/>
                          </a:solidFill>
                        </a:rPr>
                        <a:t>Jones</a:t>
                      </a:r>
                      <a:endParaRPr lang="en-US" sz="1600" dirty="0">
                        <a:solidFill>
                          <a:schemeClr val="tx1"/>
                        </a:solidFill>
                        <a:latin typeface="Source Sans Pro Light" charset="0"/>
                        <a:ea typeface="Source Sans Pro Light" charset="0"/>
                        <a:cs typeface="Source Sans Pro Light" charset="0"/>
                      </a:endParaRPr>
                    </a:p>
                  </a:txBody>
                  <a:tcPr/>
                </a:tc>
                <a:tc>
                  <a:txBody>
                    <a:bodyPr/>
                    <a:lstStyle/>
                    <a:p>
                      <a:r>
                        <a:rPr lang="en-US" sz="1600" dirty="0" smtClean="0">
                          <a:solidFill>
                            <a:schemeClr val="tx1"/>
                          </a:solidFill>
                        </a:rPr>
                        <a:t>33</a:t>
                      </a:r>
                      <a:endParaRPr lang="en-US" sz="1600" dirty="0">
                        <a:solidFill>
                          <a:schemeClr val="tx1"/>
                        </a:solidFill>
                        <a:latin typeface="Source Sans Pro Light" charset="0"/>
                        <a:ea typeface="Source Sans Pro Light" charset="0"/>
                        <a:cs typeface="Source Sans Pro Light" charset="0"/>
                      </a:endParaRPr>
                    </a:p>
                  </a:txBody>
                  <a:tcPr/>
                </a:tc>
              </a:tr>
            </a:tbl>
          </a:graphicData>
        </a:graphic>
      </p:graphicFrame>
    </p:spTree>
    <p:extLst>
      <p:ext uri="{BB962C8B-B14F-4D97-AF65-F5344CB8AC3E}">
        <p14:creationId xmlns:p14="http://schemas.microsoft.com/office/powerpoint/2010/main" val="15401930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89216854"/>
              </p:ext>
            </p:extLst>
          </p:nvPr>
        </p:nvGraphicFramePr>
        <p:xfrm>
          <a:off x="1710531" y="1033838"/>
          <a:ext cx="6027741" cy="5347917"/>
        </p:xfrm>
        <a:graphic>
          <a:graphicData uri="http://schemas.openxmlformats.org/drawingml/2006/table">
            <a:tbl>
              <a:tblPr firstRow="1" bandRow="1">
                <a:tableStyleId>{5940675A-B579-460E-94D1-54222C63F5DA}</a:tableStyleId>
              </a:tblPr>
              <a:tblGrid>
                <a:gridCol w="1806047"/>
                <a:gridCol w="1806047"/>
                <a:gridCol w="2415647"/>
              </a:tblGrid>
              <a:tr h="695635">
                <a:tc>
                  <a:txBody>
                    <a:bodyPr/>
                    <a:lstStyle/>
                    <a:p>
                      <a:r>
                        <a:rPr lang="en-US" sz="1900" b="1" dirty="0" smtClean="0">
                          <a:latin typeface="Source Sans Pro Light" charset="0"/>
                          <a:ea typeface="Source Sans Pro Light" charset="0"/>
                          <a:cs typeface="Source Sans Pro Light" charset="0"/>
                        </a:rPr>
                        <a:t>Input Source Format</a:t>
                      </a:r>
                      <a:endParaRPr lang="en-US" sz="1900" b="1" dirty="0">
                        <a:latin typeface="Source Sans Pro Light" charset="0"/>
                        <a:ea typeface="Source Sans Pro Light" charset="0"/>
                        <a:cs typeface="Source Sans Pro Light" charset="0"/>
                      </a:endParaRPr>
                    </a:p>
                  </a:txBody>
                  <a:tcPr>
                    <a:solidFill>
                      <a:schemeClr val="bg1">
                        <a:lumMod val="85000"/>
                      </a:schemeClr>
                    </a:solidFill>
                  </a:tcPr>
                </a:tc>
                <a:tc>
                  <a:txBody>
                    <a:bodyPr/>
                    <a:lstStyle/>
                    <a:p>
                      <a:r>
                        <a:rPr lang="en-US" sz="1900" b="1" dirty="0" smtClean="0">
                          <a:latin typeface="Source Sans Pro Light" charset="0"/>
                          <a:ea typeface="Source Sans Pro Light" charset="0"/>
                          <a:cs typeface="Source Sans Pro Light" charset="0"/>
                        </a:rPr>
                        <a:t>Data</a:t>
                      </a:r>
                      <a:r>
                        <a:rPr lang="en-US" sz="1900" b="1" baseline="0" dirty="0" smtClean="0">
                          <a:latin typeface="Source Sans Pro Light" charset="0"/>
                          <a:ea typeface="Source Sans Pro Light" charset="0"/>
                          <a:cs typeface="Source Sans Pro Light" charset="0"/>
                        </a:rPr>
                        <a:t> Frame Variable Name</a:t>
                      </a:r>
                      <a:endParaRPr lang="en-US" sz="1900" b="1" dirty="0">
                        <a:latin typeface="Source Sans Pro Light" charset="0"/>
                        <a:ea typeface="Source Sans Pro Light" charset="0"/>
                        <a:cs typeface="Source Sans Pro Light" charset="0"/>
                      </a:endParaRPr>
                    </a:p>
                  </a:txBody>
                  <a:tcPr>
                    <a:solidFill>
                      <a:schemeClr val="bg1">
                        <a:lumMod val="85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900" b="1" dirty="0" smtClean="0">
                          <a:latin typeface="Source Sans Pro Light" charset="0"/>
                          <a:ea typeface="Source Sans Pro Light" charset="0"/>
                          <a:cs typeface="Source Sans Pro Light" charset="0"/>
                        </a:rPr>
                        <a:t>Data</a:t>
                      </a:r>
                    </a:p>
                    <a:p>
                      <a:endParaRPr lang="en-US" sz="1200" b="1" dirty="0">
                        <a:latin typeface="Consolas" charset="0"/>
                        <a:ea typeface="Consolas" charset="0"/>
                        <a:cs typeface="Consolas" charset="0"/>
                      </a:endParaRPr>
                    </a:p>
                  </a:txBody>
                  <a:tcPr>
                    <a:solidFill>
                      <a:schemeClr val="bg1">
                        <a:lumMod val="85000"/>
                      </a:schemeClr>
                    </a:solidFill>
                  </a:tcPr>
                </a:tc>
              </a:tr>
              <a:tr h="1689396">
                <a:tc>
                  <a:txBody>
                    <a:bodyPr/>
                    <a:lstStyle/>
                    <a:p>
                      <a:r>
                        <a:rPr lang="en-US" sz="1900" dirty="0" smtClean="0">
                          <a:latin typeface="Source Sans Pro Light" charset="0"/>
                          <a:ea typeface="Source Sans Pro Light" charset="0"/>
                          <a:cs typeface="Source Sans Pro Light" charset="0"/>
                        </a:rPr>
                        <a:t>JSON</a:t>
                      </a:r>
                      <a:endParaRPr lang="en-US" sz="1900" dirty="0">
                        <a:latin typeface="Source Sans Pro Light" charset="0"/>
                        <a:ea typeface="Source Sans Pro Light" charset="0"/>
                        <a:cs typeface="Source Sans Pro Light" charset="0"/>
                      </a:endParaRPr>
                    </a:p>
                  </a:txBody>
                  <a:tcPr/>
                </a:tc>
                <a:tc>
                  <a:txBody>
                    <a:bodyPr/>
                    <a:lstStyle/>
                    <a:p>
                      <a:r>
                        <a:rPr lang="en-US" sz="1900" dirty="0" smtClean="0">
                          <a:latin typeface="Consolas" charset="0"/>
                          <a:ea typeface="Consolas" charset="0"/>
                          <a:cs typeface="Consolas" charset="0"/>
                        </a:rPr>
                        <a:t>dataFrame1</a:t>
                      </a:r>
                      <a:endParaRPr lang="en-US" sz="1900" dirty="0">
                        <a:latin typeface="Consolas" charset="0"/>
                        <a:ea typeface="Consolas" charset="0"/>
                        <a:cs typeface="Consolas" charset="0"/>
                      </a:endParaRPr>
                    </a:p>
                  </a:txBody>
                  <a:tcPr/>
                </a:tc>
                <a:tc>
                  <a:txBody>
                    <a:bodyPr/>
                    <a:lstStyle/>
                    <a:p>
                      <a:r>
                        <a:rPr lang="en-US" sz="1200" b="0" dirty="0" smtClean="0">
                          <a:solidFill>
                            <a:schemeClr val="bg1">
                              <a:lumMod val="75000"/>
                            </a:schemeClr>
                          </a:solidFill>
                          <a:latin typeface="Consolas" charset="0"/>
                          <a:ea typeface="Consolas" charset="0"/>
                          <a:cs typeface="Consolas" charset="0"/>
                        </a:rPr>
                        <a:t>[ {</a:t>
                      </a:r>
                      <a:r>
                        <a:rPr lang="en-US" sz="1200" b="0" dirty="0" smtClean="0">
                          <a:solidFill>
                            <a:schemeClr val="tx1"/>
                          </a:solidFill>
                          <a:latin typeface="Consolas" charset="0"/>
                          <a:ea typeface="Consolas" charset="0"/>
                          <a:cs typeface="Consolas" charset="0"/>
                        </a:rPr>
                        <a:t>"first": "Amy"</a:t>
                      </a:r>
                      <a:r>
                        <a:rPr lang="en-US" sz="1200" b="0" dirty="0" smtClean="0">
                          <a:solidFill>
                            <a:schemeClr val="bg1">
                              <a:lumMod val="75000"/>
                            </a:schemeClr>
                          </a:solidFill>
                          <a:latin typeface="Consolas" charset="0"/>
                          <a:ea typeface="Consolas" charset="0"/>
                          <a:cs typeface="Consolas" charset="0"/>
                        </a:rPr>
                        <a:t>,</a:t>
                      </a:r>
                      <a:br>
                        <a:rPr lang="en-US" sz="1200" b="0" dirty="0" smtClean="0">
                          <a:solidFill>
                            <a:schemeClr val="bg1">
                              <a:lumMod val="75000"/>
                            </a:schemeClr>
                          </a:solidFill>
                          <a:latin typeface="Consolas" charset="0"/>
                          <a:ea typeface="Consolas" charset="0"/>
                          <a:cs typeface="Consolas" charset="0"/>
                        </a:rPr>
                      </a:br>
                      <a:r>
                        <a:rPr lang="en-US" sz="1200" b="0" baseline="0" dirty="0" smtClean="0">
                          <a:solidFill>
                            <a:schemeClr val="bg1">
                              <a:lumMod val="75000"/>
                            </a:schemeClr>
                          </a:solidFill>
                          <a:latin typeface="Consolas" charset="0"/>
                          <a:ea typeface="Consolas" charset="0"/>
                          <a:cs typeface="Consolas" charset="0"/>
                        </a:rPr>
                        <a:t>   "last":  "Bello",</a:t>
                      </a:r>
                    </a:p>
                    <a:p>
                      <a:r>
                        <a:rPr lang="en-US" sz="1200" b="0" baseline="0" dirty="0" smtClean="0">
                          <a:solidFill>
                            <a:schemeClr val="bg1">
                              <a:lumMod val="75000"/>
                            </a:schemeClr>
                          </a:solidFill>
                          <a:latin typeface="Consolas" charset="0"/>
                          <a:ea typeface="Consolas" charset="0"/>
                          <a:cs typeface="Consolas" charset="0"/>
                        </a:rPr>
                        <a:t>   "age":   29 },</a:t>
                      </a:r>
                    </a:p>
                    <a:p>
                      <a:r>
                        <a:rPr lang="en-US" sz="1200" b="0" baseline="0" dirty="0" smtClean="0">
                          <a:solidFill>
                            <a:schemeClr val="bg1">
                              <a:lumMod val="75000"/>
                            </a:schemeClr>
                          </a:solidFill>
                          <a:latin typeface="Consolas" charset="0"/>
                          <a:ea typeface="Consolas" charset="0"/>
                          <a:cs typeface="Consolas" charset="0"/>
                        </a:rPr>
                        <a:t>  {</a:t>
                      </a:r>
                      <a:r>
                        <a:rPr lang="en-US" sz="1200" b="0" baseline="0" dirty="0" smtClean="0">
                          <a:solidFill>
                            <a:schemeClr val="tx1"/>
                          </a:solidFill>
                          <a:latin typeface="Consolas" charset="0"/>
                          <a:ea typeface="Consolas" charset="0"/>
                          <a:cs typeface="Consolas" charset="0"/>
                        </a:rPr>
                        <a:t>"first": "Ravi"</a:t>
                      </a:r>
                      <a:r>
                        <a:rPr lang="en-US" sz="1200" b="0" baseline="0" dirty="0" smtClean="0">
                          <a:solidFill>
                            <a:schemeClr val="bg1">
                              <a:lumMod val="75000"/>
                            </a:schemeClr>
                          </a:solidFill>
                          <a:latin typeface="Consolas" charset="0"/>
                          <a:ea typeface="Consolas" charset="0"/>
                          <a:cs typeface="Consolas" charset="0"/>
                        </a:rPr>
                        <a:t>,</a:t>
                      </a:r>
                      <a:br>
                        <a:rPr lang="en-US" sz="1200" b="0" baseline="0" dirty="0" smtClean="0">
                          <a:solidFill>
                            <a:schemeClr val="bg1">
                              <a:lumMod val="75000"/>
                            </a:schemeClr>
                          </a:solidFill>
                          <a:latin typeface="Consolas" charset="0"/>
                          <a:ea typeface="Consolas" charset="0"/>
                          <a:cs typeface="Consolas" charset="0"/>
                        </a:rPr>
                      </a:br>
                      <a:r>
                        <a:rPr lang="en-US" sz="1200" b="0" baseline="0" dirty="0" smtClean="0">
                          <a:solidFill>
                            <a:schemeClr val="bg1">
                              <a:lumMod val="75000"/>
                            </a:schemeClr>
                          </a:solidFill>
                          <a:latin typeface="Consolas" charset="0"/>
                          <a:ea typeface="Consolas" charset="0"/>
                          <a:cs typeface="Consolas" charset="0"/>
                        </a:rPr>
                        <a:t>   "last":  "Agarwal",</a:t>
                      </a:r>
                      <a:br>
                        <a:rPr lang="en-US" sz="1200" b="0" baseline="0" dirty="0" smtClean="0">
                          <a:solidFill>
                            <a:schemeClr val="bg1">
                              <a:lumMod val="75000"/>
                            </a:schemeClr>
                          </a:solidFill>
                          <a:latin typeface="Consolas" charset="0"/>
                          <a:ea typeface="Consolas" charset="0"/>
                          <a:cs typeface="Consolas" charset="0"/>
                        </a:rPr>
                      </a:br>
                      <a:r>
                        <a:rPr lang="en-US" sz="1200" b="0" baseline="0" dirty="0" smtClean="0">
                          <a:solidFill>
                            <a:schemeClr val="bg1">
                              <a:lumMod val="75000"/>
                            </a:schemeClr>
                          </a:solidFill>
                          <a:latin typeface="Consolas" charset="0"/>
                          <a:ea typeface="Consolas" charset="0"/>
                          <a:cs typeface="Consolas" charset="0"/>
                        </a:rPr>
                        <a:t>   "age":   33 },</a:t>
                      </a:r>
                    </a:p>
                    <a:p>
                      <a:r>
                        <a:rPr lang="en-US" sz="1200" b="0" baseline="0" dirty="0" smtClean="0">
                          <a:solidFill>
                            <a:schemeClr val="bg1">
                              <a:lumMod val="75000"/>
                            </a:schemeClr>
                          </a:solidFill>
                          <a:latin typeface="Consolas" charset="0"/>
                          <a:ea typeface="Consolas" charset="0"/>
                          <a:cs typeface="Consolas" charset="0"/>
                        </a:rPr>
                        <a:t>  …</a:t>
                      </a:r>
                    </a:p>
                    <a:p>
                      <a:r>
                        <a:rPr lang="en-US" sz="1200" b="0" baseline="0" dirty="0" smtClean="0">
                          <a:solidFill>
                            <a:schemeClr val="bg1">
                              <a:lumMod val="75000"/>
                            </a:schemeClr>
                          </a:solidFill>
                          <a:latin typeface="Consolas" charset="0"/>
                          <a:ea typeface="Consolas" charset="0"/>
                          <a:cs typeface="Consolas" charset="0"/>
                        </a:rPr>
                        <a:t>]</a:t>
                      </a:r>
                      <a:endParaRPr lang="en-US" sz="1200" b="0" dirty="0">
                        <a:solidFill>
                          <a:schemeClr val="bg1">
                            <a:lumMod val="75000"/>
                          </a:schemeClr>
                        </a:solidFill>
                        <a:latin typeface="Consolas" charset="0"/>
                        <a:ea typeface="Consolas" charset="0"/>
                        <a:cs typeface="Consolas" charset="0"/>
                      </a:endParaRPr>
                    </a:p>
                  </a:txBody>
                  <a:tcPr/>
                </a:tc>
              </a:tr>
              <a:tr h="1481443">
                <a:tc>
                  <a:txBody>
                    <a:bodyPr/>
                    <a:lstStyle/>
                    <a:p>
                      <a:r>
                        <a:rPr lang="en-US" sz="1900" dirty="0" smtClean="0">
                          <a:latin typeface="Source Sans Pro Light" charset="0"/>
                          <a:ea typeface="Source Sans Pro Light" charset="0"/>
                          <a:cs typeface="Source Sans Pro Light" charset="0"/>
                        </a:rPr>
                        <a:t>CSV</a:t>
                      </a:r>
                      <a:endParaRPr lang="en-US" sz="1900" dirty="0">
                        <a:latin typeface="Source Sans Pro Light" charset="0"/>
                        <a:ea typeface="Source Sans Pro Light" charset="0"/>
                        <a:cs typeface="Source Sans Pro Light" charset="0"/>
                      </a:endParaRPr>
                    </a:p>
                  </a:txBody>
                  <a:tcPr/>
                </a:tc>
                <a:tc>
                  <a:txBody>
                    <a:bodyPr/>
                    <a:lstStyle/>
                    <a:p>
                      <a:r>
                        <a:rPr lang="en-US" sz="1900" dirty="0" smtClean="0">
                          <a:latin typeface="Consolas" charset="0"/>
                          <a:ea typeface="Consolas" charset="0"/>
                          <a:cs typeface="Consolas" charset="0"/>
                        </a:rPr>
                        <a:t>dataFrame2</a:t>
                      </a:r>
                      <a:endParaRPr lang="en-US" sz="1900" dirty="0">
                        <a:latin typeface="Source Sans Pro Light" charset="0"/>
                        <a:ea typeface="Source Sans Pro Light" charset="0"/>
                        <a:cs typeface="Source Sans Pro Light" charset="0"/>
                      </a:endParaRPr>
                    </a:p>
                  </a:txBody>
                  <a:tcPr/>
                </a:tc>
                <a:tc>
                  <a:txBody>
                    <a:bodyPr/>
                    <a:lstStyle/>
                    <a:p>
                      <a:r>
                        <a:rPr lang="en-US" sz="1200" dirty="0" err="1" smtClean="0">
                          <a:solidFill>
                            <a:schemeClr val="tx1"/>
                          </a:solidFill>
                          <a:latin typeface="Consolas" charset="0"/>
                          <a:ea typeface="Consolas" charset="0"/>
                          <a:cs typeface="Consolas" charset="0"/>
                        </a:rPr>
                        <a:t>first</a:t>
                      </a:r>
                      <a:r>
                        <a:rPr lang="en-US" sz="1200" dirty="0" err="1" smtClean="0">
                          <a:solidFill>
                            <a:schemeClr val="bg1">
                              <a:lumMod val="75000"/>
                            </a:schemeClr>
                          </a:solidFill>
                          <a:latin typeface="Consolas" charset="0"/>
                          <a:ea typeface="Consolas" charset="0"/>
                          <a:cs typeface="Consolas" charset="0"/>
                        </a:rPr>
                        <a:t>,last,age</a:t>
                      </a:r>
                      <a:endParaRPr lang="en-US" sz="1200" dirty="0" smtClean="0">
                        <a:solidFill>
                          <a:schemeClr val="bg1">
                            <a:lumMod val="75000"/>
                          </a:schemeClr>
                        </a:solidFill>
                        <a:latin typeface="Consolas" charset="0"/>
                        <a:ea typeface="Consolas" charset="0"/>
                        <a:cs typeface="Consolas" charset="0"/>
                      </a:endParaRPr>
                    </a:p>
                    <a:p>
                      <a:r>
                        <a:rPr lang="en-US" sz="1200" dirty="0" smtClean="0">
                          <a:solidFill>
                            <a:schemeClr val="tx1"/>
                          </a:solidFill>
                          <a:latin typeface="Consolas" charset="0"/>
                          <a:ea typeface="Consolas" charset="0"/>
                          <a:cs typeface="Consolas" charset="0"/>
                        </a:rPr>
                        <a:t>Fred</a:t>
                      </a:r>
                      <a:r>
                        <a:rPr lang="en-US" sz="1200" dirty="0" smtClean="0">
                          <a:solidFill>
                            <a:schemeClr val="bg1">
                              <a:lumMod val="75000"/>
                            </a:schemeClr>
                          </a:solidFill>
                          <a:latin typeface="Consolas" charset="0"/>
                          <a:ea typeface="Consolas" charset="0"/>
                          <a:cs typeface="Consolas" charset="0"/>
                        </a:rPr>
                        <a:t>,Hoover,91</a:t>
                      </a:r>
                    </a:p>
                    <a:p>
                      <a:r>
                        <a:rPr lang="en-US" sz="1200" dirty="0" smtClean="0">
                          <a:solidFill>
                            <a:schemeClr val="tx1"/>
                          </a:solidFill>
                          <a:latin typeface="Consolas" charset="0"/>
                          <a:ea typeface="Consolas" charset="0"/>
                          <a:cs typeface="Consolas" charset="0"/>
                        </a:rPr>
                        <a:t>Joaquin</a:t>
                      </a:r>
                      <a:r>
                        <a:rPr lang="en-US" sz="1200" dirty="0" smtClean="0">
                          <a:solidFill>
                            <a:schemeClr val="bg1">
                              <a:lumMod val="75000"/>
                            </a:schemeClr>
                          </a:solidFill>
                          <a:latin typeface="Consolas" charset="0"/>
                          <a:ea typeface="Consolas" charset="0"/>
                          <a:cs typeface="Consolas" charset="0"/>
                        </a:rPr>
                        <a:t>,Hernandez,24</a:t>
                      </a:r>
                    </a:p>
                    <a:p>
                      <a:r>
                        <a:rPr lang="en-US" sz="1200" dirty="0" smtClean="0">
                          <a:latin typeface="Consolas" charset="0"/>
                          <a:ea typeface="Consolas" charset="0"/>
                          <a:cs typeface="Consolas" charset="0"/>
                        </a:rPr>
                        <a:t>…</a:t>
                      </a:r>
                      <a:endParaRPr lang="en-US" sz="1200" dirty="0">
                        <a:latin typeface="Consolas" charset="0"/>
                        <a:ea typeface="Consolas" charset="0"/>
                        <a:cs typeface="Consolas" charset="0"/>
                      </a:endParaRPr>
                    </a:p>
                  </a:txBody>
                  <a:tcPr/>
                </a:tc>
              </a:tr>
              <a:tr h="1481443">
                <a:tc>
                  <a:txBody>
                    <a:bodyPr/>
                    <a:lstStyle/>
                    <a:p>
                      <a:r>
                        <a:rPr lang="en-US" sz="1900" dirty="0" smtClean="0">
                          <a:latin typeface="Source Sans Pro Light" charset="0"/>
                          <a:ea typeface="Source Sans Pro Light" charset="0"/>
                          <a:cs typeface="Source Sans Pro Light" charset="0"/>
                        </a:rPr>
                        <a:t>SQL Table</a:t>
                      </a:r>
                      <a:endParaRPr lang="en-US" sz="1900" dirty="0">
                        <a:latin typeface="Source Sans Pro Light" charset="0"/>
                        <a:ea typeface="Source Sans Pro Light" charset="0"/>
                        <a:cs typeface="Source Sans Pro Light" charset="0"/>
                      </a:endParaRPr>
                    </a:p>
                  </a:txBody>
                  <a:tcPr/>
                </a:tc>
                <a:tc>
                  <a:txBody>
                    <a:bodyPr/>
                    <a:lstStyle/>
                    <a:p>
                      <a:r>
                        <a:rPr lang="en-US" sz="1900" dirty="0" smtClean="0">
                          <a:latin typeface="Consolas" charset="0"/>
                          <a:ea typeface="Consolas" charset="0"/>
                          <a:cs typeface="Consolas" charset="0"/>
                        </a:rPr>
                        <a:t>dataFrame3</a:t>
                      </a:r>
                      <a:endParaRPr lang="en-US" sz="1900" dirty="0">
                        <a:latin typeface="Source Sans Pro Light" charset="0"/>
                        <a:ea typeface="Source Sans Pro Light" charset="0"/>
                        <a:cs typeface="Source Sans Pro Light" charset="0"/>
                      </a:endParaRPr>
                    </a:p>
                  </a:txBody>
                  <a:tcPr/>
                </a:tc>
                <a:tc>
                  <a:txBody>
                    <a:bodyPr/>
                    <a:lstStyle/>
                    <a:p>
                      <a:endParaRPr lang="en-US" sz="1900" dirty="0">
                        <a:latin typeface="Source Sans Pro Light" charset="0"/>
                        <a:ea typeface="Source Sans Pro Light" charset="0"/>
                        <a:cs typeface="Source Sans Pro Light" charset="0"/>
                      </a:endParaRPr>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316578681"/>
              </p:ext>
            </p:extLst>
          </p:nvPr>
        </p:nvGraphicFramePr>
        <p:xfrm>
          <a:off x="5387885" y="5020267"/>
          <a:ext cx="2244729" cy="1051560"/>
        </p:xfrm>
        <a:graphic>
          <a:graphicData uri="http://schemas.openxmlformats.org/drawingml/2006/table">
            <a:tbl>
              <a:tblPr firstRow="1" bandRow="1">
                <a:tableStyleId>{5A111915-BE36-4E01-A7E5-04B1672EAD32}</a:tableStyleId>
              </a:tblPr>
              <a:tblGrid>
                <a:gridCol w="748243"/>
                <a:gridCol w="748243"/>
                <a:gridCol w="748243"/>
              </a:tblGrid>
              <a:tr h="375920">
                <a:tc>
                  <a:txBody>
                    <a:bodyPr/>
                    <a:lstStyle/>
                    <a:p>
                      <a:r>
                        <a:rPr lang="en-US" sz="1900" dirty="0" smtClean="0"/>
                        <a:t>first</a:t>
                      </a:r>
                      <a:endParaRPr lang="en-US" sz="1900" b="1" dirty="0">
                        <a:latin typeface="Source Sans Pro Light" charset="0"/>
                        <a:ea typeface="Source Sans Pro Light" charset="0"/>
                        <a:cs typeface="Source Sans Pro Light" charset="0"/>
                      </a:endParaRPr>
                    </a:p>
                  </a:txBody>
                  <a:tcPr/>
                </a:tc>
                <a:tc>
                  <a:txBody>
                    <a:bodyPr/>
                    <a:lstStyle/>
                    <a:p>
                      <a:r>
                        <a:rPr lang="en-US" sz="1900" dirty="0" smtClean="0">
                          <a:solidFill>
                            <a:schemeClr val="bg1">
                              <a:lumMod val="85000"/>
                            </a:schemeClr>
                          </a:solidFill>
                        </a:rPr>
                        <a:t>last</a:t>
                      </a:r>
                      <a:endParaRPr lang="en-US" sz="1900" b="1" dirty="0">
                        <a:solidFill>
                          <a:schemeClr val="bg1">
                            <a:lumMod val="85000"/>
                          </a:schemeClr>
                        </a:solidFill>
                        <a:latin typeface="Source Sans Pro Light" charset="0"/>
                        <a:ea typeface="Source Sans Pro Light" charset="0"/>
                        <a:cs typeface="Source Sans Pro Light" charset="0"/>
                      </a:endParaRPr>
                    </a:p>
                  </a:txBody>
                  <a:tcPr>
                    <a:solidFill>
                      <a:schemeClr val="bg1">
                        <a:lumMod val="65000"/>
                      </a:schemeClr>
                    </a:solidFill>
                  </a:tcPr>
                </a:tc>
                <a:tc>
                  <a:txBody>
                    <a:bodyPr/>
                    <a:lstStyle/>
                    <a:p>
                      <a:r>
                        <a:rPr lang="en-US" sz="1900" dirty="0" smtClean="0">
                          <a:solidFill>
                            <a:schemeClr val="bg1">
                              <a:lumMod val="85000"/>
                            </a:schemeClr>
                          </a:solidFill>
                        </a:rPr>
                        <a:t>age</a:t>
                      </a:r>
                      <a:endParaRPr lang="en-US" sz="1900" b="1" dirty="0">
                        <a:solidFill>
                          <a:schemeClr val="bg1">
                            <a:lumMod val="85000"/>
                          </a:schemeClr>
                        </a:solidFill>
                        <a:latin typeface="Source Sans Pro Light" charset="0"/>
                        <a:ea typeface="Source Sans Pro Light" charset="0"/>
                        <a:cs typeface="Source Sans Pro Light" charset="0"/>
                      </a:endParaRPr>
                    </a:p>
                  </a:txBody>
                  <a:tcPr>
                    <a:solidFill>
                      <a:schemeClr val="bg1">
                        <a:lumMod val="65000"/>
                      </a:schemeClr>
                    </a:solidFill>
                  </a:tcPr>
                </a:tc>
              </a:tr>
              <a:tr h="335280">
                <a:tc>
                  <a:txBody>
                    <a:bodyPr/>
                    <a:lstStyle/>
                    <a:p>
                      <a:r>
                        <a:rPr lang="en-US" sz="1600" dirty="0" smtClean="0">
                          <a:solidFill>
                            <a:schemeClr val="tx1"/>
                          </a:solidFill>
                        </a:rPr>
                        <a:t>Joe</a:t>
                      </a:r>
                      <a:endParaRPr lang="en-US" sz="1600" dirty="0">
                        <a:solidFill>
                          <a:schemeClr val="tx1"/>
                        </a:solidFill>
                        <a:latin typeface="Source Sans Pro Light" charset="0"/>
                        <a:ea typeface="Source Sans Pro Light" charset="0"/>
                        <a:cs typeface="Source Sans Pro Light" charset="0"/>
                      </a:endParaRPr>
                    </a:p>
                  </a:txBody>
                  <a:tcPr/>
                </a:tc>
                <a:tc>
                  <a:txBody>
                    <a:bodyPr/>
                    <a:lstStyle/>
                    <a:p>
                      <a:r>
                        <a:rPr lang="en-US" sz="1600" dirty="0" smtClean="0">
                          <a:solidFill>
                            <a:schemeClr val="bg1">
                              <a:lumMod val="75000"/>
                            </a:schemeClr>
                          </a:solidFill>
                        </a:rPr>
                        <a:t>Smith</a:t>
                      </a:r>
                      <a:endParaRPr lang="en-US" sz="1600" dirty="0">
                        <a:solidFill>
                          <a:schemeClr val="bg1">
                            <a:lumMod val="75000"/>
                          </a:schemeClr>
                        </a:solidFill>
                        <a:latin typeface="Source Sans Pro Light" charset="0"/>
                        <a:ea typeface="Source Sans Pro Light" charset="0"/>
                        <a:cs typeface="Source Sans Pro Light" charset="0"/>
                      </a:endParaRPr>
                    </a:p>
                  </a:txBody>
                  <a:tcPr/>
                </a:tc>
                <a:tc>
                  <a:txBody>
                    <a:bodyPr/>
                    <a:lstStyle/>
                    <a:p>
                      <a:r>
                        <a:rPr lang="en-US" sz="1600" dirty="0" smtClean="0">
                          <a:solidFill>
                            <a:schemeClr val="bg1">
                              <a:lumMod val="75000"/>
                            </a:schemeClr>
                          </a:solidFill>
                        </a:rPr>
                        <a:t>42</a:t>
                      </a:r>
                      <a:endParaRPr lang="en-US" sz="1600" dirty="0">
                        <a:solidFill>
                          <a:schemeClr val="bg1">
                            <a:lumMod val="75000"/>
                          </a:schemeClr>
                        </a:solidFill>
                        <a:latin typeface="Source Sans Pro Light" charset="0"/>
                        <a:ea typeface="Source Sans Pro Light" charset="0"/>
                        <a:cs typeface="Source Sans Pro Light" charset="0"/>
                      </a:endParaRPr>
                    </a:p>
                  </a:txBody>
                  <a:tcPr/>
                </a:tc>
              </a:tr>
              <a:tr h="335280">
                <a:tc>
                  <a:txBody>
                    <a:bodyPr/>
                    <a:lstStyle/>
                    <a:p>
                      <a:r>
                        <a:rPr lang="en-US" sz="1600" dirty="0" smtClean="0">
                          <a:solidFill>
                            <a:schemeClr val="tx1"/>
                          </a:solidFill>
                        </a:rPr>
                        <a:t>Jill</a:t>
                      </a:r>
                      <a:endParaRPr lang="en-US" sz="1600" dirty="0">
                        <a:solidFill>
                          <a:schemeClr val="tx1"/>
                        </a:solidFill>
                        <a:latin typeface="Source Sans Pro Light" charset="0"/>
                        <a:ea typeface="Source Sans Pro Light" charset="0"/>
                        <a:cs typeface="Source Sans Pro Light" charset="0"/>
                      </a:endParaRPr>
                    </a:p>
                  </a:txBody>
                  <a:tcPr/>
                </a:tc>
                <a:tc>
                  <a:txBody>
                    <a:bodyPr/>
                    <a:lstStyle/>
                    <a:p>
                      <a:r>
                        <a:rPr lang="en-US" sz="1600" dirty="0" smtClean="0">
                          <a:solidFill>
                            <a:schemeClr val="bg1">
                              <a:lumMod val="75000"/>
                            </a:schemeClr>
                          </a:solidFill>
                        </a:rPr>
                        <a:t>Jones</a:t>
                      </a:r>
                      <a:endParaRPr lang="en-US" sz="1600" dirty="0">
                        <a:solidFill>
                          <a:schemeClr val="bg1">
                            <a:lumMod val="75000"/>
                          </a:schemeClr>
                        </a:solidFill>
                        <a:latin typeface="Source Sans Pro Light" charset="0"/>
                        <a:ea typeface="Source Sans Pro Light" charset="0"/>
                        <a:cs typeface="Source Sans Pro Light" charset="0"/>
                      </a:endParaRPr>
                    </a:p>
                  </a:txBody>
                  <a:tcPr/>
                </a:tc>
                <a:tc>
                  <a:txBody>
                    <a:bodyPr/>
                    <a:lstStyle/>
                    <a:p>
                      <a:r>
                        <a:rPr lang="en-US" sz="1600" dirty="0" smtClean="0">
                          <a:solidFill>
                            <a:schemeClr val="bg1">
                              <a:lumMod val="75000"/>
                            </a:schemeClr>
                          </a:solidFill>
                        </a:rPr>
                        <a:t>33</a:t>
                      </a:r>
                      <a:endParaRPr lang="en-US" sz="1600" dirty="0">
                        <a:solidFill>
                          <a:schemeClr val="bg1">
                            <a:lumMod val="75000"/>
                          </a:schemeClr>
                        </a:solidFill>
                        <a:latin typeface="Source Sans Pro Light" charset="0"/>
                        <a:ea typeface="Source Sans Pro Light" charset="0"/>
                        <a:cs typeface="Source Sans Pro Light" charset="0"/>
                      </a:endParaRPr>
                    </a:p>
                  </a:txBody>
                  <a:tcPr/>
                </a:tc>
              </a:tr>
            </a:tbl>
          </a:graphicData>
        </a:graphic>
      </p:graphicFrame>
      <p:cxnSp>
        <p:nvCxnSpPr>
          <p:cNvPr id="13" name="Curved Connector 12"/>
          <p:cNvCxnSpPr>
            <a:stCxn id="5" idx="1"/>
          </p:cNvCxnSpPr>
          <p:nvPr/>
        </p:nvCxnSpPr>
        <p:spPr>
          <a:xfrm rot="10800000" flipV="1">
            <a:off x="6858002" y="816967"/>
            <a:ext cx="1120775" cy="1033448"/>
          </a:xfrm>
          <a:prstGeom prst="curvedConnector3">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15" name="Curved Connector 14"/>
          <p:cNvCxnSpPr>
            <a:stCxn id="5" idx="2"/>
          </p:cNvCxnSpPr>
          <p:nvPr/>
        </p:nvCxnSpPr>
        <p:spPr>
          <a:xfrm rot="5400000">
            <a:off x="7498568" y="720814"/>
            <a:ext cx="1083057" cy="2163363"/>
          </a:xfrm>
          <a:prstGeom prst="curvedConnector2">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graphicFrame>
        <p:nvGraphicFramePr>
          <p:cNvPr id="5" name="Table 4"/>
          <p:cNvGraphicFramePr>
            <a:graphicFrameLocks noGrp="1"/>
          </p:cNvGraphicFramePr>
          <p:nvPr>
            <p:extLst>
              <p:ext uri="{D42A27DB-BD31-4B8C-83A1-F6EECF244321}">
                <p14:modId xmlns:p14="http://schemas.microsoft.com/office/powerpoint/2010/main" val="3974937393"/>
              </p:ext>
            </p:extLst>
          </p:nvPr>
        </p:nvGraphicFramePr>
        <p:xfrm>
          <a:off x="7978775" y="372968"/>
          <a:ext cx="2286000" cy="888001"/>
        </p:xfrm>
        <a:graphic>
          <a:graphicData uri="http://schemas.openxmlformats.org/drawingml/2006/table">
            <a:tbl>
              <a:tblPr firstRow="1" bandRow="1">
                <a:tableStyleId>{5940675A-B579-460E-94D1-54222C63F5DA}</a:tableStyleId>
              </a:tblPr>
              <a:tblGrid>
                <a:gridCol w="2286000"/>
              </a:tblGrid>
              <a:tr h="888001">
                <a:tc>
                  <a:txBody>
                    <a:bodyPr/>
                    <a:lstStyle/>
                    <a:p>
                      <a:pPr algn="ctr"/>
                      <a:r>
                        <a:rPr lang="en-US" sz="1900" dirty="0" smtClean="0">
                          <a:latin typeface="Consolas" charset="0"/>
                          <a:ea typeface="Consolas" charset="0"/>
                          <a:cs typeface="Consolas" charset="0"/>
                        </a:rPr>
                        <a:t>dataFrame1</a:t>
                      </a:r>
                    </a:p>
                    <a:p>
                      <a:pPr algn="ctr"/>
                      <a:r>
                        <a:rPr lang="en-US" sz="1900" dirty="0" smtClean="0">
                          <a:latin typeface="Source Sans Pro Light" charset="0"/>
                          <a:ea typeface="Source Sans Pro Light" charset="0"/>
                          <a:cs typeface="Source Sans Pro Light" charset="0"/>
                        </a:rPr>
                        <a:t>column:</a:t>
                      </a:r>
                      <a:r>
                        <a:rPr lang="en-US" sz="1900" baseline="0" dirty="0" smtClean="0">
                          <a:latin typeface="Source Sans Pro Light" charset="0"/>
                          <a:ea typeface="Source Sans Pro Light" charset="0"/>
                          <a:cs typeface="Source Sans Pro Light" charset="0"/>
                        </a:rPr>
                        <a:t> "first"</a:t>
                      </a:r>
                      <a:endParaRPr lang="en-US" sz="1900" dirty="0">
                        <a:latin typeface="Source Sans Pro Light" charset="0"/>
                        <a:ea typeface="Source Sans Pro Light" charset="0"/>
                        <a:cs typeface="Source Sans Pro Light" charset="0"/>
                      </a:endParaRPr>
                    </a:p>
                  </a:txBody>
                  <a:tcPr anchor="ctr"/>
                </a:tc>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1917457196"/>
              </p:ext>
            </p:extLst>
          </p:nvPr>
        </p:nvGraphicFramePr>
        <p:xfrm>
          <a:off x="7978775" y="2302428"/>
          <a:ext cx="2286000" cy="888001"/>
        </p:xfrm>
        <a:graphic>
          <a:graphicData uri="http://schemas.openxmlformats.org/drawingml/2006/table">
            <a:tbl>
              <a:tblPr firstRow="1" bandRow="1">
                <a:tableStyleId>{5940675A-B579-460E-94D1-54222C63F5DA}</a:tableStyleId>
              </a:tblPr>
              <a:tblGrid>
                <a:gridCol w="2286000"/>
              </a:tblGrid>
              <a:tr h="888001">
                <a:tc>
                  <a:txBody>
                    <a:bodyPr/>
                    <a:lstStyle/>
                    <a:p>
                      <a:pPr algn="ctr"/>
                      <a:r>
                        <a:rPr lang="en-US" sz="1900" dirty="0" smtClean="0">
                          <a:latin typeface="Consolas" charset="0"/>
                          <a:ea typeface="Consolas" charset="0"/>
                          <a:cs typeface="Consolas" charset="0"/>
                        </a:rPr>
                        <a:t>dataFrame2</a:t>
                      </a:r>
                    </a:p>
                    <a:p>
                      <a:pPr algn="ctr"/>
                      <a:r>
                        <a:rPr lang="en-US" sz="1900" dirty="0" smtClean="0">
                          <a:latin typeface="Source Sans Pro Light" charset="0"/>
                          <a:ea typeface="Source Sans Pro Light" charset="0"/>
                          <a:cs typeface="Source Sans Pro Light" charset="0"/>
                        </a:rPr>
                        <a:t>column:</a:t>
                      </a:r>
                      <a:r>
                        <a:rPr lang="en-US" sz="1900" baseline="0" dirty="0" smtClean="0">
                          <a:latin typeface="Source Sans Pro Light" charset="0"/>
                          <a:ea typeface="Source Sans Pro Light" charset="0"/>
                          <a:cs typeface="Source Sans Pro Light" charset="0"/>
                        </a:rPr>
                        <a:t> "first"</a:t>
                      </a:r>
                      <a:endParaRPr lang="en-US" sz="1900" dirty="0">
                        <a:latin typeface="Source Sans Pro Light" charset="0"/>
                        <a:ea typeface="Source Sans Pro Light" charset="0"/>
                        <a:cs typeface="Source Sans Pro Light" charset="0"/>
                      </a:endParaRPr>
                    </a:p>
                  </a:txBody>
                  <a:tcPr anchor="ctr"/>
                </a:tc>
              </a:tr>
            </a:tbl>
          </a:graphicData>
        </a:graphic>
      </p:graphicFrame>
      <p:cxnSp>
        <p:nvCxnSpPr>
          <p:cNvPr id="28" name="Curved Connector 27"/>
          <p:cNvCxnSpPr>
            <a:stCxn id="23" idx="2"/>
          </p:cNvCxnSpPr>
          <p:nvPr/>
        </p:nvCxnSpPr>
        <p:spPr>
          <a:xfrm rot="5400000">
            <a:off x="7184803" y="2025427"/>
            <a:ext cx="771973" cy="3101975"/>
          </a:xfrm>
          <a:prstGeom prst="curvedConnector2">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29" name="Curved Connector 28"/>
          <p:cNvCxnSpPr>
            <a:stCxn id="23" idx="1"/>
          </p:cNvCxnSpPr>
          <p:nvPr/>
        </p:nvCxnSpPr>
        <p:spPr>
          <a:xfrm rot="10800000" flipV="1">
            <a:off x="5791202" y="2746425"/>
            <a:ext cx="2187575" cy="981291"/>
          </a:xfrm>
          <a:prstGeom prst="curvedConnector3">
            <a:avLst>
              <a:gd name="adj1" fmla="val 32003"/>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graphicFrame>
        <p:nvGraphicFramePr>
          <p:cNvPr id="32" name="Table 31"/>
          <p:cNvGraphicFramePr>
            <a:graphicFrameLocks noGrp="1"/>
          </p:cNvGraphicFramePr>
          <p:nvPr>
            <p:extLst>
              <p:ext uri="{D42A27DB-BD31-4B8C-83A1-F6EECF244321}">
                <p14:modId xmlns:p14="http://schemas.microsoft.com/office/powerpoint/2010/main" val="2472991992"/>
              </p:ext>
            </p:extLst>
          </p:nvPr>
        </p:nvGraphicFramePr>
        <p:xfrm>
          <a:off x="7978775" y="4509042"/>
          <a:ext cx="2286000" cy="888001"/>
        </p:xfrm>
        <a:graphic>
          <a:graphicData uri="http://schemas.openxmlformats.org/drawingml/2006/table">
            <a:tbl>
              <a:tblPr firstRow="1" bandRow="1">
                <a:tableStyleId>{5940675A-B579-460E-94D1-54222C63F5DA}</a:tableStyleId>
              </a:tblPr>
              <a:tblGrid>
                <a:gridCol w="2286000"/>
              </a:tblGrid>
              <a:tr h="888001">
                <a:tc>
                  <a:txBody>
                    <a:bodyPr/>
                    <a:lstStyle/>
                    <a:p>
                      <a:pPr algn="ctr"/>
                      <a:r>
                        <a:rPr lang="en-US" sz="1900" dirty="0" smtClean="0">
                          <a:latin typeface="Consolas" charset="0"/>
                          <a:ea typeface="Consolas" charset="0"/>
                          <a:cs typeface="Consolas" charset="0"/>
                        </a:rPr>
                        <a:t>dataFrame3</a:t>
                      </a:r>
                    </a:p>
                    <a:p>
                      <a:pPr algn="ctr"/>
                      <a:r>
                        <a:rPr lang="en-US" sz="1900" dirty="0" smtClean="0">
                          <a:latin typeface="Source Sans Pro Light" charset="0"/>
                          <a:ea typeface="Source Sans Pro Light" charset="0"/>
                          <a:cs typeface="Source Sans Pro Light" charset="0"/>
                        </a:rPr>
                        <a:t>column:</a:t>
                      </a:r>
                      <a:r>
                        <a:rPr lang="en-US" sz="1900" baseline="0" dirty="0" smtClean="0">
                          <a:latin typeface="Source Sans Pro Light" charset="0"/>
                          <a:ea typeface="Source Sans Pro Light" charset="0"/>
                          <a:cs typeface="Source Sans Pro Light" charset="0"/>
                        </a:rPr>
                        <a:t> "first"</a:t>
                      </a:r>
                      <a:endParaRPr lang="en-US" sz="1900" dirty="0">
                        <a:latin typeface="Source Sans Pro Light" charset="0"/>
                        <a:ea typeface="Source Sans Pro Light" charset="0"/>
                        <a:cs typeface="Source Sans Pro Light" charset="0"/>
                      </a:endParaRPr>
                    </a:p>
                  </a:txBody>
                  <a:tcPr anchor="ctr"/>
                </a:tc>
              </a:tr>
            </a:tbl>
          </a:graphicData>
        </a:graphic>
      </p:graphicFrame>
      <p:cxnSp>
        <p:nvCxnSpPr>
          <p:cNvPr id="33" name="Curved Connector 32"/>
          <p:cNvCxnSpPr>
            <a:stCxn id="32" idx="2"/>
          </p:cNvCxnSpPr>
          <p:nvPr/>
        </p:nvCxnSpPr>
        <p:spPr>
          <a:xfrm rot="5400000">
            <a:off x="7176433" y="4011811"/>
            <a:ext cx="560113" cy="3330575"/>
          </a:xfrm>
          <a:prstGeom prst="curvedConnector2">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47" name="Curved Connector 46"/>
          <p:cNvCxnSpPr>
            <a:stCxn id="32" idx="1"/>
          </p:cNvCxnSpPr>
          <p:nvPr/>
        </p:nvCxnSpPr>
        <p:spPr>
          <a:xfrm rot="10800000" flipV="1">
            <a:off x="5791202" y="4953042"/>
            <a:ext cx="2187575" cy="609559"/>
          </a:xfrm>
          <a:prstGeom prst="curvedConnector3">
            <a:avLst>
              <a:gd name="adj1" fmla="val 50000"/>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
        <p:nvSpPr>
          <p:cNvPr id="16" name="Title 1"/>
          <p:cNvSpPr txBox="1">
            <a:spLocks/>
          </p:cNvSpPr>
          <p:nvPr/>
        </p:nvSpPr>
        <p:spPr bwMode="auto">
          <a:xfrm>
            <a:off x="1" y="0"/>
            <a:ext cx="11494100" cy="11430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898" tIns="60949" rIns="121898" bIns="60949" numCol="1" anchor="t" anchorCtr="0" compatLnSpc="1">
            <a:prstTxWarp prst="textNoShape">
              <a:avLst/>
            </a:prstTxWarp>
            <a:normAutofit/>
          </a:bodyPr>
          <a:lstStyle>
            <a:lvl1pPr algn="l" defTabSz="609475" rtl="0" eaLnBrk="1" fontAlgn="base" hangingPunct="1">
              <a:spcBef>
                <a:spcPct val="0"/>
              </a:spcBef>
              <a:spcAft>
                <a:spcPct val="0"/>
              </a:spcAft>
              <a:defRPr sz="5300" kern="1200">
                <a:solidFill>
                  <a:schemeClr val="tx1">
                    <a:lumMod val="75000"/>
                    <a:lumOff val="25000"/>
                  </a:schemeClr>
                </a:solidFill>
                <a:latin typeface="Newslab Thin"/>
                <a:ea typeface="ＭＳ Ｐゴシック" charset="0"/>
                <a:cs typeface="Newslab Thin"/>
              </a:defRPr>
            </a:lvl1pPr>
            <a:lvl2pPr algn="l" defTabSz="609475" rtl="0" eaLnBrk="1" fontAlgn="base" hangingPunct="1">
              <a:spcBef>
                <a:spcPct val="0"/>
              </a:spcBef>
              <a:spcAft>
                <a:spcPct val="0"/>
              </a:spcAft>
              <a:defRPr sz="5300">
                <a:solidFill>
                  <a:schemeClr val="tx1"/>
                </a:solidFill>
                <a:latin typeface="Newslab Light" charset="0"/>
                <a:ea typeface="ＭＳ Ｐゴシック" charset="0"/>
              </a:defRPr>
            </a:lvl2pPr>
            <a:lvl3pPr algn="l" defTabSz="609475" rtl="0" eaLnBrk="1" fontAlgn="base" hangingPunct="1">
              <a:spcBef>
                <a:spcPct val="0"/>
              </a:spcBef>
              <a:spcAft>
                <a:spcPct val="0"/>
              </a:spcAft>
              <a:defRPr sz="5300">
                <a:solidFill>
                  <a:schemeClr val="tx1"/>
                </a:solidFill>
                <a:latin typeface="Newslab Light" charset="0"/>
                <a:ea typeface="ＭＳ Ｐゴシック" charset="0"/>
              </a:defRPr>
            </a:lvl3pPr>
            <a:lvl4pPr algn="l" defTabSz="609475" rtl="0" eaLnBrk="1" fontAlgn="base" hangingPunct="1">
              <a:spcBef>
                <a:spcPct val="0"/>
              </a:spcBef>
              <a:spcAft>
                <a:spcPct val="0"/>
              </a:spcAft>
              <a:defRPr sz="5300">
                <a:solidFill>
                  <a:schemeClr val="tx1"/>
                </a:solidFill>
                <a:latin typeface="Newslab Light" charset="0"/>
                <a:ea typeface="ＭＳ Ｐゴシック" charset="0"/>
              </a:defRPr>
            </a:lvl4pPr>
            <a:lvl5pPr algn="l" defTabSz="609475" rtl="0" eaLnBrk="1" fontAlgn="base" hangingPunct="1">
              <a:spcBef>
                <a:spcPct val="0"/>
              </a:spcBef>
              <a:spcAft>
                <a:spcPct val="0"/>
              </a:spcAft>
              <a:defRPr sz="5300">
                <a:solidFill>
                  <a:schemeClr val="tx1"/>
                </a:solidFill>
                <a:latin typeface="Newslab Light" charset="0"/>
                <a:ea typeface="ＭＳ Ｐゴシック" charset="0"/>
              </a:defRPr>
            </a:lvl5pPr>
            <a:lvl6pPr marL="609475" algn="l" defTabSz="609475" rtl="0" eaLnBrk="1" fontAlgn="base" hangingPunct="1">
              <a:spcBef>
                <a:spcPct val="0"/>
              </a:spcBef>
              <a:spcAft>
                <a:spcPct val="0"/>
              </a:spcAft>
              <a:defRPr sz="5300">
                <a:solidFill>
                  <a:schemeClr val="tx1"/>
                </a:solidFill>
                <a:latin typeface="Newslab Light" charset="0"/>
                <a:ea typeface="ＭＳ Ｐゴシック" charset="0"/>
              </a:defRPr>
            </a:lvl6pPr>
            <a:lvl7pPr marL="1218960" algn="l" defTabSz="609475" rtl="0" eaLnBrk="1" fontAlgn="base" hangingPunct="1">
              <a:spcBef>
                <a:spcPct val="0"/>
              </a:spcBef>
              <a:spcAft>
                <a:spcPct val="0"/>
              </a:spcAft>
              <a:defRPr sz="5300">
                <a:solidFill>
                  <a:schemeClr val="tx1"/>
                </a:solidFill>
                <a:latin typeface="Newslab Light" charset="0"/>
                <a:ea typeface="ＭＳ Ｐゴシック" charset="0"/>
              </a:defRPr>
            </a:lvl7pPr>
            <a:lvl8pPr marL="1828437" algn="l" defTabSz="609475" rtl="0" eaLnBrk="1" fontAlgn="base" hangingPunct="1">
              <a:spcBef>
                <a:spcPct val="0"/>
              </a:spcBef>
              <a:spcAft>
                <a:spcPct val="0"/>
              </a:spcAft>
              <a:defRPr sz="5300">
                <a:solidFill>
                  <a:schemeClr val="tx1"/>
                </a:solidFill>
                <a:latin typeface="Newslab Light" charset="0"/>
                <a:ea typeface="ＭＳ Ｐゴシック" charset="0"/>
              </a:defRPr>
            </a:lvl8pPr>
            <a:lvl9pPr marL="2437918" algn="l" defTabSz="609475" rtl="0" eaLnBrk="1" fontAlgn="base" hangingPunct="1">
              <a:spcBef>
                <a:spcPct val="0"/>
              </a:spcBef>
              <a:spcAft>
                <a:spcPct val="0"/>
              </a:spcAft>
              <a:defRPr sz="5300">
                <a:solidFill>
                  <a:schemeClr val="tx1"/>
                </a:solidFill>
                <a:latin typeface="Newslab Light" charset="0"/>
                <a:ea typeface="ＭＳ Ｐゴシック" charset="0"/>
              </a:defRPr>
            </a:lvl9pPr>
          </a:lstStyle>
          <a:p>
            <a:r>
              <a:rPr lang="en-US" smtClean="0"/>
              <a:t>Columns</a:t>
            </a:r>
            <a:endParaRPr lang="en-US" dirty="0"/>
          </a:p>
        </p:txBody>
      </p:sp>
    </p:spTree>
    <p:extLst>
      <p:ext uri="{BB962C8B-B14F-4D97-AF65-F5344CB8AC3E}">
        <p14:creationId xmlns:p14="http://schemas.microsoft.com/office/powerpoint/2010/main" val="23000789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61890" y="1066801"/>
            <a:ext cx="8172711" cy="1219200"/>
          </a:xfrm>
        </p:spPr>
        <p:txBody>
          <a:bodyPr>
            <a:normAutofit/>
          </a:bodyPr>
          <a:lstStyle/>
          <a:p>
            <a:endParaRPr lang="en-US" dirty="0"/>
          </a:p>
          <a:p>
            <a:endParaRPr lang="en-US" dirty="0"/>
          </a:p>
        </p:txBody>
      </p:sp>
      <p:sp>
        <p:nvSpPr>
          <p:cNvPr id="6" name="TextBox 5"/>
          <p:cNvSpPr txBox="1"/>
          <p:nvPr/>
        </p:nvSpPr>
        <p:spPr>
          <a:xfrm>
            <a:off x="1961890" y="1253579"/>
            <a:ext cx="8401311" cy="984885"/>
          </a:xfrm>
          <a:prstGeom prst="rect">
            <a:avLst/>
          </a:prstGeom>
          <a:noFill/>
        </p:spPr>
        <p:txBody>
          <a:bodyPr wrap="square" lIns="121917" tIns="60958" rIns="121917" bIns="60958" rtlCol="0">
            <a:spAutoFit/>
          </a:bodyPr>
          <a:lstStyle/>
          <a:p>
            <a:r>
              <a:rPr lang="en-US" sz="2800" dirty="0">
                <a:latin typeface="Source Sans Pro Light" charset="0"/>
                <a:ea typeface="Source Sans Pro Light" charset="0"/>
                <a:cs typeface="Source Sans Pro Light" charset="0"/>
              </a:rPr>
              <a:t>Assume we have a DataFrame, </a:t>
            </a:r>
            <a:r>
              <a:rPr lang="en-US" sz="2800" dirty="0" err="1">
                <a:solidFill>
                  <a:srgbClr val="0070C0"/>
                </a:solidFill>
                <a:latin typeface="Consolas" charset="0"/>
                <a:ea typeface="Consolas" charset="0"/>
                <a:cs typeface="Consolas" charset="0"/>
              </a:rPr>
              <a:t>df</a:t>
            </a:r>
            <a:r>
              <a:rPr lang="en-US" sz="2800" dirty="0">
                <a:latin typeface="Source Sans Pro Light" charset="0"/>
                <a:ea typeface="Source Sans Pro Light" charset="0"/>
                <a:cs typeface="Source Sans Pro Light" charset="0"/>
              </a:rPr>
              <a:t>, that reads a data source that has "first", "last", and "age" columns.</a:t>
            </a:r>
          </a:p>
        </p:txBody>
      </p:sp>
      <p:graphicFrame>
        <p:nvGraphicFramePr>
          <p:cNvPr id="7" name="Table 6"/>
          <p:cNvGraphicFramePr>
            <a:graphicFrameLocks noGrp="1"/>
          </p:cNvGraphicFramePr>
          <p:nvPr>
            <p:extLst>
              <p:ext uri="{D42A27DB-BD31-4B8C-83A1-F6EECF244321}">
                <p14:modId xmlns:p14="http://schemas.microsoft.com/office/powerpoint/2010/main" val="1121217845"/>
              </p:ext>
            </p:extLst>
          </p:nvPr>
        </p:nvGraphicFramePr>
        <p:xfrm>
          <a:off x="1676399" y="2452883"/>
          <a:ext cx="8867776" cy="1579856"/>
        </p:xfrm>
        <a:graphic>
          <a:graphicData uri="http://schemas.openxmlformats.org/drawingml/2006/table">
            <a:tbl>
              <a:tblPr firstRow="1" bandRow="1">
                <a:tableStyleId>{5940675A-B579-460E-94D1-54222C63F5DA}</a:tableStyleId>
              </a:tblPr>
              <a:tblGrid>
                <a:gridCol w="2216944"/>
                <a:gridCol w="2216944"/>
                <a:gridCol w="2216944"/>
                <a:gridCol w="2216944"/>
              </a:tblGrid>
              <a:tr h="518160">
                <a:tc>
                  <a:txBody>
                    <a:bodyPr/>
                    <a:lstStyle/>
                    <a:p>
                      <a:pPr algn="ctr"/>
                      <a:r>
                        <a:rPr lang="en-US" sz="2800" dirty="0" smtClean="0">
                          <a:solidFill>
                            <a:schemeClr val="bg1"/>
                          </a:solidFill>
                        </a:rPr>
                        <a:t>Python</a:t>
                      </a:r>
                      <a:endParaRPr lang="en-US" sz="2800" b="1" dirty="0">
                        <a:solidFill>
                          <a:schemeClr val="bg1"/>
                        </a:solidFill>
                        <a:latin typeface="Source Sans Pro Light" charset="0"/>
                        <a:ea typeface="Source Sans Pro Light" charset="0"/>
                        <a:cs typeface="Source Sans Pro Light" charset="0"/>
                      </a:endParaRPr>
                    </a:p>
                  </a:txBody>
                  <a:tcPr anchor="ctr">
                    <a:solidFill>
                      <a:schemeClr val="bg1">
                        <a:lumMod val="65000"/>
                      </a:schemeClr>
                    </a:solidFill>
                  </a:tcPr>
                </a:tc>
                <a:tc>
                  <a:txBody>
                    <a:bodyPr/>
                    <a:lstStyle/>
                    <a:p>
                      <a:pPr algn="ctr"/>
                      <a:r>
                        <a:rPr lang="en-US" sz="2800" dirty="0" smtClean="0">
                          <a:solidFill>
                            <a:schemeClr val="bg1"/>
                          </a:solidFill>
                        </a:rPr>
                        <a:t>Java</a:t>
                      </a:r>
                      <a:endParaRPr lang="en-US" sz="2800" b="1" dirty="0">
                        <a:solidFill>
                          <a:schemeClr val="bg1"/>
                        </a:solidFill>
                        <a:latin typeface="Source Sans Pro Light" charset="0"/>
                        <a:ea typeface="Source Sans Pro Light" charset="0"/>
                        <a:cs typeface="Source Sans Pro Light" charset="0"/>
                      </a:endParaRPr>
                    </a:p>
                  </a:txBody>
                  <a:tcPr anchor="ctr">
                    <a:solidFill>
                      <a:schemeClr val="bg1">
                        <a:lumMod val="65000"/>
                      </a:schemeClr>
                    </a:solidFill>
                  </a:tcPr>
                </a:tc>
                <a:tc>
                  <a:txBody>
                    <a:bodyPr/>
                    <a:lstStyle/>
                    <a:p>
                      <a:pPr algn="ctr"/>
                      <a:r>
                        <a:rPr lang="en-US" sz="2800" dirty="0" smtClean="0">
                          <a:solidFill>
                            <a:schemeClr val="bg1"/>
                          </a:solidFill>
                        </a:rPr>
                        <a:t>Scala</a:t>
                      </a:r>
                      <a:endParaRPr lang="en-US" sz="2800" b="1" dirty="0">
                        <a:solidFill>
                          <a:schemeClr val="bg1"/>
                        </a:solidFill>
                        <a:latin typeface="Source Sans Pro Light" charset="0"/>
                        <a:ea typeface="Source Sans Pro Light" charset="0"/>
                        <a:cs typeface="Source Sans Pro Light" charset="0"/>
                      </a:endParaRPr>
                    </a:p>
                  </a:txBody>
                  <a:tcPr anchor="ctr">
                    <a:solidFill>
                      <a:schemeClr val="bg1">
                        <a:lumMod val="65000"/>
                      </a:schemeClr>
                    </a:solidFill>
                  </a:tcPr>
                </a:tc>
                <a:tc>
                  <a:txBody>
                    <a:bodyPr/>
                    <a:lstStyle/>
                    <a:p>
                      <a:pPr algn="ctr"/>
                      <a:r>
                        <a:rPr lang="en-US" sz="2800" dirty="0" smtClean="0">
                          <a:solidFill>
                            <a:schemeClr val="bg1"/>
                          </a:solidFill>
                        </a:rPr>
                        <a:t>R</a:t>
                      </a:r>
                      <a:endParaRPr lang="en-US" sz="2800" b="1" dirty="0">
                        <a:solidFill>
                          <a:schemeClr val="bg1"/>
                        </a:solidFill>
                        <a:latin typeface="Source Sans Pro Light" charset="0"/>
                        <a:ea typeface="Source Sans Pro Light" charset="0"/>
                        <a:cs typeface="Source Sans Pro Light" charset="0"/>
                      </a:endParaRPr>
                    </a:p>
                  </a:txBody>
                  <a:tcPr anchor="ctr">
                    <a:solidFill>
                      <a:schemeClr val="bg1">
                        <a:lumMod val="65000"/>
                      </a:schemeClr>
                    </a:solidFill>
                  </a:tcPr>
                </a:tc>
              </a:tr>
              <a:tr h="1061696">
                <a:tc>
                  <a:txBody>
                    <a:bodyPr/>
                    <a:lstStyle/>
                    <a:p>
                      <a:r>
                        <a:rPr lang="en-US" sz="1900" dirty="0" err="1" smtClean="0">
                          <a:latin typeface="Consolas" charset="0"/>
                          <a:ea typeface="Consolas" charset="0"/>
                          <a:cs typeface="Consolas" charset="0"/>
                        </a:rPr>
                        <a:t>df</a:t>
                      </a:r>
                      <a:r>
                        <a:rPr lang="en-US" sz="1900" dirty="0" smtClean="0">
                          <a:latin typeface="Consolas" charset="0"/>
                          <a:ea typeface="Consolas" charset="0"/>
                          <a:cs typeface="Consolas" charset="0"/>
                        </a:rPr>
                        <a:t>["first"]</a:t>
                      </a:r>
                    </a:p>
                    <a:p>
                      <a:r>
                        <a:rPr lang="en-US" sz="1900" dirty="0" err="1" smtClean="0">
                          <a:latin typeface="Consolas" charset="0"/>
                          <a:ea typeface="Consolas" charset="0"/>
                          <a:cs typeface="Consolas" charset="0"/>
                        </a:rPr>
                        <a:t>df.first</a:t>
                      </a:r>
                      <a:r>
                        <a:rPr lang="en-US" sz="1900" b="0" baseline="30000" dirty="0" smtClean="0">
                          <a:latin typeface="+mn-lt"/>
                          <a:ea typeface="Source Sans Pro Light" charset="0"/>
                          <a:cs typeface="Source Sans Pro Light" charset="0"/>
                        </a:rPr>
                        <a:t>†</a:t>
                      </a:r>
                    </a:p>
                    <a:p>
                      <a:endParaRPr lang="en-US" sz="1900" dirty="0">
                        <a:latin typeface="Source Sans Pro Light" charset="0"/>
                        <a:ea typeface="Source Sans Pro Light" charset="0"/>
                        <a:cs typeface="Source Sans Pro Light" charset="0"/>
                      </a:endParaRPr>
                    </a:p>
                  </a:txBody>
                  <a:tcPr/>
                </a:tc>
                <a:tc>
                  <a:txBody>
                    <a:bodyPr/>
                    <a:lstStyle/>
                    <a:p>
                      <a:r>
                        <a:rPr lang="en-US" sz="1900" dirty="0" err="1" smtClean="0">
                          <a:latin typeface="Consolas" charset="0"/>
                          <a:ea typeface="Consolas" charset="0"/>
                          <a:cs typeface="Consolas" charset="0"/>
                        </a:rPr>
                        <a:t>df.col</a:t>
                      </a:r>
                      <a:r>
                        <a:rPr lang="en-US" sz="1900" dirty="0" smtClean="0">
                          <a:latin typeface="Consolas" charset="0"/>
                          <a:ea typeface="Consolas" charset="0"/>
                          <a:cs typeface="Consolas" charset="0"/>
                        </a:rPr>
                        <a:t>("first")</a:t>
                      </a:r>
                      <a:endParaRPr lang="en-US" sz="1900" dirty="0">
                        <a:latin typeface="Consolas" charset="0"/>
                        <a:ea typeface="Consolas" charset="0"/>
                        <a:cs typeface="Consolas" charset="0"/>
                      </a:endParaRPr>
                    </a:p>
                  </a:txBody>
                  <a:tcPr/>
                </a:tc>
                <a:tc>
                  <a:txBody>
                    <a:bodyPr/>
                    <a:lstStyle/>
                    <a:p>
                      <a:r>
                        <a:rPr lang="en-US" sz="1900" dirty="0" err="1" smtClean="0">
                          <a:latin typeface="Consolas" charset="0"/>
                          <a:ea typeface="Consolas" charset="0"/>
                          <a:cs typeface="Consolas" charset="0"/>
                        </a:rPr>
                        <a:t>df</a:t>
                      </a:r>
                      <a:r>
                        <a:rPr lang="en-US" sz="1900" dirty="0" smtClean="0">
                          <a:latin typeface="Consolas" charset="0"/>
                          <a:ea typeface="Consolas" charset="0"/>
                          <a:cs typeface="Consolas" charset="0"/>
                        </a:rPr>
                        <a:t>("first")</a:t>
                      </a:r>
                    </a:p>
                    <a:p>
                      <a:r>
                        <a:rPr lang="en-US" sz="1900" dirty="0" smtClean="0">
                          <a:latin typeface="Consolas" charset="0"/>
                          <a:ea typeface="Consolas" charset="0"/>
                          <a:cs typeface="Consolas" charset="0"/>
                        </a:rPr>
                        <a:t>$"first"</a:t>
                      </a:r>
                      <a:r>
                        <a:rPr lang="en-US" sz="1600" dirty="0" smtClean="0">
                          <a:latin typeface="Source Sans Pro Light" charset="0"/>
                          <a:ea typeface="Source Sans Pro Light" charset="0"/>
                          <a:cs typeface="Source Sans Pro Light" charset="0"/>
                        </a:rPr>
                        <a:t>‡</a:t>
                      </a:r>
                      <a:endParaRPr lang="en-US" sz="1900" dirty="0" smtClean="0">
                        <a:latin typeface="Source Sans Pro Light" charset="0"/>
                        <a:ea typeface="Source Sans Pro Light" charset="0"/>
                        <a:cs typeface="Source Sans Pro Light" charset="0"/>
                      </a:endParaRPr>
                    </a:p>
                    <a:p>
                      <a:endParaRPr lang="en-US" sz="1900" b="0" dirty="0">
                        <a:latin typeface="+mn-lt"/>
                        <a:ea typeface="Consolas" charset="0"/>
                        <a:cs typeface="Consolas" charset="0"/>
                      </a:endParaRPr>
                    </a:p>
                  </a:txBody>
                  <a:tcPr/>
                </a:tc>
                <a:tc>
                  <a:txBody>
                    <a:bodyPr/>
                    <a:lstStyle/>
                    <a:p>
                      <a:r>
                        <a:rPr lang="en-US" sz="1900" dirty="0" err="1" smtClean="0">
                          <a:latin typeface="Consolas" charset="0"/>
                          <a:ea typeface="Consolas" charset="0"/>
                          <a:cs typeface="Consolas" charset="0"/>
                        </a:rPr>
                        <a:t>df$first</a:t>
                      </a:r>
                      <a:endParaRPr lang="en-US" sz="1900" dirty="0">
                        <a:latin typeface="Consolas" charset="0"/>
                        <a:ea typeface="Consolas" charset="0"/>
                        <a:cs typeface="Consolas" charset="0"/>
                      </a:endParaRPr>
                    </a:p>
                  </a:txBody>
                  <a:tcPr/>
                </a:tc>
              </a:tr>
            </a:tbl>
          </a:graphicData>
        </a:graphic>
      </p:graphicFrame>
      <p:sp>
        <p:nvSpPr>
          <p:cNvPr id="8" name="Content Placeholder 2"/>
          <p:cNvSpPr txBox="1">
            <a:spLocks/>
          </p:cNvSpPr>
          <p:nvPr/>
        </p:nvSpPr>
        <p:spPr>
          <a:xfrm>
            <a:off x="1961890" y="4381160"/>
            <a:ext cx="8172711" cy="1714840"/>
          </a:xfrm>
          <a:prstGeom prst="rect">
            <a:avLst/>
          </a:prstGeom>
        </p:spPr>
        <p:txBody>
          <a:bodyPr vert="horz" lIns="91438" tIns="45719" rIns="91438" bIns="45719" rtlCol="0">
            <a:normAutofit/>
          </a:bodyPr>
          <a:lstStyle>
            <a:lvl1pPr marL="168275" indent="-168275" algn="l" defTabSz="457200" rtl="0" eaLnBrk="1" fontAlgn="base" hangingPunct="1">
              <a:lnSpc>
                <a:spcPct val="100000"/>
              </a:lnSpc>
              <a:spcBef>
                <a:spcPct val="20000"/>
              </a:spcBef>
              <a:spcAft>
                <a:spcPct val="0"/>
              </a:spcAft>
              <a:buSzPct val="90000"/>
              <a:buFont typeface="Arial"/>
              <a:buChar char="•"/>
              <a:defRPr sz="2800" kern="1200" spc="0">
                <a:solidFill>
                  <a:schemeClr val="tx1">
                    <a:lumMod val="75000"/>
                    <a:lumOff val="25000"/>
                  </a:schemeClr>
                </a:solidFill>
                <a:latin typeface="Source Sans Pro Light"/>
                <a:ea typeface="ＭＳ Ｐゴシック" charset="0"/>
                <a:cs typeface="Source Sans Pro"/>
              </a:defRPr>
            </a:lvl1pPr>
            <a:lvl2pPr marL="401638" indent="-174625" algn="l" defTabSz="457200" rtl="0" eaLnBrk="1" fontAlgn="base" hangingPunct="1">
              <a:lnSpc>
                <a:spcPct val="100000"/>
              </a:lnSpc>
              <a:spcBef>
                <a:spcPct val="20000"/>
              </a:spcBef>
              <a:spcAft>
                <a:spcPct val="0"/>
              </a:spcAft>
              <a:buSzPct val="90000"/>
              <a:buFont typeface="Arial"/>
              <a:buChar char="•"/>
              <a:defRPr sz="2400" kern="1200" spc="0">
                <a:solidFill>
                  <a:schemeClr val="tx1">
                    <a:lumMod val="75000"/>
                    <a:lumOff val="25000"/>
                  </a:schemeClr>
                </a:solidFill>
                <a:latin typeface="Source Sans Pro Light"/>
                <a:ea typeface="ＭＳ Ｐゴシック" charset="0"/>
                <a:cs typeface="Source Sans Pro"/>
              </a:defRPr>
            </a:lvl2pPr>
            <a:lvl3pPr marL="744538" indent="-174625" algn="l" defTabSz="457200" rtl="0" eaLnBrk="1" fontAlgn="base" hangingPunct="1">
              <a:lnSpc>
                <a:spcPct val="100000"/>
              </a:lnSpc>
              <a:spcBef>
                <a:spcPct val="20000"/>
              </a:spcBef>
              <a:spcAft>
                <a:spcPct val="0"/>
              </a:spcAft>
              <a:buSzPct val="80000"/>
              <a:buFont typeface="Lucida Grande"/>
              <a:buChar char="–"/>
              <a:tabLst/>
              <a:defRPr sz="2000" kern="1200" spc="0">
                <a:solidFill>
                  <a:schemeClr val="tx1">
                    <a:lumMod val="75000"/>
                    <a:lumOff val="25000"/>
                  </a:schemeClr>
                </a:solidFill>
                <a:latin typeface="Source Sans Pro Light"/>
                <a:ea typeface="ＭＳ Ｐゴシック" charset="0"/>
                <a:cs typeface="Source Sans Pro"/>
              </a:defRPr>
            </a:lvl3pPr>
            <a:lvl4pPr marL="971550" indent="-174625" algn="l" defTabSz="457200" rtl="0" eaLnBrk="1" fontAlgn="base" hangingPunct="1">
              <a:lnSpc>
                <a:spcPct val="100000"/>
              </a:lnSpc>
              <a:spcBef>
                <a:spcPct val="20000"/>
              </a:spcBef>
              <a:spcAft>
                <a:spcPct val="0"/>
              </a:spcAft>
              <a:buSzPct val="90000"/>
              <a:buFont typeface="Arial"/>
              <a:buChar char="•"/>
              <a:defRPr sz="2000" kern="1200" spc="0">
                <a:solidFill>
                  <a:schemeClr val="tx1">
                    <a:lumMod val="75000"/>
                    <a:lumOff val="25000"/>
                  </a:schemeClr>
                </a:solidFill>
                <a:latin typeface="Source Sans Pro Light"/>
                <a:ea typeface="ＭＳ Ｐゴシック" charset="0"/>
                <a:cs typeface="Source Sans Pro"/>
              </a:defRPr>
            </a:lvl4pPr>
            <a:lvl5pPr marL="1139825" indent="-168275" algn="l" defTabSz="457200" rtl="0" eaLnBrk="1" fontAlgn="base" hangingPunct="1">
              <a:lnSpc>
                <a:spcPct val="100000"/>
              </a:lnSpc>
              <a:spcBef>
                <a:spcPct val="20000"/>
              </a:spcBef>
              <a:spcAft>
                <a:spcPct val="0"/>
              </a:spcAft>
              <a:buSzPct val="80000"/>
              <a:buFont typeface="Lucida Grande"/>
              <a:buChar char="–"/>
              <a:defRPr sz="1800" kern="1200" spc="0">
                <a:solidFill>
                  <a:schemeClr val="tx1">
                    <a:lumMod val="75000"/>
                    <a:lumOff val="25000"/>
                  </a:schemeClr>
                </a:solidFill>
                <a:latin typeface="Source Sans Pro Light"/>
                <a:ea typeface="ＭＳ Ｐゴシック" charset="0"/>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a:p>
          <a:p>
            <a:endParaRPr lang="en-US" dirty="0"/>
          </a:p>
        </p:txBody>
      </p:sp>
      <p:sp>
        <p:nvSpPr>
          <p:cNvPr id="9" name="TextBox 8"/>
          <p:cNvSpPr txBox="1"/>
          <p:nvPr/>
        </p:nvSpPr>
        <p:spPr>
          <a:xfrm>
            <a:off x="1571508" y="4245088"/>
            <a:ext cx="9646512" cy="2031325"/>
          </a:xfrm>
          <a:prstGeom prst="rect">
            <a:avLst/>
          </a:prstGeom>
          <a:noFill/>
        </p:spPr>
        <p:txBody>
          <a:bodyPr wrap="square" lIns="121917" tIns="0" rIns="121917" bIns="60958" rtlCol="0">
            <a:spAutoFit/>
          </a:bodyPr>
          <a:lstStyle/>
          <a:p>
            <a:r>
              <a:rPr lang="en-US" sz="2100" baseline="30000" dirty="0">
                <a:ea typeface="Source Sans Pro Light" charset="0"/>
                <a:cs typeface="Source Sans Pro Light" charset="0"/>
              </a:rPr>
              <a:t>†</a:t>
            </a:r>
            <a:r>
              <a:rPr lang="en-US" sz="2100" dirty="0">
                <a:latin typeface="Source Sans Pro Light" charset="0"/>
                <a:ea typeface="Source Sans Pro Light" charset="0"/>
                <a:cs typeface="Source Sans Pro Light" charset="0"/>
              </a:rPr>
              <a:t>In Python, it’s possible to access a </a:t>
            </a:r>
            <a:r>
              <a:rPr lang="en-US" sz="2100" dirty="0" err="1">
                <a:latin typeface="Source Sans Pro Light" charset="0"/>
                <a:ea typeface="Source Sans Pro Light" charset="0"/>
                <a:cs typeface="Source Sans Pro Light" charset="0"/>
              </a:rPr>
              <a:t>DataFrame’s</a:t>
            </a:r>
            <a:r>
              <a:rPr lang="en-US" sz="2100" dirty="0">
                <a:latin typeface="Source Sans Pro Light" charset="0"/>
                <a:ea typeface="Source Sans Pro Light" charset="0"/>
                <a:cs typeface="Source Sans Pro Light" charset="0"/>
              </a:rPr>
              <a:t> columns either by attribute (</a:t>
            </a:r>
            <a:r>
              <a:rPr lang="en-US" sz="2100" dirty="0" err="1">
                <a:solidFill>
                  <a:srgbClr val="0070C0"/>
                </a:solidFill>
                <a:latin typeface="Consolas" charset="0"/>
                <a:ea typeface="Consolas" charset="0"/>
                <a:cs typeface="Consolas" charset="0"/>
              </a:rPr>
              <a:t>df.age</a:t>
            </a:r>
            <a:r>
              <a:rPr lang="en-US" sz="2100" dirty="0">
                <a:latin typeface="Source Sans Pro Light" charset="0"/>
                <a:ea typeface="Source Sans Pro Light" charset="0"/>
                <a:cs typeface="Source Sans Pro Light" charset="0"/>
              </a:rPr>
              <a:t>) or by indexing (</a:t>
            </a:r>
            <a:r>
              <a:rPr lang="en-US" sz="2100" dirty="0" err="1">
                <a:solidFill>
                  <a:srgbClr val="0070C0"/>
                </a:solidFill>
                <a:latin typeface="Consolas" charset="0"/>
                <a:ea typeface="Consolas" charset="0"/>
                <a:cs typeface="Consolas" charset="0"/>
              </a:rPr>
              <a:t>df</a:t>
            </a:r>
            <a:r>
              <a:rPr lang="en-US" sz="2100" dirty="0">
                <a:solidFill>
                  <a:srgbClr val="0070C0"/>
                </a:solidFill>
                <a:latin typeface="Consolas" charset="0"/>
                <a:ea typeface="Consolas" charset="0"/>
                <a:cs typeface="Consolas" charset="0"/>
              </a:rPr>
              <a:t>['age']</a:t>
            </a:r>
            <a:r>
              <a:rPr lang="en-US" sz="2100" dirty="0">
                <a:latin typeface="Source Sans Pro Light" charset="0"/>
                <a:ea typeface="Source Sans Pro Light" charset="0"/>
                <a:cs typeface="Source Sans Pro Light" charset="0"/>
              </a:rPr>
              <a:t>). While the former is convenient for interactive data exploration, you should </a:t>
            </a:r>
            <a:r>
              <a:rPr lang="en-US" sz="2100" i="1" dirty="0">
                <a:latin typeface="Source Sans Pro Light" charset="0"/>
                <a:ea typeface="Source Sans Pro Light" charset="0"/>
                <a:cs typeface="Source Sans Pro Light" charset="0"/>
              </a:rPr>
              <a:t>use the index form. </a:t>
            </a:r>
            <a:r>
              <a:rPr lang="en-US" sz="2100" dirty="0">
                <a:latin typeface="Source Sans Pro Light" charset="0"/>
                <a:ea typeface="Source Sans Pro Light" charset="0"/>
                <a:cs typeface="Source Sans Pro Light" charset="0"/>
              </a:rPr>
              <a:t>It's future proof and won’t break with column names that are also attributes on the DataFrame class.</a:t>
            </a:r>
          </a:p>
          <a:p>
            <a:endParaRPr lang="en-US" sz="2100" dirty="0">
              <a:latin typeface="Source Sans Pro Light" charset="0"/>
              <a:ea typeface="Source Sans Pro Light" charset="0"/>
              <a:cs typeface="Source Sans Pro Light" charset="0"/>
            </a:endParaRPr>
          </a:p>
          <a:p>
            <a:r>
              <a:rPr lang="en-US" sz="2100" baseline="30000" dirty="0">
                <a:latin typeface="Source Sans Pro Light" charset="0"/>
                <a:ea typeface="Source Sans Pro Light" charset="0"/>
                <a:cs typeface="Source Sans Pro Light" charset="0"/>
              </a:rPr>
              <a:t>‡</a:t>
            </a:r>
            <a:r>
              <a:rPr lang="en-US" sz="2100" dirty="0">
                <a:latin typeface="Source Sans Pro Light" charset="0"/>
                <a:ea typeface="Source Sans Pro Light" charset="0"/>
                <a:cs typeface="Source Sans Pro Light" charset="0"/>
              </a:rPr>
              <a:t>The $ syntax can be ambiguous, if there are multiple </a:t>
            </a:r>
            <a:r>
              <a:rPr lang="en-US" sz="2100" dirty="0" err="1">
                <a:latin typeface="Source Sans Pro Light" charset="0"/>
                <a:ea typeface="Source Sans Pro Light" charset="0"/>
                <a:cs typeface="Source Sans Pro Light" charset="0"/>
              </a:rPr>
              <a:t>DataFrames</a:t>
            </a:r>
            <a:r>
              <a:rPr lang="en-US" sz="2100" dirty="0">
                <a:latin typeface="Source Sans Pro Light" charset="0"/>
                <a:ea typeface="Source Sans Pro Light" charset="0"/>
                <a:cs typeface="Source Sans Pro Light" charset="0"/>
              </a:rPr>
              <a:t> in the lineage.</a:t>
            </a:r>
          </a:p>
        </p:txBody>
      </p:sp>
      <p:sp>
        <p:nvSpPr>
          <p:cNvPr id="10" name="Title 1"/>
          <p:cNvSpPr txBox="1">
            <a:spLocks/>
          </p:cNvSpPr>
          <p:nvPr/>
        </p:nvSpPr>
        <p:spPr bwMode="auto">
          <a:xfrm>
            <a:off x="1" y="0"/>
            <a:ext cx="11494100" cy="11430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898" tIns="60949" rIns="121898" bIns="60949" numCol="1" anchor="t" anchorCtr="0" compatLnSpc="1">
            <a:prstTxWarp prst="textNoShape">
              <a:avLst/>
            </a:prstTxWarp>
            <a:normAutofit/>
          </a:bodyPr>
          <a:lstStyle>
            <a:lvl1pPr algn="l" defTabSz="609475" rtl="0" eaLnBrk="1" fontAlgn="base" hangingPunct="1">
              <a:spcBef>
                <a:spcPct val="0"/>
              </a:spcBef>
              <a:spcAft>
                <a:spcPct val="0"/>
              </a:spcAft>
              <a:defRPr sz="5300" kern="1200">
                <a:solidFill>
                  <a:schemeClr val="tx1">
                    <a:lumMod val="75000"/>
                    <a:lumOff val="25000"/>
                  </a:schemeClr>
                </a:solidFill>
                <a:latin typeface="Newslab Thin"/>
                <a:ea typeface="ＭＳ Ｐゴシック" charset="0"/>
                <a:cs typeface="Newslab Thin"/>
              </a:defRPr>
            </a:lvl1pPr>
            <a:lvl2pPr algn="l" defTabSz="609475" rtl="0" eaLnBrk="1" fontAlgn="base" hangingPunct="1">
              <a:spcBef>
                <a:spcPct val="0"/>
              </a:spcBef>
              <a:spcAft>
                <a:spcPct val="0"/>
              </a:spcAft>
              <a:defRPr sz="5300">
                <a:solidFill>
                  <a:schemeClr val="tx1"/>
                </a:solidFill>
                <a:latin typeface="Newslab Light" charset="0"/>
                <a:ea typeface="ＭＳ Ｐゴシック" charset="0"/>
              </a:defRPr>
            </a:lvl2pPr>
            <a:lvl3pPr algn="l" defTabSz="609475" rtl="0" eaLnBrk="1" fontAlgn="base" hangingPunct="1">
              <a:spcBef>
                <a:spcPct val="0"/>
              </a:spcBef>
              <a:spcAft>
                <a:spcPct val="0"/>
              </a:spcAft>
              <a:defRPr sz="5300">
                <a:solidFill>
                  <a:schemeClr val="tx1"/>
                </a:solidFill>
                <a:latin typeface="Newslab Light" charset="0"/>
                <a:ea typeface="ＭＳ Ｐゴシック" charset="0"/>
              </a:defRPr>
            </a:lvl3pPr>
            <a:lvl4pPr algn="l" defTabSz="609475" rtl="0" eaLnBrk="1" fontAlgn="base" hangingPunct="1">
              <a:spcBef>
                <a:spcPct val="0"/>
              </a:spcBef>
              <a:spcAft>
                <a:spcPct val="0"/>
              </a:spcAft>
              <a:defRPr sz="5300">
                <a:solidFill>
                  <a:schemeClr val="tx1"/>
                </a:solidFill>
                <a:latin typeface="Newslab Light" charset="0"/>
                <a:ea typeface="ＭＳ Ｐゴシック" charset="0"/>
              </a:defRPr>
            </a:lvl4pPr>
            <a:lvl5pPr algn="l" defTabSz="609475" rtl="0" eaLnBrk="1" fontAlgn="base" hangingPunct="1">
              <a:spcBef>
                <a:spcPct val="0"/>
              </a:spcBef>
              <a:spcAft>
                <a:spcPct val="0"/>
              </a:spcAft>
              <a:defRPr sz="5300">
                <a:solidFill>
                  <a:schemeClr val="tx1"/>
                </a:solidFill>
                <a:latin typeface="Newslab Light" charset="0"/>
                <a:ea typeface="ＭＳ Ｐゴシック" charset="0"/>
              </a:defRPr>
            </a:lvl5pPr>
            <a:lvl6pPr marL="609475" algn="l" defTabSz="609475" rtl="0" eaLnBrk="1" fontAlgn="base" hangingPunct="1">
              <a:spcBef>
                <a:spcPct val="0"/>
              </a:spcBef>
              <a:spcAft>
                <a:spcPct val="0"/>
              </a:spcAft>
              <a:defRPr sz="5300">
                <a:solidFill>
                  <a:schemeClr val="tx1"/>
                </a:solidFill>
                <a:latin typeface="Newslab Light" charset="0"/>
                <a:ea typeface="ＭＳ Ｐゴシック" charset="0"/>
              </a:defRPr>
            </a:lvl6pPr>
            <a:lvl7pPr marL="1218960" algn="l" defTabSz="609475" rtl="0" eaLnBrk="1" fontAlgn="base" hangingPunct="1">
              <a:spcBef>
                <a:spcPct val="0"/>
              </a:spcBef>
              <a:spcAft>
                <a:spcPct val="0"/>
              </a:spcAft>
              <a:defRPr sz="5300">
                <a:solidFill>
                  <a:schemeClr val="tx1"/>
                </a:solidFill>
                <a:latin typeface="Newslab Light" charset="0"/>
                <a:ea typeface="ＭＳ Ｐゴシック" charset="0"/>
              </a:defRPr>
            </a:lvl7pPr>
            <a:lvl8pPr marL="1828437" algn="l" defTabSz="609475" rtl="0" eaLnBrk="1" fontAlgn="base" hangingPunct="1">
              <a:spcBef>
                <a:spcPct val="0"/>
              </a:spcBef>
              <a:spcAft>
                <a:spcPct val="0"/>
              </a:spcAft>
              <a:defRPr sz="5300">
                <a:solidFill>
                  <a:schemeClr val="tx1"/>
                </a:solidFill>
                <a:latin typeface="Newslab Light" charset="0"/>
                <a:ea typeface="ＭＳ Ｐゴシック" charset="0"/>
              </a:defRPr>
            </a:lvl8pPr>
            <a:lvl9pPr marL="2437918" algn="l" defTabSz="609475" rtl="0" eaLnBrk="1" fontAlgn="base" hangingPunct="1">
              <a:spcBef>
                <a:spcPct val="0"/>
              </a:spcBef>
              <a:spcAft>
                <a:spcPct val="0"/>
              </a:spcAft>
              <a:defRPr sz="5300">
                <a:solidFill>
                  <a:schemeClr val="tx1"/>
                </a:solidFill>
                <a:latin typeface="Newslab Light" charset="0"/>
                <a:ea typeface="ＭＳ Ｐゴシック" charset="0"/>
              </a:defRPr>
            </a:lvl9pPr>
          </a:lstStyle>
          <a:p>
            <a:r>
              <a:rPr lang="en-US" dirty="0" smtClean="0"/>
              <a:t>Columns</a:t>
            </a:r>
            <a:endParaRPr lang="en-US" dirty="0"/>
          </a:p>
        </p:txBody>
      </p:sp>
    </p:spTree>
    <p:extLst>
      <p:ext uri="{BB962C8B-B14F-4D97-AF65-F5344CB8AC3E}">
        <p14:creationId xmlns:p14="http://schemas.microsoft.com/office/powerpoint/2010/main" val="287100244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show()</a:t>
            </a:r>
            <a:endParaRPr lang="en-US" dirty="0"/>
          </a:p>
        </p:txBody>
      </p:sp>
      <p:sp>
        <p:nvSpPr>
          <p:cNvPr id="3" name="Content Placeholder 2"/>
          <p:cNvSpPr>
            <a:spLocks noGrp="1"/>
          </p:cNvSpPr>
          <p:nvPr>
            <p:ph idx="1"/>
          </p:nvPr>
        </p:nvSpPr>
        <p:spPr>
          <a:xfrm>
            <a:off x="1380357" y="1418167"/>
            <a:ext cx="9745317" cy="5238751"/>
          </a:xfrm>
        </p:spPr>
        <p:txBody>
          <a:bodyPr>
            <a:normAutofit/>
          </a:bodyPr>
          <a:lstStyle/>
          <a:p>
            <a:pPr marL="0" indent="0">
              <a:buNone/>
            </a:pPr>
            <a:r>
              <a:rPr lang="en-US" dirty="0" smtClean="0"/>
              <a:t>You can look at the first </a:t>
            </a:r>
            <a:r>
              <a:rPr lang="en-US" i="1" dirty="0" smtClean="0"/>
              <a:t>n</a:t>
            </a:r>
            <a:r>
              <a:rPr lang="en-US" dirty="0" smtClean="0"/>
              <a:t> elements in a DataFrame with the </a:t>
            </a:r>
            <a:r>
              <a:rPr lang="en-US" dirty="0" smtClean="0">
                <a:solidFill>
                  <a:srgbClr val="0070C0"/>
                </a:solidFill>
                <a:latin typeface="Consolas" charset="0"/>
                <a:ea typeface="Consolas" charset="0"/>
                <a:cs typeface="Consolas" charset="0"/>
              </a:rPr>
              <a:t>show()</a:t>
            </a:r>
            <a:r>
              <a:rPr lang="en-US" dirty="0" smtClean="0">
                <a:solidFill>
                  <a:srgbClr val="0070C0"/>
                </a:solidFill>
                <a:latin typeface="Source Sans Pro Light" charset="0"/>
                <a:ea typeface="Source Sans Pro Light" charset="0"/>
                <a:cs typeface="Source Sans Pro Light" charset="0"/>
              </a:rPr>
              <a:t> </a:t>
            </a:r>
            <a:r>
              <a:rPr lang="en-US" dirty="0" smtClean="0"/>
              <a:t>method.  If not specified, </a:t>
            </a:r>
            <a:r>
              <a:rPr lang="en-US" i="1" dirty="0" smtClean="0"/>
              <a:t>n</a:t>
            </a:r>
            <a:r>
              <a:rPr lang="en-US" dirty="0" smtClean="0"/>
              <a:t> defaults to 20.</a:t>
            </a:r>
          </a:p>
          <a:p>
            <a:endParaRPr lang="en-US" dirty="0"/>
          </a:p>
          <a:p>
            <a:pPr marL="0" indent="0">
              <a:buNone/>
            </a:pPr>
            <a:r>
              <a:rPr lang="en-US" dirty="0" smtClean="0"/>
              <a:t>This method is an </a:t>
            </a:r>
            <a:r>
              <a:rPr lang="en-US" i="1" dirty="0" smtClean="0"/>
              <a:t>action</a:t>
            </a:r>
            <a:r>
              <a:rPr lang="en-US" dirty="0"/>
              <a:t>.</a:t>
            </a:r>
            <a:r>
              <a:rPr lang="en-US" dirty="0" smtClean="0"/>
              <a:t> It:</a:t>
            </a:r>
          </a:p>
          <a:p>
            <a:pPr marL="457189" indent="-457189">
              <a:buFont typeface="Arial" charset="0"/>
              <a:buChar char="•"/>
            </a:pPr>
            <a:r>
              <a:rPr lang="en-US" dirty="0" smtClean="0"/>
              <a:t>reads (or re-reads) the input source</a:t>
            </a:r>
          </a:p>
          <a:p>
            <a:pPr marL="457189" indent="-457189">
              <a:buFont typeface="Arial" charset="0"/>
              <a:buChar char="•"/>
            </a:pPr>
            <a:r>
              <a:rPr lang="en-US" dirty="0"/>
              <a:t>e</a:t>
            </a:r>
            <a:r>
              <a:rPr lang="en-US" dirty="0" smtClean="0"/>
              <a:t>xecutes the RDD DAG across the cluster</a:t>
            </a:r>
          </a:p>
          <a:p>
            <a:pPr marL="457189" indent="-457189">
              <a:buFont typeface="Arial" charset="0"/>
              <a:buChar char="•"/>
            </a:pPr>
            <a:r>
              <a:rPr lang="en-US" dirty="0"/>
              <a:t>p</a:t>
            </a:r>
            <a:r>
              <a:rPr lang="en-US" dirty="0" smtClean="0"/>
              <a:t>ulls the </a:t>
            </a:r>
            <a:r>
              <a:rPr lang="en-US" i="1" dirty="0" smtClean="0"/>
              <a:t>n</a:t>
            </a:r>
            <a:r>
              <a:rPr lang="en-US" dirty="0" smtClean="0"/>
              <a:t> elements back to the driver JVM</a:t>
            </a:r>
          </a:p>
          <a:p>
            <a:pPr marL="457189" indent="-457189">
              <a:buFont typeface="Arial" charset="0"/>
              <a:buChar char="•"/>
            </a:pPr>
            <a:r>
              <a:rPr lang="en-US" dirty="0"/>
              <a:t>d</a:t>
            </a:r>
            <a:r>
              <a:rPr lang="en-US" dirty="0" smtClean="0"/>
              <a:t>isplays those elements in a tabular form</a:t>
            </a:r>
          </a:p>
        </p:txBody>
      </p:sp>
    </p:spTree>
    <p:extLst>
      <p:ext uri="{BB962C8B-B14F-4D97-AF65-F5344CB8AC3E}">
        <p14:creationId xmlns:p14="http://schemas.microsoft.com/office/powerpoint/2010/main" val="369089846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2311400" y="1028677"/>
            <a:ext cx="7213600" cy="5219723"/>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 name="connsiteX0" fmla="*/ 54 w 8724954"/>
              <a:gd name="connsiteY0" fmla="*/ 53 h 3060753"/>
              <a:gd name="connsiteX1" fmla="*/ 4298085 w 8724954"/>
              <a:gd name="connsiteY1" fmla="*/ 238444 h 3060753"/>
              <a:gd name="connsiteX2" fmla="*/ 8724954 w 8724954"/>
              <a:gd name="connsiteY2" fmla="*/ 53 h 3060753"/>
              <a:gd name="connsiteX3" fmla="*/ 8455772 w 8724954"/>
              <a:gd name="connsiteY3" fmla="*/ 1421313 h 3060753"/>
              <a:gd name="connsiteX4" fmla="*/ 8724954 w 8724954"/>
              <a:gd name="connsiteY4" fmla="*/ 3060753 h 3060753"/>
              <a:gd name="connsiteX5" fmla="*/ 4379072 w 8724954"/>
              <a:gd name="connsiteY5" fmla="*/ 2691313 h 3060753"/>
              <a:gd name="connsiteX6" fmla="*/ 54 w 8724954"/>
              <a:gd name="connsiteY6" fmla="*/ 3060753 h 3060753"/>
              <a:gd name="connsiteX7" fmla="*/ 340472 w 8724954"/>
              <a:gd name="connsiteY7" fmla="*/ 1345113 h 3060753"/>
              <a:gd name="connsiteX8" fmla="*/ 54 w 8724954"/>
              <a:gd name="connsiteY8" fmla="*/ 53 h 3060753"/>
              <a:gd name="connsiteX0" fmla="*/ 54 w 8724954"/>
              <a:gd name="connsiteY0" fmla="*/ 53 h 3060753"/>
              <a:gd name="connsiteX1" fmla="*/ 4298085 w 8724954"/>
              <a:gd name="connsiteY1" fmla="*/ 238444 h 3060753"/>
              <a:gd name="connsiteX2" fmla="*/ 8724954 w 8724954"/>
              <a:gd name="connsiteY2" fmla="*/ 53 h 3060753"/>
              <a:gd name="connsiteX3" fmla="*/ 8455772 w 8724954"/>
              <a:gd name="connsiteY3" fmla="*/ 1421313 h 3060753"/>
              <a:gd name="connsiteX4" fmla="*/ 8724954 w 8724954"/>
              <a:gd name="connsiteY4" fmla="*/ 3060753 h 3060753"/>
              <a:gd name="connsiteX5" fmla="*/ 4379073 w 8724954"/>
              <a:gd name="connsiteY5" fmla="*/ 2831953 h 3060753"/>
              <a:gd name="connsiteX6" fmla="*/ 54 w 8724954"/>
              <a:gd name="connsiteY6" fmla="*/ 3060753 h 3060753"/>
              <a:gd name="connsiteX7" fmla="*/ 340472 w 8724954"/>
              <a:gd name="connsiteY7" fmla="*/ 1345113 h 3060753"/>
              <a:gd name="connsiteX8" fmla="*/ 54 w 8724954"/>
              <a:gd name="connsiteY8" fmla="*/ 53 h 3060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53">
                <a:moveTo>
                  <a:pt x="54" y="53"/>
                </a:moveTo>
                <a:cubicBezTo>
                  <a:pt x="1435154" y="-4180"/>
                  <a:pt x="2862985" y="242677"/>
                  <a:pt x="4298085" y="238444"/>
                </a:cubicBezTo>
                <a:lnTo>
                  <a:pt x="8724954" y="53"/>
                </a:lnTo>
                <a:cubicBezTo>
                  <a:pt x="8724127" y="444173"/>
                  <a:pt x="8456599" y="977193"/>
                  <a:pt x="8455772" y="1421313"/>
                </a:cubicBezTo>
                <a:lnTo>
                  <a:pt x="8724954" y="3060753"/>
                </a:lnTo>
                <a:cubicBezTo>
                  <a:pt x="7280560" y="3056140"/>
                  <a:pt x="5823467" y="2836566"/>
                  <a:pt x="4379073" y="2831953"/>
                </a:cubicBezTo>
                <a:lnTo>
                  <a:pt x="54" y="3060753"/>
                </a:lnTo>
                <a:cubicBezTo>
                  <a:pt x="-5007" y="2488873"/>
                  <a:pt x="345533" y="1916993"/>
                  <a:pt x="340472" y="1345113"/>
                </a:cubicBezTo>
                <a:lnTo>
                  <a:pt x="54" y="53"/>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a:xfrm>
            <a:off x="230973" y="95873"/>
            <a:ext cx="11494100" cy="1143000"/>
          </a:xfrm>
        </p:spPr>
        <p:txBody>
          <a:bodyPr>
            <a:normAutofit/>
          </a:bodyPr>
          <a:lstStyle/>
          <a:p>
            <a:r>
              <a:rPr lang="en-US" dirty="0" smtClean="0"/>
              <a:t>show()</a:t>
            </a:r>
            <a:endParaRPr lang="en-US" dirty="0"/>
          </a:p>
        </p:txBody>
      </p:sp>
      <p:sp>
        <p:nvSpPr>
          <p:cNvPr id="5" name="Rectangle 4"/>
          <p:cNvSpPr/>
          <p:nvPr/>
        </p:nvSpPr>
        <p:spPr>
          <a:xfrm>
            <a:off x="2561032" y="1238874"/>
            <a:ext cx="6833981" cy="4857127"/>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lvl="0">
              <a:spcBef>
                <a:spcPct val="20000"/>
              </a:spcBef>
              <a:buSzPct val="90000"/>
            </a:pPr>
            <a:endParaRPr lang="en-US" sz="2000" dirty="0">
              <a:solidFill>
                <a:prstClr val="black">
                  <a:lumMod val="75000"/>
                  <a:lumOff val="25000"/>
                </a:prstClr>
              </a:solidFill>
              <a:latin typeface="Consolas" charset="0"/>
              <a:ea typeface="Consolas" charset="0"/>
              <a:cs typeface="Consolas" charset="0"/>
            </a:endParaRPr>
          </a:p>
          <a:p>
            <a:pPr lvl="0">
              <a:spcBef>
                <a:spcPct val="20000"/>
              </a:spcBef>
              <a:buSzPct val="90000"/>
            </a:pPr>
            <a:r>
              <a:rPr lang="en-US" sz="2000" dirty="0">
                <a:solidFill>
                  <a:prstClr val="black">
                    <a:lumMod val="75000"/>
                    <a:lumOff val="25000"/>
                  </a:prstClr>
                </a:solidFill>
                <a:latin typeface="Consolas" charset="0"/>
                <a:ea typeface="Consolas" charset="0"/>
                <a:cs typeface="Consolas" charset="0"/>
              </a:rPr>
              <a:t>&gt; </a:t>
            </a:r>
            <a:r>
              <a:rPr lang="en-US" sz="2000" b="1" dirty="0" err="1">
                <a:solidFill>
                  <a:prstClr val="black">
                    <a:lumMod val="75000"/>
                    <a:lumOff val="25000"/>
                  </a:prstClr>
                </a:solidFill>
                <a:latin typeface="Consolas" charset="0"/>
                <a:ea typeface="Consolas" charset="0"/>
                <a:cs typeface="Consolas" charset="0"/>
              </a:rPr>
              <a:t>df.show</a:t>
            </a:r>
            <a:r>
              <a:rPr lang="en-US" sz="2000" b="1" dirty="0">
                <a:solidFill>
                  <a:prstClr val="black">
                    <a:lumMod val="75000"/>
                    <a:lumOff val="25000"/>
                  </a:prstClr>
                </a:solidFill>
                <a:latin typeface="Consolas" charset="0"/>
                <a:ea typeface="Consolas" charset="0"/>
                <a:cs typeface="Consolas" charset="0"/>
              </a:rPr>
              <a:t>()</a:t>
            </a:r>
          </a:p>
          <a:p>
            <a:pPr lvl="0">
              <a:spcBef>
                <a:spcPct val="20000"/>
              </a:spcBef>
              <a:buSzPct val="90000"/>
            </a:pPr>
            <a:r>
              <a:rPr lang="en-US" sz="2000" dirty="0">
                <a:solidFill>
                  <a:prstClr val="black">
                    <a:lumMod val="75000"/>
                    <a:lumOff val="25000"/>
                  </a:prstClr>
                </a:solidFill>
                <a:latin typeface="Consolas" charset="0"/>
                <a:ea typeface="Consolas" charset="0"/>
                <a:cs typeface="Consolas" charset="0"/>
              </a:rPr>
              <a:t>+---------+--------+------+---+</a:t>
            </a:r>
          </a:p>
          <a:p>
            <a:pPr lvl="0">
              <a:spcBef>
                <a:spcPct val="20000"/>
              </a:spcBef>
              <a:buSzPct val="90000"/>
            </a:pPr>
            <a:r>
              <a:rPr lang="en-US" sz="2000" dirty="0">
                <a:solidFill>
                  <a:prstClr val="black">
                    <a:lumMod val="75000"/>
                    <a:lumOff val="25000"/>
                  </a:prstClr>
                </a:solidFill>
                <a:latin typeface="Consolas" charset="0"/>
                <a:ea typeface="Consolas" charset="0"/>
                <a:cs typeface="Consolas" charset="0"/>
              </a:rPr>
              <a:t>|</a:t>
            </a:r>
            <a:r>
              <a:rPr lang="en-US" sz="2000" dirty="0" err="1">
                <a:solidFill>
                  <a:prstClr val="black">
                    <a:lumMod val="75000"/>
                    <a:lumOff val="25000"/>
                  </a:prstClr>
                </a:solidFill>
                <a:latin typeface="Consolas" charset="0"/>
                <a:ea typeface="Consolas" charset="0"/>
                <a:cs typeface="Consolas" charset="0"/>
              </a:rPr>
              <a:t>firstName|lastName|gender|age</a:t>
            </a:r>
            <a:r>
              <a:rPr lang="en-US" sz="2000" dirty="0">
                <a:solidFill>
                  <a:prstClr val="black">
                    <a:lumMod val="75000"/>
                    <a:lumOff val="25000"/>
                  </a:prstClr>
                </a:solidFill>
                <a:latin typeface="Consolas" charset="0"/>
                <a:ea typeface="Consolas" charset="0"/>
                <a:cs typeface="Consolas" charset="0"/>
              </a:rPr>
              <a:t>|</a:t>
            </a:r>
          </a:p>
          <a:p>
            <a:pPr lvl="0">
              <a:spcBef>
                <a:spcPct val="20000"/>
              </a:spcBef>
              <a:buSzPct val="90000"/>
            </a:pPr>
            <a:r>
              <a:rPr lang="en-US" sz="2000" dirty="0">
                <a:solidFill>
                  <a:prstClr val="black">
                    <a:lumMod val="75000"/>
                    <a:lumOff val="25000"/>
                  </a:prstClr>
                </a:solidFill>
                <a:latin typeface="Consolas" charset="0"/>
                <a:ea typeface="Consolas" charset="0"/>
                <a:cs typeface="Consolas" charset="0"/>
              </a:rPr>
              <a:t>+---------+--------+------+---+</a:t>
            </a:r>
          </a:p>
          <a:p>
            <a:pPr lvl="0">
              <a:spcBef>
                <a:spcPct val="20000"/>
              </a:spcBef>
              <a:buSzPct val="90000"/>
            </a:pPr>
            <a:r>
              <a:rPr lang="en-US" sz="2000" dirty="0">
                <a:solidFill>
                  <a:prstClr val="black">
                    <a:lumMod val="75000"/>
                    <a:lumOff val="25000"/>
                  </a:prstClr>
                </a:solidFill>
                <a:latin typeface="Consolas" charset="0"/>
                <a:ea typeface="Consolas" charset="0"/>
                <a:cs typeface="Consolas" charset="0"/>
              </a:rPr>
              <a:t>|     Erin| Shannon|     F| 42|</a:t>
            </a:r>
          </a:p>
          <a:p>
            <a:pPr lvl="0">
              <a:spcBef>
                <a:spcPct val="20000"/>
              </a:spcBef>
              <a:buSzPct val="90000"/>
            </a:pPr>
            <a:r>
              <a:rPr lang="en-US" sz="2000" dirty="0">
                <a:solidFill>
                  <a:prstClr val="black">
                    <a:lumMod val="75000"/>
                    <a:lumOff val="25000"/>
                  </a:prstClr>
                </a:solidFill>
                <a:latin typeface="Consolas" charset="0"/>
                <a:ea typeface="Consolas" charset="0"/>
                <a:cs typeface="Consolas" charset="0"/>
              </a:rPr>
              <a:t>|   Claire| McBride|     F| 23|</a:t>
            </a:r>
          </a:p>
          <a:p>
            <a:pPr lvl="0">
              <a:spcBef>
                <a:spcPct val="20000"/>
              </a:spcBef>
              <a:buSzPct val="90000"/>
            </a:pPr>
            <a:r>
              <a:rPr lang="en-US" sz="2000" dirty="0">
                <a:solidFill>
                  <a:prstClr val="black">
                    <a:lumMod val="75000"/>
                    <a:lumOff val="25000"/>
                  </a:prstClr>
                </a:solidFill>
                <a:latin typeface="Consolas" charset="0"/>
                <a:ea typeface="Consolas" charset="0"/>
                <a:cs typeface="Consolas" charset="0"/>
              </a:rPr>
              <a:t>|   </a:t>
            </a:r>
            <a:r>
              <a:rPr lang="en-US" sz="2000" dirty="0" err="1">
                <a:solidFill>
                  <a:prstClr val="black">
                    <a:lumMod val="75000"/>
                    <a:lumOff val="25000"/>
                  </a:prstClr>
                </a:solidFill>
                <a:latin typeface="Consolas" charset="0"/>
                <a:ea typeface="Consolas" charset="0"/>
                <a:cs typeface="Consolas" charset="0"/>
              </a:rPr>
              <a:t>Norman|Lockwood</a:t>
            </a:r>
            <a:r>
              <a:rPr lang="en-US" sz="2000" dirty="0">
                <a:solidFill>
                  <a:prstClr val="black">
                    <a:lumMod val="75000"/>
                    <a:lumOff val="25000"/>
                  </a:prstClr>
                </a:solidFill>
                <a:latin typeface="Consolas" charset="0"/>
                <a:ea typeface="Consolas" charset="0"/>
                <a:cs typeface="Consolas" charset="0"/>
              </a:rPr>
              <a:t>|     M| 81|</a:t>
            </a:r>
          </a:p>
          <a:p>
            <a:pPr lvl="0">
              <a:spcBef>
                <a:spcPct val="20000"/>
              </a:spcBef>
              <a:buSzPct val="90000"/>
            </a:pPr>
            <a:r>
              <a:rPr lang="en-US" sz="2000" dirty="0">
                <a:solidFill>
                  <a:prstClr val="black">
                    <a:lumMod val="75000"/>
                    <a:lumOff val="25000"/>
                  </a:prstClr>
                </a:solidFill>
                <a:latin typeface="Consolas" charset="0"/>
                <a:ea typeface="Consolas" charset="0"/>
                <a:cs typeface="Consolas" charset="0"/>
              </a:rPr>
              <a:t>|   Miguel|    Ruiz|     M| 64|</a:t>
            </a:r>
          </a:p>
          <a:p>
            <a:pPr lvl="0">
              <a:spcBef>
                <a:spcPct val="20000"/>
              </a:spcBef>
              <a:buSzPct val="90000"/>
            </a:pPr>
            <a:r>
              <a:rPr lang="en-US" sz="2000" dirty="0">
                <a:solidFill>
                  <a:prstClr val="black">
                    <a:lumMod val="75000"/>
                    <a:lumOff val="25000"/>
                  </a:prstClr>
                </a:solidFill>
                <a:latin typeface="Consolas" charset="0"/>
                <a:ea typeface="Consolas" charset="0"/>
                <a:cs typeface="Consolas" charset="0"/>
              </a:rPr>
              <a:t>| </a:t>
            </a:r>
            <a:r>
              <a:rPr lang="en-US" sz="2000" dirty="0" err="1">
                <a:solidFill>
                  <a:prstClr val="black">
                    <a:lumMod val="75000"/>
                    <a:lumOff val="25000"/>
                  </a:prstClr>
                </a:solidFill>
                <a:latin typeface="Consolas" charset="0"/>
                <a:ea typeface="Consolas" charset="0"/>
                <a:cs typeface="Consolas" charset="0"/>
              </a:rPr>
              <a:t>Rosalita</a:t>
            </a:r>
            <a:r>
              <a:rPr lang="en-US" sz="2000" dirty="0">
                <a:solidFill>
                  <a:prstClr val="black">
                    <a:lumMod val="75000"/>
                    <a:lumOff val="25000"/>
                  </a:prstClr>
                </a:solidFill>
                <a:latin typeface="Consolas" charset="0"/>
                <a:ea typeface="Consolas" charset="0"/>
                <a:cs typeface="Consolas" charset="0"/>
              </a:rPr>
              <a:t>| Ramirez|     F| 14|</a:t>
            </a:r>
          </a:p>
          <a:p>
            <a:pPr lvl="0">
              <a:spcBef>
                <a:spcPct val="20000"/>
              </a:spcBef>
              <a:buSzPct val="90000"/>
            </a:pPr>
            <a:r>
              <a:rPr lang="en-US" sz="2000" dirty="0">
                <a:solidFill>
                  <a:prstClr val="black">
                    <a:lumMod val="75000"/>
                    <a:lumOff val="25000"/>
                  </a:prstClr>
                </a:solidFill>
                <a:latin typeface="Consolas" charset="0"/>
                <a:ea typeface="Consolas" charset="0"/>
                <a:cs typeface="Consolas" charset="0"/>
              </a:rPr>
              <a:t>|     Ally|  Garcia|     F| 39|</a:t>
            </a:r>
          </a:p>
          <a:p>
            <a:pPr lvl="0">
              <a:spcBef>
                <a:spcPct val="20000"/>
              </a:spcBef>
              <a:buSzPct val="90000"/>
            </a:pPr>
            <a:r>
              <a:rPr lang="en-US" sz="2000" dirty="0">
                <a:solidFill>
                  <a:prstClr val="black">
                    <a:lumMod val="75000"/>
                    <a:lumOff val="25000"/>
                  </a:prstClr>
                </a:solidFill>
                <a:latin typeface="Consolas" charset="0"/>
                <a:ea typeface="Consolas" charset="0"/>
                <a:cs typeface="Consolas" charset="0"/>
              </a:rPr>
              <a:t>|  </a:t>
            </a:r>
            <a:r>
              <a:rPr lang="en-US" sz="2000" dirty="0" err="1">
                <a:solidFill>
                  <a:prstClr val="black">
                    <a:lumMod val="75000"/>
                    <a:lumOff val="25000"/>
                  </a:prstClr>
                </a:solidFill>
                <a:latin typeface="Consolas" charset="0"/>
                <a:ea typeface="Consolas" charset="0"/>
                <a:cs typeface="Consolas" charset="0"/>
              </a:rPr>
              <a:t>Abigail|Cottrell</a:t>
            </a:r>
            <a:r>
              <a:rPr lang="en-US" sz="2000" dirty="0">
                <a:solidFill>
                  <a:prstClr val="black">
                    <a:lumMod val="75000"/>
                    <a:lumOff val="25000"/>
                  </a:prstClr>
                </a:solidFill>
                <a:latin typeface="Consolas" charset="0"/>
                <a:ea typeface="Consolas" charset="0"/>
                <a:cs typeface="Consolas" charset="0"/>
              </a:rPr>
              <a:t>|     F| 75|</a:t>
            </a:r>
          </a:p>
          <a:p>
            <a:pPr lvl="0">
              <a:spcBef>
                <a:spcPct val="20000"/>
              </a:spcBef>
              <a:buSzPct val="90000"/>
            </a:pPr>
            <a:r>
              <a:rPr lang="en-US" sz="2000" dirty="0">
                <a:solidFill>
                  <a:prstClr val="black">
                    <a:lumMod val="75000"/>
                    <a:lumOff val="25000"/>
                  </a:prstClr>
                </a:solidFill>
                <a:latin typeface="Consolas" charset="0"/>
                <a:ea typeface="Consolas" charset="0"/>
                <a:cs typeface="Consolas" charset="0"/>
              </a:rPr>
              <a:t>|     José|  Rivera|     M| 59|</a:t>
            </a:r>
          </a:p>
          <a:p>
            <a:pPr lvl="0">
              <a:spcBef>
                <a:spcPct val="20000"/>
              </a:spcBef>
              <a:buSzPct val="90000"/>
            </a:pPr>
            <a:r>
              <a:rPr lang="en-US" sz="2000" dirty="0">
                <a:solidFill>
                  <a:prstClr val="black">
                    <a:lumMod val="75000"/>
                    <a:lumOff val="25000"/>
                  </a:prstClr>
                </a:solidFill>
                <a:latin typeface="Consolas" charset="0"/>
                <a:ea typeface="Consolas" charset="0"/>
                <a:cs typeface="Consolas" charset="0"/>
              </a:rPr>
              <a:t>+---------+--------+------+---+</a:t>
            </a:r>
          </a:p>
          <a:p>
            <a:pPr lvl="0">
              <a:spcBef>
                <a:spcPct val="20000"/>
              </a:spcBef>
              <a:buSzPct val="90000"/>
            </a:pPr>
            <a:endParaRPr lang="en-US" sz="2000" dirty="0">
              <a:solidFill>
                <a:prstClr val="black">
                  <a:lumMod val="75000"/>
                  <a:lumOff val="25000"/>
                </a:prstClr>
              </a:solidFill>
              <a:latin typeface="Consolas" charset="0"/>
              <a:ea typeface="Consolas" charset="0"/>
              <a:cs typeface="Consolas" charset="0"/>
            </a:endParaRPr>
          </a:p>
        </p:txBody>
      </p:sp>
    </p:spTree>
    <p:extLst>
      <p:ext uri="{BB962C8B-B14F-4D97-AF65-F5344CB8AC3E}">
        <p14:creationId xmlns:p14="http://schemas.microsoft.com/office/powerpoint/2010/main" val="29713876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Files and Resources</a:t>
            </a:r>
            <a:endParaRPr lang="en-US" dirty="0"/>
          </a:p>
        </p:txBody>
      </p:sp>
      <p:sp>
        <p:nvSpPr>
          <p:cNvPr id="4" name="Slide Number Placeholder 3"/>
          <p:cNvSpPr>
            <a:spLocks noGrp="1"/>
          </p:cNvSpPr>
          <p:nvPr>
            <p:ph type="sldNum" sz="quarter" idx="10"/>
          </p:nvPr>
        </p:nvSpPr>
        <p:spPr/>
        <p:txBody>
          <a:bodyPr/>
          <a:lstStyle/>
          <a:p>
            <a:pPr>
              <a:defRPr/>
            </a:pPr>
            <a:fld id="{0E3D2C8F-1C34-3F4C-9785-AD9AA213DF44}" type="slidenum">
              <a:rPr lang="en-US" smtClean="0"/>
              <a:pPr>
                <a:defRPr/>
              </a:pPr>
              <a:t>9</a:t>
            </a:fld>
            <a:endParaRPr lang="en-US" dirty="0"/>
          </a:p>
        </p:txBody>
      </p:sp>
      <p:sp>
        <p:nvSpPr>
          <p:cNvPr id="6" name="Rectangle 5"/>
          <p:cNvSpPr/>
          <p:nvPr/>
        </p:nvSpPr>
        <p:spPr>
          <a:xfrm>
            <a:off x="3048000" y="1543869"/>
            <a:ext cx="6096000" cy="4447371"/>
          </a:xfrm>
          <a:prstGeom prst="rect">
            <a:avLst/>
          </a:prstGeom>
        </p:spPr>
        <p:txBody>
          <a:bodyPr>
            <a:spAutoFit/>
          </a:bodyPr>
          <a:lstStyle/>
          <a:p>
            <a:r>
              <a:rPr lang="en-US" sz="2200" dirty="0" smtClean="0"/>
              <a:t>Documents, Slides </a:t>
            </a:r>
            <a:r>
              <a:rPr lang="en-US" sz="2200" dirty="0"/>
              <a:t>and other files: </a:t>
            </a:r>
            <a:br>
              <a:rPr lang="en-US" sz="2200" dirty="0"/>
            </a:br>
            <a:r>
              <a:rPr lang="en-US" sz="2200" dirty="0" smtClean="0"/>
              <a:t>    </a:t>
            </a:r>
            <a:r>
              <a:rPr lang="en-US" sz="2200" dirty="0" smtClean="0">
                <a:latin typeface="Consolas" charset="0"/>
                <a:ea typeface="Consolas" charset="0"/>
                <a:cs typeface="Consolas" charset="0"/>
              </a:rPr>
              <a:t>On </a:t>
            </a:r>
            <a:r>
              <a:rPr lang="en-US" sz="2200" dirty="0">
                <a:latin typeface="Consolas" charset="0"/>
                <a:ea typeface="Consolas" charset="0"/>
                <a:cs typeface="Consolas" charset="0"/>
              </a:rPr>
              <a:t>your USB stick</a:t>
            </a:r>
            <a:endParaRPr lang="en-US" sz="2200" dirty="0"/>
          </a:p>
          <a:p>
            <a:r>
              <a:rPr lang="en-US" sz="2200" dirty="0" smtClean="0"/>
              <a:t/>
            </a:r>
            <a:br>
              <a:rPr lang="en-US" sz="2200" dirty="0" smtClean="0"/>
            </a:br>
            <a:r>
              <a:rPr lang="en-US" sz="2200" b="1" dirty="0" err="1" smtClean="0"/>
              <a:t>Databricks</a:t>
            </a:r>
            <a:r>
              <a:rPr lang="en-US" sz="2200" b="1" dirty="0" smtClean="0"/>
              <a:t> </a:t>
            </a:r>
            <a:r>
              <a:rPr lang="en-US" sz="2200" b="1" dirty="0"/>
              <a:t>URL: </a:t>
            </a:r>
            <a:endParaRPr lang="en-US" sz="2200" b="1" dirty="0" smtClean="0">
              <a:latin typeface="Consolas" charset="0"/>
              <a:ea typeface="Consolas" charset="0"/>
              <a:cs typeface="Consolas" charset="0"/>
            </a:endParaRPr>
          </a:p>
          <a:p>
            <a:r>
              <a:rPr lang="en-US" sz="2200" dirty="0" smtClean="0">
                <a:latin typeface="Consolas" charset="0"/>
                <a:ea typeface="Consolas" charset="0"/>
                <a:cs typeface="Consolas" charset="0"/>
              </a:rPr>
              <a:t>http</a:t>
            </a:r>
            <a:r>
              <a:rPr lang="en-US" sz="2200" dirty="0">
                <a:latin typeface="Consolas" charset="0"/>
                <a:ea typeface="Consolas" charset="0"/>
                <a:cs typeface="Consolas" charset="0"/>
              </a:rPr>
              <a:t>://ssw2016.cloud.databricks.com</a:t>
            </a:r>
          </a:p>
          <a:p>
            <a:endParaRPr lang="en-US" sz="2200" dirty="0">
              <a:latin typeface="Consolas" charset="0"/>
              <a:ea typeface="Consolas" charset="0"/>
              <a:cs typeface="Consolas" charset="0"/>
            </a:endParaRPr>
          </a:p>
          <a:p>
            <a:r>
              <a:rPr lang="en-US" sz="2200" dirty="0"/>
              <a:t>Your username and password are on the slips of paper handed to each of you</a:t>
            </a:r>
            <a:r>
              <a:rPr lang="en-US" sz="2200" dirty="0" smtClean="0"/>
              <a:t>.</a:t>
            </a:r>
          </a:p>
          <a:p>
            <a:endParaRPr lang="en-US" sz="2200" dirty="0">
              <a:latin typeface="Consolas" charset="0"/>
              <a:ea typeface="Consolas" charset="0"/>
              <a:cs typeface="Consolas" charset="0"/>
            </a:endParaRPr>
          </a:p>
          <a:p>
            <a:r>
              <a:rPr lang="en-US" sz="2200" dirty="0">
                <a:latin typeface="Source Sans Pro Light" charset="0"/>
                <a:ea typeface="Source Sans Pro Light" charset="0"/>
                <a:cs typeface="Source Sans Pro Light" charset="0"/>
              </a:rPr>
              <a:t>NOTE: Use Chrome or Firefox</a:t>
            </a:r>
          </a:p>
          <a:p>
            <a:pPr lvl="1"/>
            <a:r>
              <a:rPr lang="en-US" sz="2200" dirty="0">
                <a:latin typeface="Source Sans Pro Light" charset="0"/>
                <a:ea typeface="Source Sans Pro Light" charset="0"/>
                <a:cs typeface="Source Sans Pro Light" charset="0"/>
              </a:rPr>
              <a:t>Internet Explorer is </a:t>
            </a:r>
            <a:r>
              <a:rPr lang="en-US" sz="2200" i="1" dirty="0">
                <a:latin typeface="Source Sans Pro Light" charset="0"/>
                <a:ea typeface="Source Sans Pro Light" charset="0"/>
                <a:cs typeface="Source Sans Pro Light" charset="0"/>
              </a:rPr>
              <a:t>not</a:t>
            </a:r>
            <a:r>
              <a:rPr lang="en-US" sz="2200" dirty="0">
                <a:latin typeface="Source Sans Pro Light" charset="0"/>
                <a:ea typeface="Source Sans Pro Light" charset="0"/>
                <a:cs typeface="Source Sans Pro Light" charset="0"/>
              </a:rPr>
              <a:t> supported</a:t>
            </a:r>
          </a:p>
          <a:p>
            <a:pPr lvl="1"/>
            <a:r>
              <a:rPr lang="en-US" sz="2200" dirty="0">
                <a:latin typeface="Source Sans Pro Light" charset="0"/>
                <a:ea typeface="Source Sans Pro Light" charset="0"/>
                <a:cs typeface="Source Sans Pro Light" charset="0"/>
              </a:rPr>
              <a:t>Safari may or may not work.</a:t>
            </a:r>
          </a:p>
          <a:p>
            <a:endParaRPr lang="en-US" dirty="0"/>
          </a:p>
        </p:txBody>
      </p:sp>
    </p:spTree>
    <p:extLst>
      <p:ext uri="{BB962C8B-B14F-4D97-AF65-F5344CB8AC3E}">
        <p14:creationId xmlns:p14="http://schemas.microsoft.com/office/powerpoint/2010/main" val="14228481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p:nvPr/>
        </p:nvSpPr>
        <p:spPr>
          <a:xfrm>
            <a:off x="1625600" y="2438400"/>
            <a:ext cx="9042400" cy="3771900"/>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p:txBody>
          <a:bodyPr>
            <a:normAutofit/>
          </a:bodyPr>
          <a:lstStyle/>
          <a:p>
            <a:r>
              <a:rPr lang="en-US" dirty="0" smtClean="0"/>
              <a:t>select()</a:t>
            </a:r>
            <a:endParaRPr lang="en-US" dirty="0"/>
          </a:p>
        </p:txBody>
      </p:sp>
      <p:sp>
        <p:nvSpPr>
          <p:cNvPr id="3" name="Content Placeholder 2"/>
          <p:cNvSpPr>
            <a:spLocks noGrp="1"/>
          </p:cNvSpPr>
          <p:nvPr>
            <p:ph idx="1"/>
          </p:nvPr>
        </p:nvSpPr>
        <p:spPr>
          <a:xfrm>
            <a:off x="1987291" y="1185085"/>
            <a:ext cx="7655187" cy="1558115"/>
          </a:xfrm>
        </p:spPr>
        <p:txBody>
          <a:bodyPr>
            <a:normAutofit/>
          </a:bodyPr>
          <a:lstStyle/>
          <a:p>
            <a:pPr marL="0" indent="0">
              <a:buNone/>
            </a:pPr>
            <a:r>
              <a:rPr lang="en-US" dirty="0">
                <a:solidFill>
                  <a:srgbClr val="0070C0"/>
                </a:solidFill>
                <a:latin typeface="Consolas" charset="0"/>
                <a:ea typeface="Consolas" charset="0"/>
                <a:cs typeface="Consolas" charset="0"/>
              </a:rPr>
              <a:t>s</a:t>
            </a:r>
            <a:r>
              <a:rPr lang="en-US" dirty="0" smtClean="0">
                <a:solidFill>
                  <a:srgbClr val="0070C0"/>
                </a:solidFill>
                <a:latin typeface="Consolas" charset="0"/>
                <a:ea typeface="Consolas" charset="0"/>
                <a:cs typeface="Consolas" charset="0"/>
              </a:rPr>
              <a:t>elect()</a:t>
            </a:r>
            <a:r>
              <a:rPr lang="en-US" dirty="0" smtClean="0"/>
              <a:t> is like a SQL SELECT, allowing you to limit the results to specific columns. </a:t>
            </a:r>
            <a:endParaRPr lang="en-US" dirty="0"/>
          </a:p>
        </p:txBody>
      </p:sp>
      <p:sp>
        <p:nvSpPr>
          <p:cNvPr id="4" name="Slide Number Placeholder 3"/>
          <p:cNvSpPr>
            <a:spLocks noGrp="1"/>
          </p:cNvSpPr>
          <p:nvPr>
            <p:ph type="sldNum" sz="quarter" idx="10"/>
          </p:nvPr>
        </p:nvSpPr>
        <p:spPr/>
        <p:txBody>
          <a:bodyPr/>
          <a:lstStyle/>
          <a:p>
            <a:pPr>
              <a:defRPr/>
            </a:pPr>
            <a:fld id="{0E3D2C8F-1C34-3F4C-9785-AD9AA213DF44}" type="slidenum">
              <a:rPr lang="en-US" smtClean="0"/>
              <a:pPr>
                <a:defRPr/>
              </a:pPr>
              <a:t>90</a:t>
            </a:fld>
            <a:endParaRPr lang="en-US" dirty="0"/>
          </a:p>
        </p:txBody>
      </p:sp>
      <p:sp>
        <p:nvSpPr>
          <p:cNvPr id="6" name="Rectangle 5"/>
          <p:cNvSpPr/>
          <p:nvPr/>
        </p:nvSpPr>
        <p:spPr>
          <a:xfrm>
            <a:off x="1929883" y="2628899"/>
            <a:ext cx="8466737" cy="3370730"/>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sz="2000" dirty="0" err="1">
                <a:latin typeface="Consolas" charset="0"/>
                <a:ea typeface="Consolas" charset="0"/>
                <a:cs typeface="Consolas" charset="0"/>
              </a:rPr>
              <a:t>scala</a:t>
            </a:r>
            <a:r>
              <a:rPr lang="en-US" sz="2000" dirty="0">
                <a:latin typeface="Consolas" charset="0"/>
                <a:ea typeface="Consolas" charset="0"/>
                <a:cs typeface="Consolas" charset="0"/>
              </a:rPr>
              <a:t>&gt; </a:t>
            </a:r>
            <a:r>
              <a:rPr lang="en-US" sz="2000" b="1" dirty="0" err="1">
                <a:latin typeface="Consolas" charset="0"/>
                <a:ea typeface="Consolas" charset="0"/>
                <a:cs typeface="Consolas" charset="0"/>
              </a:rPr>
              <a:t>df.select</a:t>
            </a:r>
            <a:r>
              <a:rPr lang="en-US" sz="2000" b="1" dirty="0">
                <a:latin typeface="Consolas" charset="0"/>
                <a:ea typeface="Consolas" charset="0"/>
                <a:cs typeface="Consolas" charset="0"/>
              </a:rPr>
              <a:t>($</a:t>
            </a:r>
            <a:r>
              <a:rPr lang="en-US" sz="2000" b="1" dirty="0">
                <a:solidFill>
                  <a:srgbClr val="0070C0"/>
                </a:solidFill>
                <a:latin typeface="Consolas" charset="0"/>
                <a:ea typeface="Consolas" charset="0"/>
                <a:cs typeface="Consolas" charset="0"/>
              </a:rPr>
              <a:t>"</a:t>
            </a:r>
            <a:r>
              <a:rPr lang="en-US" sz="2000" b="1" dirty="0" err="1">
                <a:solidFill>
                  <a:srgbClr val="0070C0"/>
                </a:solidFill>
                <a:latin typeface="Consolas" charset="0"/>
                <a:ea typeface="Consolas" charset="0"/>
                <a:cs typeface="Consolas" charset="0"/>
              </a:rPr>
              <a:t>firstName</a:t>
            </a:r>
            <a:r>
              <a:rPr lang="en-US" sz="2000" b="1" dirty="0">
                <a:solidFill>
                  <a:srgbClr val="0070C0"/>
                </a:solidFill>
                <a:latin typeface="Consolas" charset="0"/>
                <a:ea typeface="Consolas" charset="0"/>
                <a:cs typeface="Consolas" charset="0"/>
              </a:rPr>
              <a:t>"</a:t>
            </a:r>
            <a:r>
              <a:rPr lang="en-US" sz="2000" b="1" dirty="0">
                <a:latin typeface="Consolas" charset="0"/>
                <a:ea typeface="Consolas" charset="0"/>
                <a:cs typeface="Consolas" charset="0"/>
              </a:rPr>
              <a:t>, $</a:t>
            </a:r>
            <a:r>
              <a:rPr lang="en-US" sz="2000" b="1" dirty="0">
                <a:solidFill>
                  <a:srgbClr val="0070C0"/>
                </a:solidFill>
                <a:latin typeface="Consolas" charset="0"/>
                <a:ea typeface="Consolas" charset="0"/>
                <a:cs typeface="Consolas" charset="0"/>
              </a:rPr>
              <a:t>"age"</a:t>
            </a:r>
            <a:r>
              <a:rPr lang="en-US" sz="2000" b="1" dirty="0">
                <a:latin typeface="Consolas" charset="0"/>
                <a:ea typeface="Consolas" charset="0"/>
                <a:cs typeface="Consolas" charset="0"/>
              </a:rPr>
              <a:t>).show(</a:t>
            </a:r>
            <a:r>
              <a:rPr lang="en-US" sz="2000" b="1" dirty="0">
                <a:solidFill>
                  <a:schemeClr val="accent3"/>
                </a:solidFill>
                <a:latin typeface="Consolas" charset="0"/>
                <a:ea typeface="Consolas" charset="0"/>
                <a:cs typeface="Consolas" charset="0"/>
              </a:rPr>
              <a:t>5</a:t>
            </a:r>
            <a:r>
              <a:rPr lang="en-US" sz="2000" b="1" dirty="0">
                <a:latin typeface="Consolas" charset="0"/>
                <a:ea typeface="Consolas" charset="0"/>
                <a:cs typeface="Consolas" charset="0"/>
              </a:rPr>
              <a:t>)</a:t>
            </a:r>
          </a:p>
          <a:p>
            <a:r>
              <a:rPr lang="en-US" sz="2000" dirty="0">
                <a:latin typeface="Consolas" charset="0"/>
                <a:ea typeface="Consolas" charset="0"/>
                <a:cs typeface="Consolas" charset="0"/>
              </a:rPr>
              <a:t>+---------+---+</a:t>
            </a:r>
            <a:br>
              <a:rPr lang="en-US" sz="2000" dirty="0">
                <a:latin typeface="Consolas" charset="0"/>
                <a:ea typeface="Consolas" charset="0"/>
                <a:cs typeface="Consolas" charset="0"/>
              </a:rPr>
            </a:br>
            <a:r>
              <a:rPr lang="en-US" sz="2000" dirty="0">
                <a:latin typeface="Consolas" charset="0"/>
                <a:ea typeface="Consolas" charset="0"/>
                <a:cs typeface="Consolas" charset="0"/>
              </a:rPr>
              <a:t>|</a:t>
            </a:r>
            <a:r>
              <a:rPr lang="en-US" sz="2000" dirty="0" err="1">
                <a:latin typeface="Consolas" charset="0"/>
                <a:ea typeface="Consolas" charset="0"/>
                <a:cs typeface="Consolas" charset="0"/>
              </a:rPr>
              <a:t>firstName|age</a:t>
            </a:r>
            <a:r>
              <a:rPr lang="en-US" sz="2000" dirty="0">
                <a:latin typeface="Consolas" charset="0"/>
                <a:ea typeface="Consolas" charset="0"/>
                <a:cs typeface="Consolas" charset="0"/>
              </a:rPr>
              <a:t>|</a:t>
            </a:r>
            <a:br>
              <a:rPr lang="en-US" sz="2000" dirty="0">
                <a:latin typeface="Consolas" charset="0"/>
                <a:ea typeface="Consolas" charset="0"/>
                <a:cs typeface="Consolas" charset="0"/>
              </a:rPr>
            </a:br>
            <a:r>
              <a:rPr lang="en-US" sz="2000" dirty="0">
                <a:latin typeface="Consolas" charset="0"/>
                <a:ea typeface="Consolas" charset="0"/>
                <a:cs typeface="Consolas" charset="0"/>
              </a:rPr>
              <a:t>+---------+---+</a:t>
            </a:r>
            <a:br>
              <a:rPr lang="en-US" sz="2000" dirty="0">
                <a:latin typeface="Consolas" charset="0"/>
                <a:ea typeface="Consolas" charset="0"/>
                <a:cs typeface="Consolas" charset="0"/>
              </a:rPr>
            </a:br>
            <a:r>
              <a:rPr lang="en-US" sz="2000" dirty="0">
                <a:latin typeface="Consolas" charset="0"/>
                <a:ea typeface="Consolas" charset="0"/>
                <a:cs typeface="Consolas" charset="0"/>
              </a:rPr>
              <a:t>|     Erin| 42|</a:t>
            </a:r>
            <a:br>
              <a:rPr lang="en-US" sz="2000" dirty="0">
                <a:latin typeface="Consolas" charset="0"/>
                <a:ea typeface="Consolas" charset="0"/>
                <a:cs typeface="Consolas" charset="0"/>
              </a:rPr>
            </a:br>
            <a:r>
              <a:rPr lang="en-US" sz="2000" dirty="0">
                <a:latin typeface="Consolas" charset="0"/>
                <a:ea typeface="Consolas" charset="0"/>
                <a:cs typeface="Consolas" charset="0"/>
              </a:rPr>
              <a:t>|   Claire| 23|</a:t>
            </a:r>
            <a:br>
              <a:rPr lang="en-US" sz="2000" dirty="0">
                <a:latin typeface="Consolas" charset="0"/>
                <a:ea typeface="Consolas" charset="0"/>
                <a:cs typeface="Consolas" charset="0"/>
              </a:rPr>
            </a:br>
            <a:r>
              <a:rPr lang="en-US" sz="2000" dirty="0">
                <a:latin typeface="Consolas" charset="0"/>
                <a:ea typeface="Consolas" charset="0"/>
                <a:cs typeface="Consolas" charset="0"/>
              </a:rPr>
              <a:t>|   Norman| 81|</a:t>
            </a:r>
            <a:br>
              <a:rPr lang="en-US" sz="2000" dirty="0">
                <a:latin typeface="Consolas" charset="0"/>
                <a:ea typeface="Consolas" charset="0"/>
                <a:cs typeface="Consolas" charset="0"/>
              </a:rPr>
            </a:br>
            <a:r>
              <a:rPr lang="en-US" sz="2000" dirty="0">
                <a:latin typeface="Consolas" charset="0"/>
                <a:ea typeface="Consolas" charset="0"/>
                <a:cs typeface="Consolas" charset="0"/>
              </a:rPr>
              <a:t>|   Miguel| 64|</a:t>
            </a:r>
            <a:br>
              <a:rPr lang="en-US" sz="2000" dirty="0">
                <a:latin typeface="Consolas" charset="0"/>
                <a:ea typeface="Consolas" charset="0"/>
                <a:cs typeface="Consolas" charset="0"/>
              </a:rPr>
            </a:br>
            <a:r>
              <a:rPr lang="en-US" sz="2000" dirty="0">
                <a:latin typeface="Consolas" charset="0"/>
                <a:ea typeface="Consolas" charset="0"/>
                <a:cs typeface="Consolas" charset="0"/>
              </a:rPr>
              <a:t>| </a:t>
            </a:r>
            <a:r>
              <a:rPr lang="en-US" sz="2000" dirty="0" err="1">
                <a:latin typeface="Consolas" charset="0"/>
                <a:ea typeface="Consolas" charset="0"/>
                <a:cs typeface="Consolas" charset="0"/>
              </a:rPr>
              <a:t>Rosalita</a:t>
            </a:r>
            <a:r>
              <a:rPr lang="en-US" sz="2000" dirty="0">
                <a:latin typeface="Consolas" charset="0"/>
                <a:ea typeface="Consolas" charset="0"/>
                <a:cs typeface="Consolas" charset="0"/>
              </a:rPr>
              <a:t>| 14|</a:t>
            </a:r>
            <a:br>
              <a:rPr lang="en-US" sz="2000" dirty="0">
                <a:latin typeface="Consolas" charset="0"/>
                <a:ea typeface="Consolas" charset="0"/>
                <a:cs typeface="Consolas" charset="0"/>
              </a:rPr>
            </a:br>
            <a:r>
              <a:rPr lang="en-US" sz="2000" dirty="0">
                <a:latin typeface="Consolas" charset="0"/>
                <a:ea typeface="Consolas" charset="0"/>
                <a:cs typeface="Consolas" charset="0"/>
              </a:rPr>
              <a:t>+---------+---+</a:t>
            </a:r>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949393" y="2717800"/>
            <a:ext cx="315382" cy="464575"/>
          </a:xfrm>
          <a:prstGeom prst="rect">
            <a:avLst/>
          </a:prstGeom>
        </p:spPr>
      </p:pic>
    </p:spTree>
    <p:extLst>
      <p:ext uri="{BB962C8B-B14F-4D97-AF65-F5344CB8AC3E}">
        <p14:creationId xmlns:p14="http://schemas.microsoft.com/office/powerpoint/2010/main" val="68441198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p:nvPr/>
        </p:nvSpPr>
        <p:spPr>
          <a:xfrm>
            <a:off x="1738366" y="2682199"/>
            <a:ext cx="8928101" cy="3810000"/>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p:txBody>
          <a:bodyPr>
            <a:normAutofit/>
          </a:bodyPr>
          <a:lstStyle/>
          <a:p>
            <a:r>
              <a:rPr lang="en-US" dirty="0" smtClean="0"/>
              <a:t>select()</a:t>
            </a:r>
            <a:endParaRPr lang="en-US" dirty="0"/>
          </a:p>
        </p:txBody>
      </p:sp>
      <p:sp>
        <p:nvSpPr>
          <p:cNvPr id="6" name="Rectangle 5"/>
          <p:cNvSpPr/>
          <p:nvPr/>
        </p:nvSpPr>
        <p:spPr>
          <a:xfrm>
            <a:off x="1697839" y="2827248"/>
            <a:ext cx="9193175" cy="3325905"/>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sz="1700" dirty="0" smtClean="0">
                <a:solidFill>
                  <a:srgbClr val="0070C0"/>
                </a:solidFill>
                <a:latin typeface="Consolas" charset="0"/>
                <a:ea typeface="Consolas" charset="0"/>
                <a:cs typeface="Consolas" charset="0"/>
              </a:rPr>
              <a:t>In</a:t>
            </a:r>
            <a:r>
              <a:rPr lang="en-US" sz="1700" dirty="0">
                <a:solidFill>
                  <a:srgbClr val="0070C0"/>
                </a:solidFill>
                <a:latin typeface="Consolas" charset="0"/>
                <a:ea typeface="Consolas" charset="0"/>
                <a:cs typeface="Consolas" charset="0"/>
              </a:rPr>
              <a:t>[1]</a:t>
            </a:r>
            <a:r>
              <a:rPr lang="en-US" sz="1700" dirty="0">
                <a:latin typeface="Consolas" charset="0"/>
                <a:ea typeface="Consolas" charset="0"/>
                <a:cs typeface="Consolas" charset="0"/>
              </a:rPr>
              <a:t>: </a:t>
            </a:r>
            <a:r>
              <a:rPr lang="en-US" sz="1700" b="1" dirty="0" err="1" smtClean="0">
                <a:latin typeface="Consolas" charset="0"/>
                <a:ea typeface="Consolas" charset="0"/>
                <a:cs typeface="Consolas" charset="0"/>
              </a:rPr>
              <a:t>df.select</a:t>
            </a:r>
            <a:r>
              <a:rPr lang="en-US" sz="1700" b="1" dirty="0" smtClean="0">
                <a:latin typeface="Consolas" charset="0"/>
                <a:ea typeface="Consolas" charset="0"/>
                <a:cs typeface="Consolas" charset="0"/>
              </a:rPr>
              <a:t>(</a:t>
            </a:r>
            <a:r>
              <a:rPr lang="en-US" sz="1700" b="1" dirty="0" err="1" smtClean="0">
                <a:latin typeface="Consolas" charset="0"/>
                <a:ea typeface="Consolas" charset="0"/>
                <a:cs typeface="Consolas" charset="0"/>
              </a:rPr>
              <a:t>df</a:t>
            </a:r>
            <a:r>
              <a:rPr lang="en-US" sz="1700" b="1" dirty="0" smtClean="0">
                <a:latin typeface="Consolas" charset="0"/>
                <a:ea typeface="Consolas" charset="0"/>
                <a:cs typeface="Consolas" charset="0"/>
              </a:rPr>
              <a:t>[</a:t>
            </a:r>
            <a:r>
              <a:rPr lang="en-US" sz="1800" b="1" dirty="0">
                <a:solidFill>
                  <a:srgbClr val="0070C0"/>
                </a:solidFill>
                <a:latin typeface="Consolas" charset="0"/>
                <a:ea typeface="Consolas" charset="0"/>
                <a:cs typeface="Consolas" charset="0"/>
              </a:rPr>
              <a:t>"</a:t>
            </a:r>
            <a:r>
              <a:rPr lang="en-US" sz="1700" b="1" dirty="0" err="1" smtClean="0">
                <a:solidFill>
                  <a:srgbClr val="0070C0"/>
                </a:solidFill>
                <a:latin typeface="Consolas" charset="0"/>
                <a:ea typeface="Consolas" charset="0"/>
                <a:cs typeface="Consolas" charset="0"/>
              </a:rPr>
              <a:t>first_name</a:t>
            </a:r>
            <a:r>
              <a:rPr lang="en-US" sz="1800" b="1" dirty="0">
                <a:solidFill>
                  <a:srgbClr val="0070C0"/>
                </a:solidFill>
                <a:latin typeface="Consolas" charset="0"/>
                <a:ea typeface="Consolas" charset="0"/>
                <a:cs typeface="Consolas" charset="0"/>
              </a:rPr>
              <a:t>"</a:t>
            </a:r>
            <a:r>
              <a:rPr lang="en-US" sz="1700" b="1" dirty="0" smtClean="0">
                <a:latin typeface="Consolas" charset="0"/>
                <a:ea typeface="Consolas" charset="0"/>
                <a:cs typeface="Consolas" charset="0"/>
              </a:rPr>
              <a:t>], </a:t>
            </a:r>
            <a:r>
              <a:rPr lang="en-US" sz="1700" b="1" dirty="0" err="1" smtClean="0">
                <a:latin typeface="Consolas" charset="0"/>
                <a:ea typeface="Consolas" charset="0"/>
                <a:cs typeface="Consolas" charset="0"/>
              </a:rPr>
              <a:t>df</a:t>
            </a:r>
            <a:r>
              <a:rPr lang="en-US" sz="1700" b="1" dirty="0" smtClean="0">
                <a:latin typeface="Consolas" charset="0"/>
                <a:ea typeface="Consolas" charset="0"/>
                <a:cs typeface="Consolas" charset="0"/>
              </a:rPr>
              <a:t>[</a:t>
            </a:r>
            <a:r>
              <a:rPr lang="en-US" sz="1800" b="1" dirty="0">
                <a:solidFill>
                  <a:srgbClr val="0070C0"/>
                </a:solidFill>
                <a:latin typeface="Consolas" charset="0"/>
                <a:ea typeface="Consolas" charset="0"/>
                <a:cs typeface="Consolas" charset="0"/>
              </a:rPr>
              <a:t>"</a:t>
            </a:r>
            <a:r>
              <a:rPr lang="en-US" sz="1700" b="1" dirty="0" smtClean="0">
                <a:solidFill>
                  <a:srgbClr val="0070C0"/>
                </a:solidFill>
                <a:latin typeface="Consolas" charset="0"/>
                <a:ea typeface="Consolas" charset="0"/>
                <a:cs typeface="Consolas" charset="0"/>
              </a:rPr>
              <a:t>age</a:t>
            </a:r>
            <a:r>
              <a:rPr lang="en-US" sz="1800" b="1" dirty="0">
                <a:solidFill>
                  <a:srgbClr val="0070C0"/>
                </a:solidFill>
                <a:latin typeface="Consolas" charset="0"/>
                <a:ea typeface="Consolas" charset="0"/>
                <a:cs typeface="Consolas" charset="0"/>
              </a:rPr>
              <a:t>"</a:t>
            </a:r>
            <a:r>
              <a:rPr lang="en-US" sz="1700" b="1" dirty="0" smtClean="0">
                <a:latin typeface="Consolas" charset="0"/>
                <a:ea typeface="Consolas" charset="0"/>
                <a:cs typeface="Consolas" charset="0"/>
              </a:rPr>
              <a:t>], </a:t>
            </a:r>
            <a:r>
              <a:rPr lang="en-US" sz="1700" b="1" dirty="0" err="1" smtClean="0">
                <a:latin typeface="Consolas" charset="0"/>
                <a:ea typeface="Consolas" charset="0"/>
                <a:cs typeface="Consolas" charset="0"/>
              </a:rPr>
              <a:t>df</a:t>
            </a:r>
            <a:r>
              <a:rPr lang="en-US" sz="1700" b="1" dirty="0" smtClean="0">
                <a:latin typeface="Consolas" charset="0"/>
                <a:ea typeface="Consolas" charset="0"/>
                <a:cs typeface="Consolas" charset="0"/>
              </a:rPr>
              <a:t>[</a:t>
            </a:r>
            <a:r>
              <a:rPr lang="en-US" sz="1800" b="1" dirty="0">
                <a:solidFill>
                  <a:srgbClr val="0070C0"/>
                </a:solidFill>
                <a:latin typeface="Consolas" charset="0"/>
                <a:ea typeface="Consolas" charset="0"/>
                <a:cs typeface="Consolas" charset="0"/>
              </a:rPr>
              <a:t>"</a:t>
            </a:r>
            <a:r>
              <a:rPr lang="en-US" sz="1700" b="1" dirty="0" smtClean="0">
                <a:solidFill>
                  <a:srgbClr val="0070C0"/>
                </a:solidFill>
                <a:latin typeface="Consolas" charset="0"/>
                <a:ea typeface="Consolas" charset="0"/>
                <a:cs typeface="Consolas" charset="0"/>
              </a:rPr>
              <a:t>age</a:t>
            </a:r>
            <a:r>
              <a:rPr lang="en-US" sz="1800" b="1" dirty="0">
                <a:solidFill>
                  <a:srgbClr val="0070C0"/>
                </a:solidFill>
                <a:latin typeface="Consolas" charset="0"/>
                <a:ea typeface="Consolas" charset="0"/>
                <a:cs typeface="Consolas" charset="0"/>
              </a:rPr>
              <a:t>"</a:t>
            </a:r>
            <a:r>
              <a:rPr lang="en-US" sz="1700" b="1" dirty="0" smtClean="0">
                <a:latin typeface="Consolas" charset="0"/>
                <a:ea typeface="Consolas" charset="0"/>
                <a:cs typeface="Consolas" charset="0"/>
              </a:rPr>
              <a:t>] </a:t>
            </a:r>
            <a:r>
              <a:rPr lang="en-US" sz="1700" b="1" dirty="0">
                <a:latin typeface="Consolas" charset="0"/>
                <a:ea typeface="Consolas" charset="0"/>
                <a:cs typeface="Consolas" charset="0"/>
              </a:rPr>
              <a:t>&gt; </a:t>
            </a:r>
            <a:r>
              <a:rPr lang="en-US" sz="1700" b="1" dirty="0" smtClean="0">
                <a:solidFill>
                  <a:schemeClr val="accent3"/>
                </a:solidFill>
                <a:latin typeface="Consolas" charset="0"/>
                <a:ea typeface="Consolas" charset="0"/>
                <a:cs typeface="Consolas" charset="0"/>
              </a:rPr>
              <a:t>49</a:t>
            </a:r>
            <a:r>
              <a:rPr lang="en-US" sz="1700" b="1" dirty="0" smtClean="0">
                <a:latin typeface="Consolas" charset="0"/>
                <a:ea typeface="Consolas" charset="0"/>
                <a:cs typeface="Consolas" charset="0"/>
              </a:rPr>
              <a:t>).</a:t>
            </a:r>
            <a:r>
              <a:rPr lang="en-US" sz="1700" b="1" dirty="0">
                <a:latin typeface="Consolas" charset="0"/>
                <a:ea typeface="Consolas" charset="0"/>
                <a:cs typeface="Consolas" charset="0"/>
              </a:rPr>
              <a:t>show(</a:t>
            </a:r>
            <a:r>
              <a:rPr lang="en-US" sz="1700" b="1" dirty="0">
                <a:solidFill>
                  <a:schemeClr val="accent3"/>
                </a:solidFill>
                <a:latin typeface="Consolas" charset="0"/>
                <a:ea typeface="Consolas" charset="0"/>
                <a:cs typeface="Consolas" charset="0"/>
              </a:rPr>
              <a:t>5</a:t>
            </a:r>
            <a:r>
              <a:rPr lang="en-US" sz="1700" b="1" dirty="0">
                <a:latin typeface="Consolas" charset="0"/>
                <a:ea typeface="Consolas" charset="0"/>
                <a:cs typeface="Consolas" charset="0"/>
              </a:rPr>
              <a:t>)</a:t>
            </a:r>
          </a:p>
          <a:p>
            <a:r>
              <a:rPr lang="en-US" sz="1700" dirty="0">
                <a:latin typeface="Consolas" charset="0"/>
                <a:ea typeface="Consolas" charset="0"/>
                <a:cs typeface="Consolas" charset="0"/>
              </a:rPr>
              <a:t>+----------+---+----------+</a:t>
            </a:r>
          </a:p>
          <a:p>
            <a:r>
              <a:rPr lang="en-US" sz="1700" dirty="0">
                <a:latin typeface="Consolas" charset="0"/>
                <a:ea typeface="Consolas" charset="0"/>
                <a:cs typeface="Consolas" charset="0"/>
              </a:rPr>
              <a:t>|</a:t>
            </a:r>
            <a:r>
              <a:rPr lang="en-US" sz="1700" dirty="0" err="1">
                <a:latin typeface="Consolas" charset="0"/>
                <a:ea typeface="Consolas" charset="0"/>
                <a:cs typeface="Consolas" charset="0"/>
              </a:rPr>
              <a:t>first_name|age</a:t>
            </a:r>
            <a:r>
              <a:rPr lang="en-US" sz="1700" dirty="0">
                <a:latin typeface="Consolas" charset="0"/>
                <a:ea typeface="Consolas" charset="0"/>
                <a:cs typeface="Consolas" charset="0"/>
              </a:rPr>
              <a:t>|(age &gt; 49)|</a:t>
            </a:r>
          </a:p>
          <a:p>
            <a:r>
              <a:rPr lang="en-US" sz="1700" dirty="0">
                <a:latin typeface="Consolas" charset="0"/>
                <a:ea typeface="Consolas" charset="0"/>
                <a:cs typeface="Consolas" charset="0"/>
              </a:rPr>
              <a:t>+----------+---+----------+</a:t>
            </a:r>
          </a:p>
          <a:p>
            <a:r>
              <a:rPr lang="en-US" sz="1700" dirty="0">
                <a:latin typeface="Consolas" charset="0"/>
                <a:ea typeface="Consolas" charset="0"/>
                <a:cs typeface="Consolas" charset="0"/>
              </a:rPr>
              <a:t>|      Erin| 42|     false|</a:t>
            </a:r>
          </a:p>
          <a:p>
            <a:r>
              <a:rPr lang="en-US" sz="1700" dirty="0">
                <a:latin typeface="Consolas" charset="0"/>
                <a:ea typeface="Consolas" charset="0"/>
                <a:cs typeface="Consolas" charset="0"/>
              </a:rPr>
              <a:t>|    Claire| 23|     false|</a:t>
            </a:r>
          </a:p>
          <a:p>
            <a:r>
              <a:rPr lang="en-US" sz="1700" dirty="0">
                <a:latin typeface="Consolas" charset="0"/>
                <a:ea typeface="Consolas" charset="0"/>
                <a:cs typeface="Consolas" charset="0"/>
              </a:rPr>
              <a:t>|    Norman| 81|      true|</a:t>
            </a:r>
          </a:p>
          <a:p>
            <a:r>
              <a:rPr lang="en-US" sz="1700" dirty="0">
                <a:latin typeface="Consolas" charset="0"/>
                <a:ea typeface="Consolas" charset="0"/>
                <a:cs typeface="Consolas" charset="0"/>
              </a:rPr>
              <a:t>|    Miguel| 64|      true|</a:t>
            </a:r>
          </a:p>
          <a:p>
            <a:r>
              <a:rPr lang="en-US" sz="1700" dirty="0">
                <a:latin typeface="Consolas" charset="0"/>
                <a:ea typeface="Consolas" charset="0"/>
                <a:cs typeface="Consolas" charset="0"/>
              </a:rPr>
              <a:t>|  </a:t>
            </a:r>
            <a:r>
              <a:rPr lang="en-US" sz="1700" dirty="0" err="1">
                <a:latin typeface="Consolas" charset="0"/>
                <a:ea typeface="Consolas" charset="0"/>
                <a:cs typeface="Consolas" charset="0"/>
              </a:rPr>
              <a:t>Rosalita</a:t>
            </a:r>
            <a:r>
              <a:rPr lang="en-US" sz="1700" dirty="0">
                <a:latin typeface="Consolas" charset="0"/>
                <a:ea typeface="Consolas" charset="0"/>
                <a:cs typeface="Consolas" charset="0"/>
              </a:rPr>
              <a:t>| 14|     false|</a:t>
            </a:r>
          </a:p>
          <a:p>
            <a:r>
              <a:rPr lang="en-US" sz="1700" dirty="0">
                <a:latin typeface="Consolas" charset="0"/>
                <a:ea typeface="Consolas" charset="0"/>
                <a:cs typeface="Consolas" charset="0"/>
              </a:rPr>
              <a:t>+----------+---+----------+</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306" y="2952751"/>
            <a:ext cx="443463" cy="443463"/>
          </a:xfrm>
          <a:prstGeom prst="rect">
            <a:avLst/>
          </a:prstGeom>
        </p:spPr>
      </p:pic>
      <p:sp>
        <p:nvSpPr>
          <p:cNvPr id="9" name="Content Placeholder 2"/>
          <p:cNvSpPr txBox="1">
            <a:spLocks/>
          </p:cNvSpPr>
          <p:nvPr/>
        </p:nvSpPr>
        <p:spPr>
          <a:xfrm>
            <a:off x="-609600" y="-779058"/>
            <a:ext cx="7655187" cy="1558115"/>
          </a:xfrm>
          <a:prstGeom prst="rect">
            <a:avLst/>
          </a:prstGeom>
        </p:spPr>
        <p:txBody>
          <a:bodyPr vert="horz" lIns="91438" tIns="45719" rIns="91438" bIns="45719" rtlCol="0">
            <a:normAutofit/>
          </a:bodyPr>
          <a:lstStyle>
            <a:lvl1pPr marL="168275" indent="-168275" algn="l" defTabSz="457200" rtl="0" eaLnBrk="1" fontAlgn="base" hangingPunct="1">
              <a:lnSpc>
                <a:spcPct val="100000"/>
              </a:lnSpc>
              <a:spcBef>
                <a:spcPct val="20000"/>
              </a:spcBef>
              <a:spcAft>
                <a:spcPct val="0"/>
              </a:spcAft>
              <a:buSzPct val="90000"/>
              <a:buFont typeface="Arial"/>
              <a:buChar char="•"/>
              <a:defRPr sz="2800" kern="1200" spc="0">
                <a:solidFill>
                  <a:schemeClr val="tx1">
                    <a:lumMod val="75000"/>
                    <a:lumOff val="25000"/>
                  </a:schemeClr>
                </a:solidFill>
                <a:latin typeface="Source Sans Pro Light"/>
                <a:ea typeface="ＭＳ Ｐゴシック" charset="0"/>
                <a:cs typeface="Source Sans Pro"/>
              </a:defRPr>
            </a:lvl1pPr>
            <a:lvl2pPr marL="401638" indent="-174625" algn="l" defTabSz="457200" rtl="0" eaLnBrk="1" fontAlgn="base" hangingPunct="1">
              <a:lnSpc>
                <a:spcPct val="100000"/>
              </a:lnSpc>
              <a:spcBef>
                <a:spcPct val="20000"/>
              </a:spcBef>
              <a:spcAft>
                <a:spcPct val="0"/>
              </a:spcAft>
              <a:buSzPct val="90000"/>
              <a:buFont typeface="Arial"/>
              <a:buChar char="•"/>
              <a:defRPr sz="2400" kern="1200" spc="0">
                <a:solidFill>
                  <a:schemeClr val="tx1">
                    <a:lumMod val="75000"/>
                    <a:lumOff val="25000"/>
                  </a:schemeClr>
                </a:solidFill>
                <a:latin typeface="Source Sans Pro Light"/>
                <a:ea typeface="ＭＳ Ｐゴシック" charset="0"/>
                <a:cs typeface="Source Sans Pro"/>
              </a:defRPr>
            </a:lvl2pPr>
            <a:lvl3pPr marL="744538" indent="-174625" algn="l" defTabSz="457200" rtl="0" eaLnBrk="1" fontAlgn="base" hangingPunct="1">
              <a:lnSpc>
                <a:spcPct val="100000"/>
              </a:lnSpc>
              <a:spcBef>
                <a:spcPct val="20000"/>
              </a:spcBef>
              <a:spcAft>
                <a:spcPct val="0"/>
              </a:spcAft>
              <a:buSzPct val="80000"/>
              <a:buFont typeface="Lucida Grande"/>
              <a:buChar char="–"/>
              <a:tabLst/>
              <a:defRPr sz="2000" kern="1200" spc="0">
                <a:solidFill>
                  <a:schemeClr val="tx1">
                    <a:lumMod val="75000"/>
                    <a:lumOff val="25000"/>
                  </a:schemeClr>
                </a:solidFill>
                <a:latin typeface="Source Sans Pro Light"/>
                <a:ea typeface="ＭＳ Ｐゴシック" charset="0"/>
                <a:cs typeface="Source Sans Pro"/>
              </a:defRPr>
            </a:lvl3pPr>
            <a:lvl4pPr marL="971550" indent="-174625" algn="l" defTabSz="457200" rtl="0" eaLnBrk="1" fontAlgn="base" hangingPunct="1">
              <a:lnSpc>
                <a:spcPct val="100000"/>
              </a:lnSpc>
              <a:spcBef>
                <a:spcPct val="20000"/>
              </a:spcBef>
              <a:spcAft>
                <a:spcPct val="0"/>
              </a:spcAft>
              <a:buSzPct val="90000"/>
              <a:buFont typeface="Arial"/>
              <a:buChar char="•"/>
              <a:defRPr sz="2000" kern="1200" spc="0">
                <a:solidFill>
                  <a:schemeClr val="tx1">
                    <a:lumMod val="75000"/>
                    <a:lumOff val="25000"/>
                  </a:schemeClr>
                </a:solidFill>
                <a:latin typeface="Source Sans Pro Light"/>
                <a:ea typeface="ＭＳ Ｐゴシック" charset="0"/>
                <a:cs typeface="Source Sans Pro"/>
              </a:defRPr>
            </a:lvl4pPr>
            <a:lvl5pPr marL="1139825" indent="-168275" algn="l" defTabSz="457200" rtl="0" eaLnBrk="1" fontAlgn="base" hangingPunct="1">
              <a:lnSpc>
                <a:spcPct val="100000"/>
              </a:lnSpc>
              <a:spcBef>
                <a:spcPct val="20000"/>
              </a:spcBef>
              <a:spcAft>
                <a:spcPct val="0"/>
              </a:spcAft>
              <a:buSzPct val="80000"/>
              <a:buFont typeface="Lucida Grande"/>
              <a:buChar char="–"/>
              <a:defRPr sz="1800" kern="1200" spc="0">
                <a:solidFill>
                  <a:schemeClr val="tx1">
                    <a:lumMod val="75000"/>
                    <a:lumOff val="25000"/>
                  </a:schemeClr>
                </a:solidFill>
                <a:latin typeface="Source Sans Pro Light"/>
                <a:ea typeface="ＭＳ Ｐゴシック" charset="0"/>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dirty="0"/>
          </a:p>
        </p:txBody>
      </p:sp>
      <p:sp>
        <p:nvSpPr>
          <p:cNvPr id="10" name="Content Placeholder 2"/>
          <p:cNvSpPr txBox="1">
            <a:spLocks/>
          </p:cNvSpPr>
          <p:nvPr/>
        </p:nvSpPr>
        <p:spPr>
          <a:xfrm>
            <a:off x="-1840304" y="1493495"/>
            <a:ext cx="7655187" cy="1127811"/>
          </a:xfrm>
          <a:prstGeom prst="rect">
            <a:avLst/>
          </a:prstGeom>
        </p:spPr>
        <p:txBody>
          <a:bodyPr vert="horz" lIns="91438" tIns="45719" rIns="91438" bIns="45719" rtlCol="0">
            <a:normAutofit/>
          </a:bodyPr>
          <a:lstStyle>
            <a:lvl1pPr marL="168275" indent="-168275" algn="l" defTabSz="457200" rtl="0" eaLnBrk="1" fontAlgn="base" hangingPunct="1">
              <a:lnSpc>
                <a:spcPct val="100000"/>
              </a:lnSpc>
              <a:spcBef>
                <a:spcPct val="20000"/>
              </a:spcBef>
              <a:spcAft>
                <a:spcPct val="0"/>
              </a:spcAft>
              <a:buSzPct val="90000"/>
              <a:buFont typeface="Arial"/>
              <a:buChar char="•"/>
              <a:defRPr sz="2800" kern="1200" spc="0">
                <a:solidFill>
                  <a:schemeClr val="tx1">
                    <a:lumMod val="75000"/>
                    <a:lumOff val="25000"/>
                  </a:schemeClr>
                </a:solidFill>
                <a:latin typeface="Source Sans Pro Light"/>
                <a:ea typeface="ＭＳ Ｐゴシック" charset="0"/>
                <a:cs typeface="Source Sans Pro"/>
              </a:defRPr>
            </a:lvl1pPr>
            <a:lvl2pPr marL="401638" indent="-174625" algn="l" defTabSz="457200" rtl="0" eaLnBrk="1" fontAlgn="base" hangingPunct="1">
              <a:lnSpc>
                <a:spcPct val="100000"/>
              </a:lnSpc>
              <a:spcBef>
                <a:spcPct val="20000"/>
              </a:spcBef>
              <a:spcAft>
                <a:spcPct val="0"/>
              </a:spcAft>
              <a:buSzPct val="90000"/>
              <a:buFont typeface="Arial"/>
              <a:buChar char="•"/>
              <a:defRPr sz="2400" kern="1200" spc="0">
                <a:solidFill>
                  <a:schemeClr val="tx1">
                    <a:lumMod val="75000"/>
                    <a:lumOff val="25000"/>
                  </a:schemeClr>
                </a:solidFill>
                <a:latin typeface="Source Sans Pro Light"/>
                <a:ea typeface="ＭＳ Ｐゴシック" charset="0"/>
                <a:cs typeface="Source Sans Pro"/>
              </a:defRPr>
            </a:lvl2pPr>
            <a:lvl3pPr marL="744538" indent="-174625" algn="l" defTabSz="457200" rtl="0" eaLnBrk="1" fontAlgn="base" hangingPunct="1">
              <a:lnSpc>
                <a:spcPct val="100000"/>
              </a:lnSpc>
              <a:spcBef>
                <a:spcPct val="20000"/>
              </a:spcBef>
              <a:spcAft>
                <a:spcPct val="0"/>
              </a:spcAft>
              <a:buSzPct val="80000"/>
              <a:buFont typeface="Lucida Grande"/>
              <a:buChar char="–"/>
              <a:tabLst/>
              <a:defRPr sz="2000" kern="1200" spc="0">
                <a:solidFill>
                  <a:schemeClr val="tx1">
                    <a:lumMod val="75000"/>
                    <a:lumOff val="25000"/>
                  </a:schemeClr>
                </a:solidFill>
                <a:latin typeface="Source Sans Pro Light"/>
                <a:ea typeface="ＭＳ Ｐゴシック" charset="0"/>
                <a:cs typeface="Source Sans Pro"/>
              </a:defRPr>
            </a:lvl3pPr>
            <a:lvl4pPr marL="971550" indent="-174625" algn="l" defTabSz="457200" rtl="0" eaLnBrk="1" fontAlgn="base" hangingPunct="1">
              <a:lnSpc>
                <a:spcPct val="100000"/>
              </a:lnSpc>
              <a:spcBef>
                <a:spcPct val="20000"/>
              </a:spcBef>
              <a:spcAft>
                <a:spcPct val="0"/>
              </a:spcAft>
              <a:buSzPct val="90000"/>
              <a:buFont typeface="Arial"/>
              <a:buChar char="•"/>
              <a:defRPr sz="2000" kern="1200" spc="0">
                <a:solidFill>
                  <a:schemeClr val="tx1">
                    <a:lumMod val="75000"/>
                    <a:lumOff val="25000"/>
                  </a:schemeClr>
                </a:solidFill>
                <a:latin typeface="Source Sans Pro Light"/>
                <a:ea typeface="ＭＳ Ｐゴシック" charset="0"/>
                <a:cs typeface="Source Sans Pro"/>
              </a:defRPr>
            </a:lvl4pPr>
            <a:lvl5pPr marL="1139825" indent="-168275" algn="l" defTabSz="457200" rtl="0" eaLnBrk="1" fontAlgn="base" hangingPunct="1">
              <a:lnSpc>
                <a:spcPct val="100000"/>
              </a:lnSpc>
              <a:spcBef>
                <a:spcPct val="20000"/>
              </a:spcBef>
              <a:spcAft>
                <a:spcPct val="0"/>
              </a:spcAft>
              <a:buSzPct val="80000"/>
              <a:buFont typeface="Lucida Grande"/>
              <a:buChar char="–"/>
              <a:defRPr sz="1800" kern="1200" spc="0">
                <a:solidFill>
                  <a:schemeClr val="tx1">
                    <a:lumMod val="75000"/>
                    <a:lumOff val="25000"/>
                  </a:schemeClr>
                </a:solidFill>
                <a:latin typeface="Source Sans Pro Light"/>
                <a:ea typeface="ＭＳ Ｐゴシック" charset="0"/>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11" name="Content Placeholder 2"/>
          <p:cNvSpPr>
            <a:spLocks noGrp="1"/>
          </p:cNvSpPr>
          <p:nvPr>
            <p:ph idx="1"/>
          </p:nvPr>
        </p:nvSpPr>
        <p:spPr>
          <a:xfrm>
            <a:off x="1987291" y="1185085"/>
            <a:ext cx="7655187" cy="1558115"/>
          </a:xfrm>
        </p:spPr>
        <p:txBody>
          <a:bodyPr>
            <a:normAutofit/>
          </a:bodyPr>
          <a:lstStyle/>
          <a:p>
            <a:pPr marL="0" indent="0">
              <a:buNone/>
            </a:pPr>
            <a:r>
              <a:rPr lang="en-US" dirty="0">
                <a:solidFill>
                  <a:srgbClr val="0070C0"/>
                </a:solidFill>
                <a:latin typeface="Consolas" charset="0"/>
                <a:ea typeface="Consolas" charset="0"/>
                <a:cs typeface="Consolas" charset="0"/>
              </a:rPr>
              <a:t>s</a:t>
            </a:r>
            <a:r>
              <a:rPr lang="en-US" dirty="0" smtClean="0">
                <a:solidFill>
                  <a:srgbClr val="0070C0"/>
                </a:solidFill>
                <a:latin typeface="Consolas" charset="0"/>
                <a:ea typeface="Consolas" charset="0"/>
                <a:cs typeface="Consolas" charset="0"/>
              </a:rPr>
              <a:t>elect()</a:t>
            </a:r>
            <a:r>
              <a:rPr lang="en-US" dirty="0" smtClean="0"/>
              <a:t> is like a SQL SELECT, allowing you to limit the results to specific columns. </a:t>
            </a:r>
            <a:endParaRPr lang="en-US" dirty="0"/>
          </a:p>
        </p:txBody>
      </p:sp>
    </p:spTree>
    <p:extLst>
      <p:ext uri="{BB962C8B-B14F-4D97-AF65-F5344CB8AC3E}">
        <p14:creationId xmlns:p14="http://schemas.microsoft.com/office/powerpoint/2010/main" val="163805188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p:nvPr/>
        </p:nvSpPr>
        <p:spPr>
          <a:xfrm>
            <a:off x="1524001" y="1981201"/>
            <a:ext cx="9020175" cy="457199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p:txBody>
          <a:bodyPr>
            <a:normAutofit/>
          </a:bodyPr>
          <a:lstStyle/>
          <a:p>
            <a:r>
              <a:rPr lang="en-US" dirty="0" smtClean="0"/>
              <a:t>select()</a:t>
            </a:r>
            <a:endParaRPr lang="en-US" dirty="0"/>
          </a:p>
        </p:txBody>
      </p:sp>
      <p:sp>
        <p:nvSpPr>
          <p:cNvPr id="3" name="Content Placeholder 2"/>
          <p:cNvSpPr>
            <a:spLocks noGrp="1"/>
          </p:cNvSpPr>
          <p:nvPr>
            <p:ph idx="1"/>
          </p:nvPr>
        </p:nvSpPr>
        <p:spPr>
          <a:xfrm>
            <a:off x="128789" y="1185085"/>
            <a:ext cx="11410681" cy="1127810"/>
          </a:xfrm>
        </p:spPr>
        <p:txBody>
          <a:bodyPr>
            <a:normAutofit/>
          </a:bodyPr>
          <a:lstStyle/>
          <a:p>
            <a:pPr marL="0" indent="0">
              <a:buNone/>
            </a:pPr>
            <a:r>
              <a:rPr lang="en-US" dirty="0" smtClean="0"/>
              <a:t>The DSL also allows you create on-the-fly </a:t>
            </a:r>
            <a:r>
              <a:rPr lang="en-US" i="1" dirty="0" smtClean="0"/>
              <a:t>derived columns</a:t>
            </a:r>
            <a:r>
              <a:rPr lang="en-US" dirty="0" smtClean="0"/>
              <a:t>.</a:t>
            </a:r>
          </a:p>
          <a:p>
            <a:endParaRPr lang="en-US" dirty="0"/>
          </a:p>
        </p:txBody>
      </p:sp>
      <p:sp>
        <p:nvSpPr>
          <p:cNvPr id="4" name="Slide Number Placeholder 3"/>
          <p:cNvSpPr>
            <a:spLocks noGrp="1"/>
          </p:cNvSpPr>
          <p:nvPr>
            <p:ph type="sldNum" sz="quarter" idx="10"/>
          </p:nvPr>
        </p:nvSpPr>
        <p:spPr/>
        <p:txBody>
          <a:bodyPr/>
          <a:lstStyle/>
          <a:p>
            <a:pPr>
              <a:defRPr/>
            </a:pPr>
            <a:fld id="{0E3D2C8F-1C34-3F4C-9785-AD9AA213DF44}" type="slidenum">
              <a:rPr lang="en-US" smtClean="0"/>
              <a:pPr>
                <a:defRPr/>
              </a:pPr>
              <a:t>92</a:t>
            </a:fld>
            <a:endParaRPr lang="en-US" dirty="0"/>
          </a:p>
        </p:txBody>
      </p:sp>
      <p:sp>
        <p:nvSpPr>
          <p:cNvPr id="6" name="Rectangle 5"/>
          <p:cNvSpPr/>
          <p:nvPr/>
        </p:nvSpPr>
        <p:spPr>
          <a:xfrm>
            <a:off x="1828800" y="2207434"/>
            <a:ext cx="8510414" cy="4053666"/>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sz="2000" dirty="0" err="1">
                <a:latin typeface="Consolas" charset="0"/>
                <a:ea typeface="Consolas" charset="0"/>
                <a:cs typeface="Consolas" charset="0"/>
              </a:rPr>
              <a:t>scala</a:t>
            </a:r>
            <a:r>
              <a:rPr lang="en-US" sz="2000" dirty="0">
                <a:latin typeface="Consolas" charset="0"/>
                <a:ea typeface="Consolas" charset="0"/>
                <a:cs typeface="Consolas" charset="0"/>
              </a:rPr>
              <a:t>&gt; </a:t>
            </a:r>
            <a:r>
              <a:rPr lang="en-US" sz="2000" b="1" dirty="0" err="1">
                <a:latin typeface="Consolas" charset="0"/>
                <a:ea typeface="Consolas" charset="0"/>
                <a:cs typeface="Consolas" charset="0"/>
              </a:rPr>
              <a:t>df.select</a:t>
            </a:r>
            <a:r>
              <a:rPr lang="en-US" sz="2000" b="1" dirty="0">
                <a:latin typeface="Consolas" charset="0"/>
                <a:ea typeface="Consolas" charset="0"/>
                <a:cs typeface="Consolas" charset="0"/>
              </a:rPr>
              <a:t>($</a:t>
            </a:r>
            <a:r>
              <a:rPr lang="en-US" sz="2000" b="1" dirty="0">
                <a:solidFill>
                  <a:srgbClr val="0070C0"/>
                </a:solidFill>
                <a:latin typeface="Consolas" charset="0"/>
                <a:ea typeface="Consolas" charset="0"/>
                <a:cs typeface="Consolas" charset="0"/>
              </a:rPr>
              <a:t>"</a:t>
            </a:r>
            <a:r>
              <a:rPr lang="en-US" sz="2000" b="1" dirty="0" err="1">
                <a:solidFill>
                  <a:srgbClr val="0070C0"/>
                </a:solidFill>
                <a:latin typeface="Consolas" charset="0"/>
                <a:ea typeface="Consolas" charset="0"/>
                <a:cs typeface="Consolas" charset="0"/>
              </a:rPr>
              <a:t>firstName</a:t>
            </a:r>
            <a:r>
              <a:rPr lang="en-US" sz="2000" b="1" dirty="0">
                <a:solidFill>
                  <a:srgbClr val="0070C0"/>
                </a:solidFill>
                <a:latin typeface="Consolas" charset="0"/>
                <a:ea typeface="Consolas" charset="0"/>
                <a:cs typeface="Consolas" charset="0"/>
              </a:rPr>
              <a:t>"</a:t>
            </a:r>
            <a:r>
              <a:rPr lang="en-US" sz="2000" b="1" dirty="0">
                <a:latin typeface="Consolas" charset="0"/>
                <a:ea typeface="Consolas" charset="0"/>
                <a:cs typeface="Consolas" charset="0"/>
              </a:rPr>
              <a:t>,</a:t>
            </a:r>
            <a:br>
              <a:rPr lang="en-US" sz="2000" b="1" dirty="0">
                <a:latin typeface="Consolas" charset="0"/>
                <a:ea typeface="Consolas" charset="0"/>
                <a:cs typeface="Consolas" charset="0"/>
              </a:rPr>
            </a:br>
            <a:r>
              <a:rPr lang="en-US" sz="2000" b="1" dirty="0">
                <a:latin typeface="Consolas" charset="0"/>
                <a:ea typeface="Consolas" charset="0"/>
                <a:cs typeface="Consolas" charset="0"/>
              </a:rPr>
              <a:t>                 $</a:t>
            </a:r>
            <a:r>
              <a:rPr lang="en-US" sz="2000" b="1" dirty="0">
                <a:solidFill>
                  <a:srgbClr val="0070C0"/>
                </a:solidFill>
                <a:latin typeface="Consolas" charset="0"/>
                <a:ea typeface="Consolas" charset="0"/>
                <a:cs typeface="Consolas" charset="0"/>
              </a:rPr>
              <a:t>"age"</a:t>
            </a:r>
            <a:r>
              <a:rPr lang="en-US" sz="2000" b="1" dirty="0">
                <a:latin typeface="Consolas" charset="0"/>
                <a:ea typeface="Consolas" charset="0"/>
                <a:cs typeface="Consolas" charset="0"/>
              </a:rPr>
              <a:t>,</a:t>
            </a:r>
            <a:br>
              <a:rPr lang="en-US" sz="2000" b="1" dirty="0">
                <a:latin typeface="Consolas" charset="0"/>
                <a:ea typeface="Consolas" charset="0"/>
                <a:cs typeface="Consolas" charset="0"/>
              </a:rPr>
            </a:br>
            <a:r>
              <a:rPr lang="en-US" sz="2000" b="1" dirty="0">
                <a:latin typeface="Consolas" charset="0"/>
                <a:ea typeface="Consolas" charset="0"/>
                <a:cs typeface="Consolas" charset="0"/>
              </a:rPr>
              <a:t>                 $</a:t>
            </a:r>
            <a:r>
              <a:rPr lang="en-US" sz="2000" b="1" dirty="0">
                <a:solidFill>
                  <a:srgbClr val="0070C0"/>
                </a:solidFill>
                <a:latin typeface="Consolas" charset="0"/>
                <a:ea typeface="Consolas" charset="0"/>
                <a:cs typeface="Consolas" charset="0"/>
              </a:rPr>
              <a:t>"age"</a:t>
            </a:r>
            <a:r>
              <a:rPr lang="en-US" sz="2000" b="1" dirty="0">
                <a:latin typeface="Consolas" charset="0"/>
                <a:ea typeface="Consolas" charset="0"/>
                <a:cs typeface="Consolas" charset="0"/>
              </a:rPr>
              <a:t> &gt; </a:t>
            </a:r>
            <a:r>
              <a:rPr lang="en-US" sz="2000" b="1" dirty="0">
                <a:solidFill>
                  <a:schemeClr val="accent3"/>
                </a:solidFill>
                <a:latin typeface="Consolas" charset="0"/>
                <a:ea typeface="Consolas" charset="0"/>
                <a:cs typeface="Consolas" charset="0"/>
              </a:rPr>
              <a:t>49</a:t>
            </a:r>
            <a:r>
              <a:rPr lang="en-US" sz="2000" b="1" dirty="0">
                <a:latin typeface="Consolas" charset="0"/>
                <a:ea typeface="Consolas" charset="0"/>
                <a:cs typeface="Consolas" charset="0"/>
              </a:rPr>
              <a:t>,</a:t>
            </a:r>
            <a:br>
              <a:rPr lang="en-US" sz="2000" b="1" dirty="0">
                <a:latin typeface="Consolas" charset="0"/>
                <a:ea typeface="Consolas" charset="0"/>
                <a:cs typeface="Consolas" charset="0"/>
              </a:rPr>
            </a:br>
            <a:r>
              <a:rPr lang="en-US" sz="2000" b="1" dirty="0">
                <a:latin typeface="Consolas" charset="0"/>
                <a:ea typeface="Consolas" charset="0"/>
                <a:cs typeface="Consolas" charset="0"/>
              </a:rPr>
              <a:t>                 $</a:t>
            </a:r>
            <a:r>
              <a:rPr lang="en-US" sz="2000" b="1" dirty="0">
                <a:solidFill>
                  <a:srgbClr val="0070C0"/>
                </a:solidFill>
                <a:latin typeface="Consolas" charset="0"/>
                <a:ea typeface="Consolas" charset="0"/>
                <a:cs typeface="Consolas" charset="0"/>
              </a:rPr>
              <a:t>"age"</a:t>
            </a:r>
            <a:r>
              <a:rPr lang="en-US" sz="2000" b="1" dirty="0">
                <a:latin typeface="Consolas" charset="0"/>
                <a:ea typeface="Consolas" charset="0"/>
                <a:cs typeface="Consolas" charset="0"/>
              </a:rPr>
              <a:t> + </a:t>
            </a:r>
            <a:r>
              <a:rPr lang="en-US" sz="2000" b="1" dirty="0">
                <a:solidFill>
                  <a:schemeClr val="accent3"/>
                </a:solidFill>
                <a:latin typeface="Consolas" charset="0"/>
                <a:ea typeface="Consolas" charset="0"/>
                <a:cs typeface="Consolas" charset="0"/>
              </a:rPr>
              <a:t>10</a:t>
            </a:r>
            <a:r>
              <a:rPr lang="en-US" sz="2000" b="1" dirty="0">
                <a:latin typeface="Consolas" charset="0"/>
                <a:ea typeface="Consolas" charset="0"/>
                <a:cs typeface="Consolas" charset="0"/>
              </a:rPr>
              <a:t>).show(</a:t>
            </a:r>
            <a:r>
              <a:rPr lang="en-US" sz="2000" b="1" dirty="0">
                <a:solidFill>
                  <a:schemeClr val="accent3"/>
                </a:solidFill>
                <a:latin typeface="Consolas" charset="0"/>
                <a:ea typeface="Consolas" charset="0"/>
                <a:cs typeface="Consolas" charset="0"/>
              </a:rPr>
              <a:t>5</a:t>
            </a:r>
            <a:r>
              <a:rPr lang="en-US" sz="2000" b="1" dirty="0">
                <a:latin typeface="Consolas" charset="0"/>
                <a:ea typeface="Consolas" charset="0"/>
                <a:cs typeface="Consolas" charset="0"/>
              </a:rPr>
              <a:t>)</a:t>
            </a:r>
          </a:p>
          <a:p>
            <a:r>
              <a:rPr lang="en-US" sz="2000" dirty="0">
                <a:latin typeface="Consolas" charset="0"/>
                <a:ea typeface="Consolas" charset="0"/>
                <a:cs typeface="Consolas" charset="0"/>
              </a:rPr>
              <a:t>+---------+---+----------+----------+</a:t>
            </a:r>
          </a:p>
          <a:p>
            <a:r>
              <a:rPr lang="en-US" sz="2000" dirty="0">
                <a:latin typeface="Consolas" charset="0"/>
                <a:ea typeface="Consolas" charset="0"/>
                <a:cs typeface="Consolas" charset="0"/>
              </a:rPr>
              <a:t>|</a:t>
            </a:r>
            <a:r>
              <a:rPr lang="en-US" sz="2000" dirty="0" err="1">
                <a:latin typeface="Consolas" charset="0"/>
                <a:ea typeface="Consolas" charset="0"/>
                <a:cs typeface="Consolas" charset="0"/>
              </a:rPr>
              <a:t>firstName|age</a:t>
            </a:r>
            <a:r>
              <a:rPr lang="en-US" sz="2000" dirty="0">
                <a:solidFill>
                  <a:schemeClr val="tx1"/>
                </a:solidFill>
                <a:latin typeface="Consolas" charset="0"/>
                <a:ea typeface="Consolas" charset="0"/>
                <a:cs typeface="Consolas" charset="0"/>
              </a:rPr>
              <a:t>|</a:t>
            </a:r>
            <a:r>
              <a:rPr lang="en-US" sz="2000" dirty="0">
                <a:solidFill>
                  <a:srgbClr val="FF0000"/>
                </a:solidFill>
                <a:latin typeface="Consolas" charset="0"/>
                <a:ea typeface="Consolas" charset="0"/>
                <a:cs typeface="Consolas" charset="0"/>
              </a:rPr>
              <a:t>(age &gt; 49)</a:t>
            </a:r>
            <a:r>
              <a:rPr lang="en-US" sz="2000" dirty="0">
                <a:solidFill>
                  <a:schemeClr val="tx1"/>
                </a:solidFill>
                <a:latin typeface="Consolas" charset="0"/>
                <a:ea typeface="Consolas" charset="0"/>
                <a:cs typeface="Consolas" charset="0"/>
              </a:rPr>
              <a:t>|</a:t>
            </a:r>
            <a:r>
              <a:rPr lang="en-US" sz="2000" dirty="0">
                <a:solidFill>
                  <a:srgbClr val="FF0000"/>
                </a:solidFill>
                <a:latin typeface="Consolas" charset="0"/>
                <a:ea typeface="Consolas" charset="0"/>
                <a:cs typeface="Consolas" charset="0"/>
              </a:rPr>
              <a:t>(age + 10)</a:t>
            </a:r>
            <a:r>
              <a:rPr lang="en-US" sz="2000" dirty="0">
                <a:solidFill>
                  <a:schemeClr val="tx1"/>
                </a:solidFill>
                <a:latin typeface="Consolas" charset="0"/>
                <a:ea typeface="Consolas" charset="0"/>
                <a:cs typeface="Consolas" charset="0"/>
              </a:rPr>
              <a:t>|</a:t>
            </a:r>
          </a:p>
          <a:p>
            <a:r>
              <a:rPr lang="en-US" sz="2000" dirty="0">
                <a:latin typeface="Consolas" charset="0"/>
                <a:ea typeface="Consolas" charset="0"/>
                <a:cs typeface="Consolas" charset="0"/>
              </a:rPr>
              <a:t>+---------+---+----------+----------+</a:t>
            </a:r>
          </a:p>
          <a:p>
            <a:r>
              <a:rPr lang="en-US" sz="2000" dirty="0">
                <a:latin typeface="Consolas" charset="0"/>
                <a:ea typeface="Consolas" charset="0"/>
                <a:cs typeface="Consolas" charset="0"/>
              </a:rPr>
              <a:t>|     Erin| 42|     false|        52|</a:t>
            </a:r>
          </a:p>
          <a:p>
            <a:r>
              <a:rPr lang="en-US" sz="2000" dirty="0">
                <a:latin typeface="Consolas" charset="0"/>
                <a:ea typeface="Consolas" charset="0"/>
                <a:cs typeface="Consolas" charset="0"/>
              </a:rPr>
              <a:t>|   Claire| 23|     false|        33|</a:t>
            </a:r>
          </a:p>
          <a:p>
            <a:r>
              <a:rPr lang="en-US" sz="2000" dirty="0">
                <a:latin typeface="Consolas" charset="0"/>
                <a:ea typeface="Consolas" charset="0"/>
                <a:cs typeface="Consolas" charset="0"/>
              </a:rPr>
              <a:t>|   Norman| 81|      true|        91|</a:t>
            </a:r>
          </a:p>
          <a:p>
            <a:r>
              <a:rPr lang="en-US" sz="2000" dirty="0">
                <a:latin typeface="Consolas" charset="0"/>
                <a:ea typeface="Consolas" charset="0"/>
                <a:cs typeface="Consolas" charset="0"/>
              </a:rPr>
              <a:t>|   Miguel| 64|      true|        74|</a:t>
            </a:r>
          </a:p>
          <a:p>
            <a:r>
              <a:rPr lang="en-US" sz="2000" dirty="0">
                <a:latin typeface="Consolas" charset="0"/>
                <a:ea typeface="Consolas" charset="0"/>
                <a:cs typeface="Consolas" charset="0"/>
              </a:rPr>
              <a:t>| </a:t>
            </a:r>
            <a:r>
              <a:rPr lang="en-US" sz="2000" dirty="0" err="1">
                <a:latin typeface="Consolas" charset="0"/>
                <a:ea typeface="Consolas" charset="0"/>
                <a:cs typeface="Consolas" charset="0"/>
              </a:rPr>
              <a:t>Rosalita</a:t>
            </a:r>
            <a:r>
              <a:rPr lang="en-US" sz="2000" dirty="0">
                <a:latin typeface="Consolas" charset="0"/>
                <a:ea typeface="Consolas" charset="0"/>
                <a:cs typeface="Consolas" charset="0"/>
              </a:rPr>
              <a:t>| 14|     false|        24|</a:t>
            </a:r>
          </a:p>
          <a:p>
            <a:r>
              <a:rPr lang="en-US" sz="2000" dirty="0">
                <a:latin typeface="Consolas" charset="0"/>
                <a:ea typeface="Consolas" charset="0"/>
                <a:cs typeface="Consolas" charset="0"/>
              </a:rPr>
              <a:t>+---------+---+----------+----------+</a:t>
            </a:r>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833154" y="2312896"/>
            <a:ext cx="315382" cy="464575"/>
          </a:xfrm>
          <a:prstGeom prst="rect">
            <a:avLst/>
          </a:prstGeom>
        </p:spPr>
      </p:pic>
    </p:spTree>
    <p:extLst>
      <p:ext uri="{BB962C8B-B14F-4D97-AF65-F5344CB8AC3E}">
        <p14:creationId xmlns:p14="http://schemas.microsoft.com/office/powerpoint/2010/main" val="3423576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p:nvPr/>
        </p:nvSpPr>
        <p:spPr>
          <a:xfrm>
            <a:off x="1524001" y="1981201"/>
            <a:ext cx="9020175" cy="457199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p:txBody>
          <a:bodyPr>
            <a:normAutofit/>
          </a:bodyPr>
          <a:lstStyle/>
          <a:p>
            <a:r>
              <a:rPr lang="en-US" dirty="0" smtClean="0"/>
              <a:t>select()</a:t>
            </a:r>
            <a:endParaRPr lang="en-US" dirty="0"/>
          </a:p>
        </p:txBody>
      </p:sp>
      <p:sp>
        <p:nvSpPr>
          <p:cNvPr id="3" name="Content Placeholder 2"/>
          <p:cNvSpPr>
            <a:spLocks noGrp="1"/>
          </p:cNvSpPr>
          <p:nvPr>
            <p:ph idx="1"/>
          </p:nvPr>
        </p:nvSpPr>
        <p:spPr>
          <a:xfrm>
            <a:off x="128789" y="1185085"/>
            <a:ext cx="11410681" cy="1127810"/>
          </a:xfrm>
        </p:spPr>
        <p:txBody>
          <a:bodyPr>
            <a:normAutofit/>
          </a:bodyPr>
          <a:lstStyle/>
          <a:p>
            <a:pPr marL="0" indent="0">
              <a:buNone/>
            </a:pPr>
            <a:r>
              <a:rPr lang="en-US" dirty="0" smtClean="0"/>
              <a:t>The DSL also allows you create on-the-fly </a:t>
            </a:r>
            <a:r>
              <a:rPr lang="en-US" i="1" dirty="0" smtClean="0"/>
              <a:t>derived columns</a:t>
            </a:r>
            <a:r>
              <a:rPr lang="en-US" dirty="0" smtClean="0"/>
              <a:t>.</a:t>
            </a:r>
          </a:p>
          <a:p>
            <a:endParaRPr lang="en-US" dirty="0"/>
          </a:p>
        </p:txBody>
      </p:sp>
      <p:sp>
        <p:nvSpPr>
          <p:cNvPr id="4" name="Slide Number Placeholder 3"/>
          <p:cNvSpPr>
            <a:spLocks noGrp="1"/>
          </p:cNvSpPr>
          <p:nvPr>
            <p:ph type="sldNum" sz="quarter" idx="10"/>
          </p:nvPr>
        </p:nvSpPr>
        <p:spPr/>
        <p:txBody>
          <a:bodyPr/>
          <a:lstStyle/>
          <a:p>
            <a:pPr>
              <a:defRPr/>
            </a:pPr>
            <a:fld id="{0E3D2C8F-1C34-3F4C-9785-AD9AA213DF44}" type="slidenum">
              <a:rPr lang="en-US" smtClean="0"/>
              <a:pPr>
                <a:defRPr/>
              </a:pPr>
              <a:t>93</a:t>
            </a:fld>
            <a:endParaRPr lang="en-US" dirty="0"/>
          </a:p>
        </p:txBody>
      </p:sp>
      <p:sp>
        <p:nvSpPr>
          <p:cNvPr id="6" name="Rectangle 5"/>
          <p:cNvSpPr/>
          <p:nvPr/>
        </p:nvSpPr>
        <p:spPr>
          <a:xfrm>
            <a:off x="1828800" y="2207434"/>
            <a:ext cx="8510414" cy="4053666"/>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sz="2000" dirty="0">
                <a:solidFill>
                  <a:srgbClr val="0070C0"/>
                </a:solidFill>
                <a:latin typeface="Consolas" charset="0"/>
                <a:ea typeface="Consolas" charset="0"/>
                <a:cs typeface="Consolas" charset="0"/>
              </a:rPr>
              <a:t>In[1]</a:t>
            </a:r>
            <a:r>
              <a:rPr lang="en-US" sz="2000" dirty="0">
                <a:latin typeface="Consolas" charset="0"/>
                <a:ea typeface="Consolas" charset="0"/>
                <a:cs typeface="Consolas" charset="0"/>
              </a:rPr>
              <a:t>: </a:t>
            </a:r>
            <a:r>
              <a:rPr lang="en-US" sz="2000" b="1" dirty="0" err="1" smtClean="0">
                <a:latin typeface="Consolas" charset="0"/>
                <a:ea typeface="Consolas" charset="0"/>
                <a:cs typeface="Consolas" charset="0"/>
              </a:rPr>
              <a:t>df.select</a:t>
            </a:r>
            <a:r>
              <a:rPr lang="en-US" sz="2000" b="1" dirty="0" smtClean="0">
                <a:latin typeface="Consolas" charset="0"/>
                <a:ea typeface="Consolas" charset="0"/>
                <a:cs typeface="Consolas" charset="0"/>
              </a:rPr>
              <a:t>(</a:t>
            </a:r>
            <a:r>
              <a:rPr lang="en-US" sz="2000" b="1" dirty="0" err="1" smtClean="0">
                <a:latin typeface="Consolas" charset="0"/>
                <a:ea typeface="Consolas" charset="0"/>
                <a:cs typeface="Consolas" charset="0"/>
              </a:rPr>
              <a:t>df</a:t>
            </a:r>
            <a:r>
              <a:rPr lang="en-US" sz="2000" b="1" dirty="0" smtClean="0">
                <a:latin typeface="Consolas" charset="0"/>
                <a:ea typeface="Consolas" charset="0"/>
                <a:cs typeface="Consolas" charset="0"/>
              </a:rPr>
              <a:t>[</a:t>
            </a:r>
            <a:r>
              <a:rPr lang="en-US" sz="2000" b="1" dirty="0" smtClean="0">
                <a:solidFill>
                  <a:srgbClr val="0070C0"/>
                </a:solidFill>
                <a:latin typeface="Consolas" charset="0"/>
                <a:ea typeface="Consolas" charset="0"/>
                <a:cs typeface="Consolas" charset="0"/>
              </a:rPr>
              <a:t>"</a:t>
            </a:r>
            <a:r>
              <a:rPr lang="en-US" sz="2000" b="1" dirty="0" err="1">
                <a:solidFill>
                  <a:srgbClr val="0070C0"/>
                </a:solidFill>
                <a:latin typeface="Consolas" charset="0"/>
                <a:ea typeface="Consolas" charset="0"/>
                <a:cs typeface="Consolas" charset="0"/>
              </a:rPr>
              <a:t>firstName</a:t>
            </a:r>
            <a:r>
              <a:rPr lang="en-US" sz="2000" b="1" dirty="0">
                <a:solidFill>
                  <a:srgbClr val="0070C0"/>
                </a:solidFill>
                <a:latin typeface="Consolas" charset="0"/>
                <a:ea typeface="Consolas" charset="0"/>
                <a:cs typeface="Consolas" charset="0"/>
              </a:rPr>
              <a:t>"]</a:t>
            </a:r>
            <a:r>
              <a:rPr lang="en-US" sz="2000" b="1" dirty="0" smtClean="0">
                <a:latin typeface="Consolas" charset="0"/>
                <a:ea typeface="Consolas" charset="0"/>
                <a:cs typeface="Consolas" charset="0"/>
              </a:rPr>
              <a:t>,</a:t>
            </a:r>
            <a:r>
              <a:rPr lang="en-US" sz="2000" b="1" dirty="0">
                <a:latin typeface="Consolas" charset="0"/>
                <a:ea typeface="Consolas" charset="0"/>
                <a:cs typeface="Consolas" charset="0"/>
              </a:rPr>
              <a:t/>
            </a:r>
            <a:br>
              <a:rPr lang="en-US" sz="2000" b="1" dirty="0">
                <a:latin typeface="Consolas" charset="0"/>
                <a:ea typeface="Consolas" charset="0"/>
                <a:cs typeface="Consolas" charset="0"/>
              </a:rPr>
            </a:br>
            <a:r>
              <a:rPr lang="en-US" sz="2000" b="1" dirty="0">
                <a:latin typeface="Consolas" charset="0"/>
                <a:ea typeface="Consolas" charset="0"/>
                <a:cs typeface="Consolas" charset="0"/>
              </a:rPr>
              <a:t>                 </a:t>
            </a:r>
            <a:r>
              <a:rPr lang="en-US" sz="2000" b="1" dirty="0" err="1" smtClean="0">
                <a:latin typeface="Consolas" charset="0"/>
                <a:ea typeface="Consolas" charset="0"/>
                <a:cs typeface="Consolas" charset="0"/>
              </a:rPr>
              <a:t>df</a:t>
            </a:r>
            <a:r>
              <a:rPr lang="en-US" sz="2000" b="1" dirty="0" smtClean="0">
                <a:latin typeface="Consolas" charset="0"/>
                <a:ea typeface="Consolas" charset="0"/>
                <a:cs typeface="Consolas" charset="0"/>
              </a:rPr>
              <a:t>[</a:t>
            </a:r>
            <a:r>
              <a:rPr lang="en-US" sz="2000" b="1" dirty="0" smtClean="0">
                <a:solidFill>
                  <a:srgbClr val="0070C0"/>
                </a:solidFill>
                <a:latin typeface="Consolas" charset="0"/>
                <a:ea typeface="Consolas" charset="0"/>
                <a:cs typeface="Consolas" charset="0"/>
              </a:rPr>
              <a:t>"</a:t>
            </a:r>
            <a:r>
              <a:rPr lang="en-US" sz="2000" b="1" dirty="0">
                <a:solidFill>
                  <a:srgbClr val="0070C0"/>
                </a:solidFill>
                <a:latin typeface="Consolas" charset="0"/>
                <a:ea typeface="Consolas" charset="0"/>
                <a:cs typeface="Consolas" charset="0"/>
              </a:rPr>
              <a:t>age"]</a:t>
            </a:r>
            <a:r>
              <a:rPr lang="en-US" sz="2000" b="1" dirty="0" smtClean="0">
                <a:latin typeface="Consolas" charset="0"/>
                <a:ea typeface="Consolas" charset="0"/>
                <a:cs typeface="Consolas" charset="0"/>
              </a:rPr>
              <a:t>,</a:t>
            </a:r>
            <a:r>
              <a:rPr lang="en-US" sz="2000" b="1" dirty="0">
                <a:latin typeface="Consolas" charset="0"/>
                <a:ea typeface="Consolas" charset="0"/>
                <a:cs typeface="Consolas" charset="0"/>
              </a:rPr>
              <a:t/>
            </a:r>
            <a:br>
              <a:rPr lang="en-US" sz="2000" b="1" dirty="0">
                <a:latin typeface="Consolas" charset="0"/>
                <a:ea typeface="Consolas" charset="0"/>
                <a:cs typeface="Consolas" charset="0"/>
              </a:rPr>
            </a:br>
            <a:r>
              <a:rPr lang="en-US" sz="2000" b="1" dirty="0">
                <a:latin typeface="Consolas" charset="0"/>
                <a:ea typeface="Consolas" charset="0"/>
                <a:cs typeface="Consolas" charset="0"/>
              </a:rPr>
              <a:t>                 </a:t>
            </a:r>
            <a:r>
              <a:rPr lang="en-US" sz="2000" b="1" dirty="0" err="1" smtClean="0">
                <a:latin typeface="Consolas" charset="0"/>
                <a:ea typeface="Consolas" charset="0"/>
                <a:cs typeface="Consolas" charset="0"/>
              </a:rPr>
              <a:t>df</a:t>
            </a:r>
            <a:r>
              <a:rPr lang="en-US" sz="2000" b="1" dirty="0" smtClean="0">
                <a:latin typeface="Consolas" charset="0"/>
                <a:ea typeface="Consolas" charset="0"/>
                <a:cs typeface="Consolas" charset="0"/>
              </a:rPr>
              <a:t>[</a:t>
            </a:r>
            <a:r>
              <a:rPr lang="en-US" sz="2000" b="1" dirty="0" smtClean="0">
                <a:solidFill>
                  <a:srgbClr val="0070C0"/>
                </a:solidFill>
                <a:latin typeface="Consolas" charset="0"/>
                <a:ea typeface="Consolas" charset="0"/>
                <a:cs typeface="Consolas" charset="0"/>
              </a:rPr>
              <a:t>"</a:t>
            </a:r>
            <a:r>
              <a:rPr lang="en-US" sz="2000" b="1" dirty="0">
                <a:solidFill>
                  <a:srgbClr val="0070C0"/>
                </a:solidFill>
                <a:latin typeface="Consolas" charset="0"/>
                <a:ea typeface="Consolas" charset="0"/>
                <a:cs typeface="Consolas" charset="0"/>
              </a:rPr>
              <a:t>age"]</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&gt; </a:t>
            </a:r>
            <a:r>
              <a:rPr lang="en-US" sz="2000" b="1" dirty="0">
                <a:solidFill>
                  <a:schemeClr val="accent3"/>
                </a:solidFill>
                <a:latin typeface="Consolas" charset="0"/>
                <a:ea typeface="Consolas" charset="0"/>
                <a:cs typeface="Consolas" charset="0"/>
              </a:rPr>
              <a:t>49</a:t>
            </a:r>
            <a:r>
              <a:rPr lang="en-US" sz="2000" b="1" dirty="0">
                <a:latin typeface="Consolas" charset="0"/>
                <a:ea typeface="Consolas" charset="0"/>
                <a:cs typeface="Consolas" charset="0"/>
              </a:rPr>
              <a:t>,</a:t>
            </a:r>
            <a:br>
              <a:rPr lang="en-US" sz="2000" b="1" dirty="0">
                <a:latin typeface="Consolas" charset="0"/>
                <a:ea typeface="Consolas" charset="0"/>
                <a:cs typeface="Consolas" charset="0"/>
              </a:rPr>
            </a:br>
            <a:r>
              <a:rPr lang="en-US" sz="2000" b="1" dirty="0">
                <a:latin typeface="Consolas" charset="0"/>
                <a:ea typeface="Consolas" charset="0"/>
                <a:cs typeface="Consolas" charset="0"/>
              </a:rPr>
              <a:t>                 </a:t>
            </a:r>
            <a:r>
              <a:rPr lang="en-US" sz="2000" b="1" dirty="0" err="1" smtClean="0">
                <a:latin typeface="Consolas" charset="0"/>
                <a:ea typeface="Consolas" charset="0"/>
                <a:cs typeface="Consolas" charset="0"/>
              </a:rPr>
              <a:t>df</a:t>
            </a:r>
            <a:r>
              <a:rPr lang="en-US" sz="2000" b="1" dirty="0" smtClean="0">
                <a:latin typeface="Consolas" charset="0"/>
                <a:ea typeface="Consolas" charset="0"/>
                <a:cs typeface="Consolas" charset="0"/>
              </a:rPr>
              <a:t>[</a:t>
            </a:r>
            <a:r>
              <a:rPr lang="en-US" sz="2000" b="1" dirty="0" smtClean="0">
                <a:solidFill>
                  <a:srgbClr val="0070C0"/>
                </a:solidFill>
                <a:latin typeface="Consolas" charset="0"/>
                <a:ea typeface="Consolas" charset="0"/>
                <a:cs typeface="Consolas" charset="0"/>
              </a:rPr>
              <a:t>"</a:t>
            </a:r>
            <a:r>
              <a:rPr lang="en-US" sz="2000" b="1" dirty="0">
                <a:solidFill>
                  <a:srgbClr val="0070C0"/>
                </a:solidFill>
                <a:latin typeface="Consolas" charset="0"/>
                <a:ea typeface="Consolas" charset="0"/>
                <a:cs typeface="Consolas" charset="0"/>
              </a:rPr>
              <a:t>age"]</a:t>
            </a:r>
            <a:r>
              <a:rPr lang="en-US" sz="2000" b="1" dirty="0" smtClean="0">
                <a:latin typeface="Consolas" charset="0"/>
                <a:ea typeface="Consolas" charset="0"/>
                <a:cs typeface="Consolas" charset="0"/>
              </a:rPr>
              <a:t> </a:t>
            </a:r>
            <a:r>
              <a:rPr lang="en-US" sz="2000" b="1" dirty="0">
                <a:latin typeface="Consolas" charset="0"/>
                <a:ea typeface="Consolas" charset="0"/>
                <a:cs typeface="Consolas" charset="0"/>
              </a:rPr>
              <a:t>+ </a:t>
            </a:r>
            <a:r>
              <a:rPr lang="en-US" sz="2000" b="1" dirty="0">
                <a:solidFill>
                  <a:schemeClr val="accent3"/>
                </a:solidFill>
                <a:latin typeface="Consolas" charset="0"/>
                <a:ea typeface="Consolas" charset="0"/>
                <a:cs typeface="Consolas" charset="0"/>
              </a:rPr>
              <a:t>10</a:t>
            </a:r>
            <a:r>
              <a:rPr lang="en-US" sz="2000" b="1" dirty="0">
                <a:latin typeface="Consolas" charset="0"/>
                <a:ea typeface="Consolas" charset="0"/>
                <a:cs typeface="Consolas" charset="0"/>
              </a:rPr>
              <a:t>).show(</a:t>
            </a:r>
            <a:r>
              <a:rPr lang="en-US" sz="2000" b="1" dirty="0">
                <a:solidFill>
                  <a:schemeClr val="accent3"/>
                </a:solidFill>
                <a:latin typeface="Consolas" charset="0"/>
                <a:ea typeface="Consolas" charset="0"/>
                <a:cs typeface="Consolas" charset="0"/>
              </a:rPr>
              <a:t>5</a:t>
            </a:r>
            <a:r>
              <a:rPr lang="en-US" sz="2000" b="1" dirty="0">
                <a:latin typeface="Consolas" charset="0"/>
                <a:ea typeface="Consolas" charset="0"/>
                <a:cs typeface="Consolas" charset="0"/>
              </a:rPr>
              <a:t>)</a:t>
            </a:r>
          </a:p>
          <a:p>
            <a:r>
              <a:rPr lang="en-US" sz="2000" dirty="0">
                <a:latin typeface="Consolas" charset="0"/>
                <a:ea typeface="Consolas" charset="0"/>
                <a:cs typeface="Consolas" charset="0"/>
              </a:rPr>
              <a:t>+---------+---+----------+----------+</a:t>
            </a:r>
          </a:p>
          <a:p>
            <a:r>
              <a:rPr lang="en-US" sz="2000" dirty="0">
                <a:latin typeface="Consolas" charset="0"/>
                <a:ea typeface="Consolas" charset="0"/>
                <a:cs typeface="Consolas" charset="0"/>
              </a:rPr>
              <a:t>|</a:t>
            </a:r>
            <a:r>
              <a:rPr lang="en-US" sz="2000" dirty="0" err="1">
                <a:latin typeface="Consolas" charset="0"/>
                <a:ea typeface="Consolas" charset="0"/>
                <a:cs typeface="Consolas" charset="0"/>
              </a:rPr>
              <a:t>firstName|age</a:t>
            </a:r>
            <a:r>
              <a:rPr lang="en-US" sz="2000" dirty="0">
                <a:solidFill>
                  <a:schemeClr val="tx1"/>
                </a:solidFill>
                <a:latin typeface="Consolas" charset="0"/>
                <a:ea typeface="Consolas" charset="0"/>
                <a:cs typeface="Consolas" charset="0"/>
              </a:rPr>
              <a:t>|</a:t>
            </a:r>
            <a:r>
              <a:rPr lang="en-US" sz="2000" dirty="0">
                <a:solidFill>
                  <a:srgbClr val="FF0000"/>
                </a:solidFill>
                <a:latin typeface="Consolas" charset="0"/>
                <a:ea typeface="Consolas" charset="0"/>
                <a:cs typeface="Consolas" charset="0"/>
              </a:rPr>
              <a:t>(age &gt; 49)</a:t>
            </a:r>
            <a:r>
              <a:rPr lang="en-US" sz="2000" dirty="0">
                <a:solidFill>
                  <a:schemeClr val="tx1"/>
                </a:solidFill>
                <a:latin typeface="Consolas" charset="0"/>
                <a:ea typeface="Consolas" charset="0"/>
                <a:cs typeface="Consolas" charset="0"/>
              </a:rPr>
              <a:t>|</a:t>
            </a:r>
            <a:r>
              <a:rPr lang="en-US" sz="2000" dirty="0">
                <a:solidFill>
                  <a:srgbClr val="FF0000"/>
                </a:solidFill>
                <a:latin typeface="Consolas" charset="0"/>
                <a:ea typeface="Consolas" charset="0"/>
                <a:cs typeface="Consolas" charset="0"/>
              </a:rPr>
              <a:t>(age + 10)</a:t>
            </a:r>
            <a:r>
              <a:rPr lang="en-US" sz="2000" dirty="0">
                <a:solidFill>
                  <a:schemeClr val="tx1"/>
                </a:solidFill>
                <a:latin typeface="Consolas" charset="0"/>
                <a:ea typeface="Consolas" charset="0"/>
                <a:cs typeface="Consolas" charset="0"/>
              </a:rPr>
              <a:t>|</a:t>
            </a:r>
          </a:p>
          <a:p>
            <a:r>
              <a:rPr lang="en-US" sz="2000" dirty="0">
                <a:latin typeface="Consolas" charset="0"/>
                <a:ea typeface="Consolas" charset="0"/>
                <a:cs typeface="Consolas" charset="0"/>
              </a:rPr>
              <a:t>+---------+---+----------+----------+</a:t>
            </a:r>
          </a:p>
          <a:p>
            <a:r>
              <a:rPr lang="en-US" sz="2000" dirty="0">
                <a:latin typeface="Consolas" charset="0"/>
                <a:ea typeface="Consolas" charset="0"/>
                <a:cs typeface="Consolas" charset="0"/>
              </a:rPr>
              <a:t>|     Erin| 42|     false|        52|</a:t>
            </a:r>
          </a:p>
          <a:p>
            <a:r>
              <a:rPr lang="en-US" sz="2000" dirty="0">
                <a:latin typeface="Consolas" charset="0"/>
                <a:ea typeface="Consolas" charset="0"/>
                <a:cs typeface="Consolas" charset="0"/>
              </a:rPr>
              <a:t>|   Claire| 23|     false|        33|</a:t>
            </a:r>
          </a:p>
          <a:p>
            <a:r>
              <a:rPr lang="en-US" sz="2000" dirty="0">
                <a:latin typeface="Consolas" charset="0"/>
                <a:ea typeface="Consolas" charset="0"/>
                <a:cs typeface="Consolas" charset="0"/>
              </a:rPr>
              <a:t>|   Norman| 81|      true|        91|</a:t>
            </a:r>
          </a:p>
          <a:p>
            <a:r>
              <a:rPr lang="en-US" sz="2000" dirty="0">
                <a:latin typeface="Consolas" charset="0"/>
                <a:ea typeface="Consolas" charset="0"/>
                <a:cs typeface="Consolas" charset="0"/>
              </a:rPr>
              <a:t>|   Miguel| 64|      true|        74|</a:t>
            </a:r>
          </a:p>
          <a:p>
            <a:r>
              <a:rPr lang="en-US" sz="2000" dirty="0">
                <a:latin typeface="Consolas" charset="0"/>
                <a:ea typeface="Consolas" charset="0"/>
                <a:cs typeface="Consolas" charset="0"/>
              </a:rPr>
              <a:t>| </a:t>
            </a:r>
            <a:r>
              <a:rPr lang="en-US" sz="2000" dirty="0" err="1">
                <a:latin typeface="Consolas" charset="0"/>
                <a:ea typeface="Consolas" charset="0"/>
                <a:cs typeface="Consolas" charset="0"/>
              </a:rPr>
              <a:t>Rosalita</a:t>
            </a:r>
            <a:r>
              <a:rPr lang="en-US" sz="2000" dirty="0">
                <a:latin typeface="Consolas" charset="0"/>
                <a:ea typeface="Consolas" charset="0"/>
                <a:cs typeface="Consolas" charset="0"/>
              </a:rPr>
              <a:t>| 14|     false|        24|</a:t>
            </a:r>
          </a:p>
          <a:p>
            <a:r>
              <a:rPr lang="en-US" sz="2000" dirty="0">
                <a:latin typeface="Consolas" charset="0"/>
                <a:ea typeface="Consolas" charset="0"/>
                <a:cs typeface="Consolas" charset="0"/>
              </a:rPr>
              <a:t>+---------+---+----------+----------+</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4243" y="2328085"/>
            <a:ext cx="443463" cy="443463"/>
          </a:xfrm>
          <a:prstGeom prst="rect">
            <a:avLst/>
          </a:prstGeom>
        </p:spPr>
      </p:pic>
    </p:spTree>
    <p:extLst>
      <p:ext uri="{BB962C8B-B14F-4D97-AF65-F5344CB8AC3E}">
        <p14:creationId xmlns:p14="http://schemas.microsoft.com/office/powerpoint/2010/main" val="113419171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p:nvPr/>
        </p:nvSpPr>
        <p:spPr>
          <a:xfrm>
            <a:off x="1802249" y="2059257"/>
            <a:ext cx="8918023" cy="4015268"/>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p:txBody>
          <a:bodyPr>
            <a:normAutofit/>
          </a:bodyPr>
          <a:lstStyle/>
          <a:p>
            <a:r>
              <a:rPr lang="en-US" dirty="0" smtClean="0"/>
              <a:t>filter()</a:t>
            </a:r>
            <a:endParaRPr lang="en-US" dirty="0"/>
          </a:p>
        </p:txBody>
      </p:sp>
      <p:sp>
        <p:nvSpPr>
          <p:cNvPr id="3" name="Content Placeholder 2"/>
          <p:cNvSpPr>
            <a:spLocks noGrp="1"/>
          </p:cNvSpPr>
          <p:nvPr>
            <p:ph idx="1"/>
          </p:nvPr>
        </p:nvSpPr>
        <p:spPr>
          <a:xfrm>
            <a:off x="1173303" y="1520129"/>
            <a:ext cx="10853597" cy="912656"/>
          </a:xfrm>
        </p:spPr>
        <p:txBody>
          <a:bodyPr>
            <a:normAutofit/>
          </a:bodyPr>
          <a:lstStyle/>
          <a:p>
            <a:pPr marL="0" indent="0">
              <a:buNone/>
            </a:pPr>
            <a:r>
              <a:rPr lang="en-US" sz="2900" dirty="0"/>
              <a:t>The </a:t>
            </a:r>
            <a:r>
              <a:rPr lang="en-US" sz="2900" dirty="0">
                <a:solidFill>
                  <a:srgbClr val="0070C0"/>
                </a:solidFill>
                <a:latin typeface="Consolas" charset="0"/>
                <a:ea typeface="Consolas" charset="0"/>
                <a:cs typeface="Consolas" charset="0"/>
              </a:rPr>
              <a:t>filter()</a:t>
            </a:r>
            <a:r>
              <a:rPr lang="en-US" sz="2900" dirty="0">
                <a:solidFill>
                  <a:srgbClr val="0070C0"/>
                </a:solidFill>
                <a:latin typeface="Source Sans Pro Light" charset="0"/>
                <a:ea typeface="Source Sans Pro Light" charset="0"/>
                <a:cs typeface="Source Sans Pro Light" charset="0"/>
              </a:rPr>
              <a:t> </a:t>
            </a:r>
            <a:r>
              <a:rPr lang="en-US" sz="2900" dirty="0"/>
              <a:t>method allows you to filter rows out of your results.</a:t>
            </a:r>
          </a:p>
          <a:p>
            <a:endParaRPr lang="en-US" dirty="0"/>
          </a:p>
        </p:txBody>
      </p:sp>
      <p:sp>
        <p:nvSpPr>
          <p:cNvPr id="6" name="Rectangle 5"/>
          <p:cNvSpPr/>
          <p:nvPr/>
        </p:nvSpPr>
        <p:spPr>
          <a:xfrm>
            <a:off x="1987291" y="2303906"/>
            <a:ext cx="8494163" cy="3546045"/>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sz="2100" dirty="0" err="1" smtClean="0">
                <a:latin typeface="Consolas" charset="0"/>
                <a:ea typeface="Consolas" charset="0"/>
                <a:cs typeface="Consolas" charset="0"/>
              </a:rPr>
              <a:t>scala</a:t>
            </a:r>
            <a:r>
              <a:rPr lang="en-US" sz="2100" b="1" dirty="0" smtClean="0">
                <a:latin typeface="Consolas" charset="0"/>
                <a:ea typeface="Consolas" charset="0"/>
                <a:cs typeface="Consolas" charset="0"/>
              </a:rPr>
              <a:t>&gt; </a:t>
            </a:r>
            <a:r>
              <a:rPr lang="en-US" sz="2100" b="1" dirty="0" err="1" smtClean="0">
                <a:latin typeface="Consolas" charset="0"/>
                <a:ea typeface="Consolas" charset="0"/>
                <a:cs typeface="Consolas" charset="0"/>
              </a:rPr>
              <a:t>df.filter</a:t>
            </a:r>
            <a:r>
              <a:rPr lang="en-US" sz="2100" b="1" dirty="0" smtClean="0">
                <a:latin typeface="Consolas" charset="0"/>
                <a:ea typeface="Consolas" charset="0"/>
                <a:cs typeface="Consolas" charset="0"/>
              </a:rPr>
              <a:t>($"</a:t>
            </a:r>
            <a:r>
              <a:rPr lang="en-US" sz="2100" b="1" dirty="0" smtClean="0">
                <a:solidFill>
                  <a:srgbClr val="0070C0"/>
                </a:solidFill>
                <a:latin typeface="Consolas" charset="0"/>
                <a:ea typeface="Consolas" charset="0"/>
                <a:cs typeface="Consolas" charset="0"/>
              </a:rPr>
              <a:t>age"</a:t>
            </a:r>
            <a:r>
              <a:rPr lang="en-US" sz="2100" b="1" dirty="0" smtClean="0">
                <a:latin typeface="Consolas" charset="0"/>
                <a:ea typeface="Consolas" charset="0"/>
                <a:cs typeface="Consolas" charset="0"/>
              </a:rPr>
              <a:t> </a:t>
            </a:r>
            <a:r>
              <a:rPr lang="en-US" sz="2100" b="1" dirty="0">
                <a:latin typeface="Consolas" charset="0"/>
                <a:ea typeface="Consolas" charset="0"/>
                <a:cs typeface="Consolas" charset="0"/>
              </a:rPr>
              <a:t>&gt; </a:t>
            </a:r>
            <a:r>
              <a:rPr lang="en-US" sz="2100" b="1" dirty="0">
                <a:solidFill>
                  <a:schemeClr val="accent3"/>
                </a:solidFill>
                <a:latin typeface="Consolas" charset="0"/>
                <a:ea typeface="Consolas" charset="0"/>
                <a:cs typeface="Consolas" charset="0"/>
              </a:rPr>
              <a:t>49</a:t>
            </a:r>
            <a:r>
              <a:rPr lang="en-US" sz="2100" b="1" dirty="0" smtClean="0">
                <a:latin typeface="Consolas" charset="0"/>
                <a:ea typeface="Consolas" charset="0"/>
                <a:cs typeface="Consolas" charset="0"/>
              </a:rPr>
              <a:t>).</a:t>
            </a:r>
            <a:r>
              <a:rPr lang="en-US" sz="2100" b="1" dirty="0">
                <a:latin typeface="Consolas" charset="0"/>
                <a:ea typeface="Consolas" charset="0"/>
                <a:cs typeface="Consolas" charset="0"/>
              </a:rPr>
              <a:t/>
            </a:r>
            <a:br>
              <a:rPr lang="en-US" sz="2100" b="1" dirty="0">
                <a:latin typeface="Consolas" charset="0"/>
                <a:ea typeface="Consolas" charset="0"/>
                <a:cs typeface="Consolas" charset="0"/>
              </a:rPr>
            </a:br>
            <a:r>
              <a:rPr lang="en-US" sz="2100" b="1" dirty="0">
                <a:latin typeface="Consolas" charset="0"/>
                <a:ea typeface="Consolas" charset="0"/>
                <a:cs typeface="Consolas" charset="0"/>
              </a:rPr>
              <a:t>          </a:t>
            </a:r>
            <a:r>
              <a:rPr lang="en-US" sz="2100" b="1" dirty="0" smtClean="0">
                <a:latin typeface="Consolas" charset="0"/>
                <a:ea typeface="Consolas" charset="0"/>
                <a:cs typeface="Consolas" charset="0"/>
              </a:rPr>
              <a:t>select($</a:t>
            </a:r>
            <a:r>
              <a:rPr lang="en-US" sz="2100" b="1" dirty="0" smtClean="0">
                <a:solidFill>
                  <a:srgbClr val="0070C0"/>
                </a:solidFill>
                <a:latin typeface="Consolas" charset="0"/>
                <a:ea typeface="Consolas" charset="0"/>
                <a:cs typeface="Consolas" charset="0"/>
              </a:rPr>
              <a:t>"</a:t>
            </a:r>
            <a:r>
              <a:rPr lang="en-US" sz="2100" b="1" dirty="0" err="1" smtClean="0">
                <a:solidFill>
                  <a:srgbClr val="0070C0"/>
                </a:solidFill>
                <a:latin typeface="Consolas" charset="0"/>
                <a:ea typeface="Consolas" charset="0"/>
                <a:cs typeface="Consolas" charset="0"/>
              </a:rPr>
              <a:t>first_name</a:t>
            </a:r>
            <a:r>
              <a:rPr lang="en-US" sz="2100" b="1" dirty="0">
                <a:solidFill>
                  <a:srgbClr val="0070C0"/>
                </a:solidFill>
                <a:latin typeface="Consolas" charset="0"/>
                <a:ea typeface="Consolas" charset="0"/>
                <a:cs typeface="Consolas" charset="0"/>
              </a:rPr>
              <a:t>"</a:t>
            </a:r>
            <a:r>
              <a:rPr lang="en-US" sz="2100" b="1" dirty="0" smtClean="0">
                <a:latin typeface="Consolas" charset="0"/>
                <a:ea typeface="Consolas" charset="0"/>
                <a:cs typeface="Consolas" charset="0"/>
              </a:rPr>
              <a:t>, $</a:t>
            </a:r>
            <a:r>
              <a:rPr lang="en-US" sz="2100" b="1" dirty="0" smtClean="0">
                <a:solidFill>
                  <a:srgbClr val="0070C0"/>
                </a:solidFill>
                <a:latin typeface="Consolas" charset="0"/>
                <a:ea typeface="Consolas" charset="0"/>
                <a:cs typeface="Consolas" charset="0"/>
              </a:rPr>
              <a:t>"age"</a:t>
            </a:r>
            <a:r>
              <a:rPr lang="en-US" sz="2100" b="1" dirty="0" smtClean="0">
                <a:latin typeface="Consolas" charset="0"/>
                <a:ea typeface="Consolas" charset="0"/>
                <a:cs typeface="Consolas" charset="0"/>
              </a:rPr>
              <a:t>).</a:t>
            </a:r>
            <a:r>
              <a:rPr lang="en-US" sz="2100" b="1" dirty="0">
                <a:latin typeface="Consolas" charset="0"/>
                <a:ea typeface="Consolas" charset="0"/>
                <a:cs typeface="Consolas" charset="0"/>
              </a:rPr>
              <a:t/>
            </a:r>
            <a:br>
              <a:rPr lang="en-US" sz="2100" b="1" dirty="0">
                <a:latin typeface="Consolas" charset="0"/>
                <a:ea typeface="Consolas" charset="0"/>
                <a:cs typeface="Consolas" charset="0"/>
              </a:rPr>
            </a:br>
            <a:r>
              <a:rPr lang="en-US" sz="2100" b="1" dirty="0">
                <a:latin typeface="Consolas" charset="0"/>
                <a:ea typeface="Consolas" charset="0"/>
                <a:cs typeface="Consolas" charset="0"/>
              </a:rPr>
              <a:t>          show()</a:t>
            </a:r>
          </a:p>
          <a:p>
            <a:r>
              <a:rPr lang="en-US" sz="2100" dirty="0">
                <a:latin typeface="Consolas" charset="0"/>
                <a:ea typeface="Consolas" charset="0"/>
                <a:cs typeface="Consolas" charset="0"/>
              </a:rPr>
              <a:t>+---------+---+</a:t>
            </a:r>
            <a:br>
              <a:rPr lang="en-US" sz="2100" dirty="0">
                <a:latin typeface="Consolas" charset="0"/>
                <a:ea typeface="Consolas" charset="0"/>
                <a:cs typeface="Consolas" charset="0"/>
              </a:rPr>
            </a:br>
            <a:r>
              <a:rPr lang="en-US" sz="2100" dirty="0">
                <a:latin typeface="Consolas" charset="0"/>
                <a:ea typeface="Consolas" charset="0"/>
                <a:cs typeface="Consolas" charset="0"/>
              </a:rPr>
              <a:t>|</a:t>
            </a:r>
            <a:r>
              <a:rPr lang="en-US" sz="2100" dirty="0" err="1">
                <a:latin typeface="Consolas" charset="0"/>
                <a:ea typeface="Consolas" charset="0"/>
                <a:cs typeface="Consolas" charset="0"/>
              </a:rPr>
              <a:t>firstName|age</a:t>
            </a:r>
            <a:r>
              <a:rPr lang="en-US" sz="2100" dirty="0">
                <a:latin typeface="Consolas" charset="0"/>
                <a:ea typeface="Consolas" charset="0"/>
                <a:cs typeface="Consolas" charset="0"/>
              </a:rPr>
              <a:t>|</a:t>
            </a:r>
            <a:br>
              <a:rPr lang="en-US" sz="2100" dirty="0">
                <a:latin typeface="Consolas" charset="0"/>
                <a:ea typeface="Consolas" charset="0"/>
                <a:cs typeface="Consolas" charset="0"/>
              </a:rPr>
            </a:br>
            <a:r>
              <a:rPr lang="en-US" sz="2100" dirty="0">
                <a:latin typeface="Consolas" charset="0"/>
                <a:ea typeface="Consolas" charset="0"/>
                <a:cs typeface="Consolas" charset="0"/>
              </a:rPr>
              <a:t>+---------+---+</a:t>
            </a:r>
            <a:br>
              <a:rPr lang="en-US" sz="2100" dirty="0">
                <a:latin typeface="Consolas" charset="0"/>
                <a:ea typeface="Consolas" charset="0"/>
                <a:cs typeface="Consolas" charset="0"/>
              </a:rPr>
            </a:br>
            <a:r>
              <a:rPr lang="en-US" sz="2100" dirty="0">
                <a:latin typeface="Consolas" charset="0"/>
                <a:ea typeface="Consolas" charset="0"/>
                <a:cs typeface="Consolas" charset="0"/>
              </a:rPr>
              <a:t>|   Norman| 81|</a:t>
            </a:r>
            <a:br>
              <a:rPr lang="en-US" sz="2100" dirty="0">
                <a:latin typeface="Consolas" charset="0"/>
                <a:ea typeface="Consolas" charset="0"/>
                <a:cs typeface="Consolas" charset="0"/>
              </a:rPr>
            </a:br>
            <a:r>
              <a:rPr lang="en-US" sz="2100" dirty="0">
                <a:latin typeface="Consolas" charset="0"/>
                <a:ea typeface="Consolas" charset="0"/>
                <a:cs typeface="Consolas" charset="0"/>
              </a:rPr>
              <a:t>|   Miguel| 64|</a:t>
            </a:r>
            <a:br>
              <a:rPr lang="en-US" sz="2100" dirty="0">
                <a:latin typeface="Consolas" charset="0"/>
                <a:ea typeface="Consolas" charset="0"/>
                <a:cs typeface="Consolas" charset="0"/>
              </a:rPr>
            </a:br>
            <a:r>
              <a:rPr lang="en-US" sz="2100" dirty="0">
                <a:latin typeface="Consolas" charset="0"/>
                <a:ea typeface="Consolas" charset="0"/>
                <a:cs typeface="Consolas" charset="0"/>
              </a:rPr>
              <a:t>|  Abigail| 75|</a:t>
            </a:r>
            <a:br>
              <a:rPr lang="en-US" sz="2100" dirty="0">
                <a:latin typeface="Consolas" charset="0"/>
                <a:ea typeface="Consolas" charset="0"/>
                <a:cs typeface="Consolas" charset="0"/>
              </a:rPr>
            </a:br>
            <a:r>
              <a:rPr lang="en-US" sz="2100" dirty="0">
                <a:latin typeface="Consolas" charset="0"/>
                <a:ea typeface="Consolas" charset="0"/>
                <a:cs typeface="Consolas" charset="0"/>
              </a:rPr>
              <a:t>+---------+---+</a:t>
            </a:r>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971458" y="2429887"/>
            <a:ext cx="315382" cy="464575"/>
          </a:xfrm>
          <a:prstGeom prst="rect">
            <a:avLst/>
          </a:prstGeom>
        </p:spPr>
      </p:pic>
    </p:spTree>
    <p:extLst>
      <p:ext uri="{BB962C8B-B14F-4D97-AF65-F5344CB8AC3E}">
        <p14:creationId xmlns:p14="http://schemas.microsoft.com/office/powerpoint/2010/main" val="409497354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p:nvPr/>
        </p:nvSpPr>
        <p:spPr>
          <a:xfrm>
            <a:off x="1802249" y="2059257"/>
            <a:ext cx="8918023" cy="4015268"/>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p:txBody>
          <a:bodyPr>
            <a:normAutofit/>
          </a:bodyPr>
          <a:lstStyle/>
          <a:p>
            <a:r>
              <a:rPr lang="en-US" dirty="0" smtClean="0"/>
              <a:t>filter()</a:t>
            </a:r>
            <a:endParaRPr lang="en-US" dirty="0"/>
          </a:p>
        </p:txBody>
      </p:sp>
      <p:sp>
        <p:nvSpPr>
          <p:cNvPr id="3" name="Content Placeholder 2"/>
          <p:cNvSpPr>
            <a:spLocks noGrp="1"/>
          </p:cNvSpPr>
          <p:nvPr>
            <p:ph idx="1"/>
          </p:nvPr>
        </p:nvSpPr>
        <p:spPr>
          <a:xfrm>
            <a:off x="1173303" y="1520129"/>
            <a:ext cx="10853597" cy="912656"/>
          </a:xfrm>
        </p:spPr>
        <p:txBody>
          <a:bodyPr>
            <a:normAutofit/>
          </a:bodyPr>
          <a:lstStyle/>
          <a:p>
            <a:pPr marL="0" indent="0">
              <a:buNone/>
            </a:pPr>
            <a:r>
              <a:rPr lang="en-US" sz="2900" dirty="0"/>
              <a:t>The </a:t>
            </a:r>
            <a:r>
              <a:rPr lang="en-US" sz="2900" dirty="0">
                <a:solidFill>
                  <a:srgbClr val="0070C0"/>
                </a:solidFill>
                <a:latin typeface="Consolas" charset="0"/>
                <a:ea typeface="Consolas" charset="0"/>
                <a:cs typeface="Consolas" charset="0"/>
              </a:rPr>
              <a:t>filter()</a:t>
            </a:r>
            <a:r>
              <a:rPr lang="en-US" sz="2900" dirty="0">
                <a:solidFill>
                  <a:srgbClr val="0070C0"/>
                </a:solidFill>
                <a:latin typeface="Source Sans Pro Light" charset="0"/>
                <a:ea typeface="Source Sans Pro Light" charset="0"/>
                <a:cs typeface="Source Sans Pro Light" charset="0"/>
              </a:rPr>
              <a:t> </a:t>
            </a:r>
            <a:r>
              <a:rPr lang="en-US" sz="2900" dirty="0"/>
              <a:t>method allows you to filter rows out of your results.</a:t>
            </a:r>
          </a:p>
          <a:p>
            <a:endParaRPr lang="en-US" dirty="0"/>
          </a:p>
        </p:txBody>
      </p:sp>
      <p:sp>
        <p:nvSpPr>
          <p:cNvPr id="6" name="Rectangle 5"/>
          <p:cNvSpPr/>
          <p:nvPr/>
        </p:nvSpPr>
        <p:spPr>
          <a:xfrm>
            <a:off x="1987291" y="2303906"/>
            <a:ext cx="8494163" cy="3546045"/>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sz="2400" dirty="0">
                <a:solidFill>
                  <a:srgbClr val="0070C0"/>
                </a:solidFill>
                <a:latin typeface="Consolas" charset="0"/>
                <a:ea typeface="Consolas" charset="0"/>
                <a:cs typeface="Consolas" charset="0"/>
              </a:rPr>
              <a:t>In[1</a:t>
            </a:r>
            <a:r>
              <a:rPr lang="en-US" sz="2400" dirty="0" smtClean="0">
                <a:solidFill>
                  <a:srgbClr val="0070C0"/>
                </a:solidFill>
                <a:latin typeface="Consolas" charset="0"/>
                <a:ea typeface="Consolas" charset="0"/>
                <a:cs typeface="Consolas" charset="0"/>
              </a:rPr>
              <a:t>]</a:t>
            </a:r>
            <a:r>
              <a:rPr lang="en-US" sz="2400" dirty="0" smtClean="0">
                <a:latin typeface="Consolas" charset="0"/>
                <a:ea typeface="Consolas" charset="0"/>
                <a:cs typeface="Consolas" charset="0"/>
              </a:rPr>
              <a:t>:</a:t>
            </a:r>
            <a:r>
              <a:rPr lang="en-US" sz="2100" b="1" dirty="0">
                <a:latin typeface="Consolas" charset="0"/>
                <a:ea typeface="Consolas" charset="0"/>
                <a:cs typeface="Consolas" charset="0"/>
              </a:rPr>
              <a:t> </a:t>
            </a:r>
            <a:r>
              <a:rPr lang="en-US" sz="2100" b="1" dirty="0" err="1" smtClean="0">
                <a:latin typeface="Consolas" charset="0"/>
                <a:ea typeface="Consolas" charset="0"/>
                <a:cs typeface="Consolas" charset="0"/>
              </a:rPr>
              <a:t>df.filter</a:t>
            </a:r>
            <a:r>
              <a:rPr lang="en-US" sz="2100" b="1" dirty="0" smtClean="0">
                <a:latin typeface="Consolas" charset="0"/>
                <a:ea typeface="Consolas" charset="0"/>
                <a:cs typeface="Consolas" charset="0"/>
              </a:rPr>
              <a:t>(</a:t>
            </a:r>
            <a:r>
              <a:rPr lang="en-US" sz="2100" b="1" dirty="0" err="1" smtClean="0">
                <a:latin typeface="Consolas" charset="0"/>
                <a:ea typeface="Consolas" charset="0"/>
                <a:cs typeface="Consolas" charset="0"/>
              </a:rPr>
              <a:t>df</a:t>
            </a:r>
            <a:r>
              <a:rPr lang="en-US" sz="2100" b="1" dirty="0" smtClean="0">
                <a:latin typeface="Consolas" charset="0"/>
                <a:ea typeface="Consolas" charset="0"/>
                <a:cs typeface="Consolas" charset="0"/>
              </a:rPr>
              <a:t>[</a:t>
            </a:r>
            <a:r>
              <a:rPr lang="en-US" sz="2100" b="1" dirty="0">
                <a:solidFill>
                  <a:srgbClr val="0070C0"/>
                </a:solidFill>
                <a:latin typeface="Consolas" charset="0"/>
                <a:ea typeface="Consolas" charset="0"/>
                <a:cs typeface="Consolas" charset="0"/>
              </a:rPr>
              <a:t>"</a:t>
            </a:r>
            <a:r>
              <a:rPr lang="en-US" sz="2100" b="1" dirty="0" smtClean="0">
                <a:solidFill>
                  <a:srgbClr val="0070C0"/>
                </a:solidFill>
                <a:latin typeface="Consolas" charset="0"/>
                <a:ea typeface="Consolas" charset="0"/>
                <a:cs typeface="Consolas" charset="0"/>
              </a:rPr>
              <a:t>age</a:t>
            </a:r>
            <a:r>
              <a:rPr lang="en-US" sz="2100" b="1" dirty="0">
                <a:solidFill>
                  <a:srgbClr val="0070C0"/>
                </a:solidFill>
                <a:latin typeface="Consolas" charset="0"/>
                <a:ea typeface="Consolas" charset="0"/>
                <a:cs typeface="Consolas" charset="0"/>
              </a:rPr>
              <a:t>"]</a:t>
            </a:r>
            <a:r>
              <a:rPr lang="en-US" sz="2100" b="1" dirty="0" smtClean="0">
                <a:latin typeface="Consolas" charset="0"/>
                <a:ea typeface="Consolas" charset="0"/>
                <a:cs typeface="Consolas" charset="0"/>
              </a:rPr>
              <a:t> </a:t>
            </a:r>
            <a:r>
              <a:rPr lang="en-US" sz="2100" b="1" dirty="0">
                <a:latin typeface="Consolas" charset="0"/>
                <a:ea typeface="Consolas" charset="0"/>
                <a:cs typeface="Consolas" charset="0"/>
              </a:rPr>
              <a:t>&gt; </a:t>
            </a:r>
            <a:r>
              <a:rPr lang="en-US" sz="2100" b="1" dirty="0">
                <a:solidFill>
                  <a:schemeClr val="accent3"/>
                </a:solidFill>
                <a:latin typeface="Consolas" charset="0"/>
                <a:ea typeface="Consolas" charset="0"/>
                <a:cs typeface="Consolas" charset="0"/>
              </a:rPr>
              <a:t>49</a:t>
            </a:r>
            <a:r>
              <a:rPr lang="en-US" sz="2100" b="1" dirty="0" smtClean="0">
                <a:latin typeface="Consolas" charset="0"/>
                <a:ea typeface="Consolas" charset="0"/>
                <a:cs typeface="Consolas" charset="0"/>
              </a:rPr>
              <a:t>).\</a:t>
            </a:r>
            <a:r>
              <a:rPr lang="en-US" sz="2100" b="1" dirty="0">
                <a:latin typeface="Consolas" charset="0"/>
                <a:ea typeface="Consolas" charset="0"/>
                <a:cs typeface="Consolas" charset="0"/>
              </a:rPr>
              <a:t/>
            </a:r>
            <a:br>
              <a:rPr lang="en-US" sz="2100" b="1" dirty="0">
                <a:latin typeface="Consolas" charset="0"/>
                <a:ea typeface="Consolas" charset="0"/>
                <a:cs typeface="Consolas" charset="0"/>
              </a:rPr>
            </a:br>
            <a:r>
              <a:rPr lang="en-US" sz="2100" b="1" dirty="0">
                <a:latin typeface="Consolas" charset="0"/>
                <a:ea typeface="Consolas" charset="0"/>
                <a:cs typeface="Consolas" charset="0"/>
              </a:rPr>
              <a:t>          </a:t>
            </a:r>
            <a:r>
              <a:rPr lang="en-US" sz="2100" b="1" dirty="0" smtClean="0">
                <a:latin typeface="Consolas" charset="0"/>
                <a:ea typeface="Consolas" charset="0"/>
                <a:cs typeface="Consolas" charset="0"/>
              </a:rPr>
              <a:t>select(</a:t>
            </a:r>
            <a:r>
              <a:rPr lang="en-US" sz="2100" b="1" dirty="0" err="1" smtClean="0">
                <a:latin typeface="Consolas" charset="0"/>
                <a:ea typeface="Consolas" charset="0"/>
                <a:cs typeface="Consolas" charset="0"/>
              </a:rPr>
              <a:t>df</a:t>
            </a:r>
            <a:r>
              <a:rPr lang="en-US" sz="2100" b="1" dirty="0" smtClean="0">
                <a:latin typeface="Consolas" charset="0"/>
                <a:ea typeface="Consolas" charset="0"/>
                <a:cs typeface="Consolas" charset="0"/>
              </a:rPr>
              <a:t>[</a:t>
            </a:r>
            <a:r>
              <a:rPr lang="en-US" sz="2100" b="1" dirty="0">
                <a:solidFill>
                  <a:srgbClr val="0070C0"/>
                </a:solidFill>
                <a:latin typeface="Consolas" charset="0"/>
                <a:ea typeface="Consolas" charset="0"/>
                <a:cs typeface="Consolas" charset="0"/>
              </a:rPr>
              <a:t>"</a:t>
            </a:r>
            <a:r>
              <a:rPr lang="en-US" sz="2100" b="1" dirty="0" err="1" smtClean="0">
                <a:solidFill>
                  <a:srgbClr val="0070C0"/>
                </a:solidFill>
                <a:latin typeface="Consolas" charset="0"/>
                <a:ea typeface="Consolas" charset="0"/>
                <a:cs typeface="Consolas" charset="0"/>
              </a:rPr>
              <a:t>first_name</a:t>
            </a:r>
            <a:r>
              <a:rPr lang="en-US" sz="2100" b="1" dirty="0">
                <a:solidFill>
                  <a:srgbClr val="0070C0"/>
                </a:solidFill>
                <a:latin typeface="Consolas" charset="0"/>
                <a:ea typeface="Consolas" charset="0"/>
                <a:cs typeface="Consolas" charset="0"/>
              </a:rPr>
              <a:t>"]</a:t>
            </a:r>
            <a:r>
              <a:rPr lang="en-US" sz="2100" b="1" dirty="0" smtClean="0">
                <a:latin typeface="Consolas" charset="0"/>
                <a:ea typeface="Consolas" charset="0"/>
                <a:cs typeface="Consolas" charset="0"/>
              </a:rPr>
              <a:t>,</a:t>
            </a:r>
            <a:endParaRPr lang="en-US" sz="2100" b="1" dirty="0" smtClean="0">
              <a:latin typeface="Consolas" charset="0"/>
              <a:ea typeface="Consolas" charset="0"/>
              <a:cs typeface="Consolas" charset="0"/>
            </a:endParaRPr>
          </a:p>
          <a:p>
            <a:r>
              <a:rPr lang="en-US" sz="2100" b="1" dirty="0">
                <a:latin typeface="Consolas" charset="0"/>
                <a:ea typeface="Consolas" charset="0"/>
                <a:cs typeface="Consolas" charset="0"/>
              </a:rPr>
              <a:t> </a:t>
            </a:r>
            <a:r>
              <a:rPr lang="en-US" sz="2100" b="1" dirty="0" smtClean="0">
                <a:latin typeface="Consolas" charset="0"/>
                <a:ea typeface="Consolas" charset="0"/>
                <a:cs typeface="Consolas" charset="0"/>
              </a:rPr>
              <a:t>                </a:t>
            </a:r>
            <a:r>
              <a:rPr lang="en-US" sz="2100" b="1" dirty="0" err="1" smtClean="0">
                <a:latin typeface="Consolas" charset="0"/>
                <a:ea typeface="Consolas" charset="0"/>
                <a:cs typeface="Consolas" charset="0"/>
              </a:rPr>
              <a:t>df</a:t>
            </a:r>
            <a:r>
              <a:rPr lang="en-US" sz="2100" b="1" dirty="0" smtClean="0">
                <a:latin typeface="Consolas" charset="0"/>
                <a:ea typeface="Consolas" charset="0"/>
                <a:cs typeface="Consolas" charset="0"/>
              </a:rPr>
              <a:t>[</a:t>
            </a:r>
            <a:r>
              <a:rPr lang="en-US" sz="2100" b="1" dirty="0" smtClean="0">
                <a:solidFill>
                  <a:srgbClr val="0070C0"/>
                </a:solidFill>
                <a:latin typeface="Consolas" charset="0"/>
                <a:ea typeface="Consolas" charset="0"/>
                <a:cs typeface="Consolas" charset="0"/>
              </a:rPr>
              <a:t>"</a:t>
            </a:r>
            <a:r>
              <a:rPr lang="en-US" sz="2100" b="1" dirty="0">
                <a:solidFill>
                  <a:srgbClr val="0070C0"/>
                </a:solidFill>
                <a:latin typeface="Consolas" charset="0"/>
                <a:ea typeface="Consolas" charset="0"/>
                <a:cs typeface="Consolas" charset="0"/>
              </a:rPr>
              <a:t>age"]</a:t>
            </a:r>
            <a:r>
              <a:rPr lang="en-US" sz="2100" b="1" dirty="0" smtClean="0">
                <a:latin typeface="Consolas" charset="0"/>
                <a:ea typeface="Consolas" charset="0"/>
                <a:cs typeface="Consolas" charset="0"/>
              </a:rPr>
              <a:t>).</a:t>
            </a:r>
            <a:r>
              <a:rPr lang="en-US" sz="2100" b="1" dirty="0" smtClean="0">
                <a:latin typeface="Consolas" charset="0"/>
                <a:ea typeface="Consolas" charset="0"/>
                <a:cs typeface="Consolas" charset="0"/>
              </a:rPr>
              <a:t>show</a:t>
            </a:r>
            <a:r>
              <a:rPr lang="en-US" sz="2100" b="1" dirty="0">
                <a:latin typeface="Consolas" charset="0"/>
                <a:ea typeface="Consolas" charset="0"/>
                <a:cs typeface="Consolas" charset="0"/>
              </a:rPr>
              <a:t>()</a:t>
            </a:r>
          </a:p>
          <a:p>
            <a:r>
              <a:rPr lang="en-US" sz="2100" dirty="0">
                <a:latin typeface="Consolas" charset="0"/>
                <a:ea typeface="Consolas" charset="0"/>
                <a:cs typeface="Consolas" charset="0"/>
              </a:rPr>
              <a:t>+---------+---+</a:t>
            </a:r>
            <a:br>
              <a:rPr lang="en-US" sz="2100" dirty="0">
                <a:latin typeface="Consolas" charset="0"/>
                <a:ea typeface="Consolas" charset="0"/>
                <a:cs typeface="Consolas" charset="0"/>
              </a:rPr>
            </a:br>
            <a:r>
              <a:rPr lang="en-US" sz="2100" dirty="0">
                <a:latin typeface="Consolas" charset="0"/>
                <a:ea typeface="Consolas" charset="0"/>
                <a:cs typeface="Consolas" charset="0"/>
              </a:rPr>
              <a:t>|</a:t>
            </a:r>
            <a:r>
              <a:rPr lang="en-US" sz="2100" dirty="0" err="1">
                <a:latin typeface="Consolas" charset="0"/>
                <a:ea typeface="Consolas" charset="0"/>
                <a:cs typeface="Consolas" charset="0"/>
              </a:rPr>
              <a:t>firstName|age</a:t>
            </a:r>
            <a:r>
              <a:rPr lang="en-US" sz="2100" dirty="0">
                <a:latin typeface="Consolas" charset="0"/>
                <a:ea typeface="Consolas" charset="0"/>
                <a:cs typeface="Consolas" charset="0"/>
              </a:rPr>
              <a:t>|</a:t>
            </a:r>
            <a:br>
              <a:rPr lang="en-US" sz="2100" dirty="0">
                <a:latin typeface="Consolas" charset="0"/>
                <a:ea typeface="Consolas" charset="0"/>
                <a:cs typeface="Consolas" charset="0"/>
              </a:rPr>
            </a:br>
            <a:r>
              <a:rPr lang="en-US" sz="2100" dirty="0">
                <a:latin typeface="Consolas" charset="0"/>
                <a:ea typeface="Consolas" charset="0"/>
                <a:cs typeface="Consolas" charset="0"/>
              </a:rPr>
              <a:t>+---------+---+</a:t>
            </a:r>
            <a:br>
              <a:rPr lang="en-US" sz="2100" dirty="0">
                <a:latin typeface="Consolas" charset="0"/>
                <a:ea typeface="Consolas" charset="0"/>
                <a:cs typeface="Consolas" charset="0"/>
              </a:rPr>
            </a:br>
            <a:r>
              <a:rPr lang="en-US" sz="2100" dirty="0">
                <a:latin typeface="Consolas" charset="0"/>
                <a:ea typeface="Consolas" charset="0"/>
                <a:cs typeface="Consolas" charset="0"/>
              </a:rPr>
              <a:t>|   Norman| 81|</a:t>
            </a:r>
            <a:br>
              <a:rPr lang="en-US" sz="2100" dirty="0">
                <a:latin typeface="Consolas" charset="0"/>
                <a:ea typeface="Consolas" charset="0"/>
                <a:cs typeface="Consolas" charset="0"/>
              </a:rPr>
            </a:br>
            <a:r>
              <a:rPr lang="en-US" sz="2100" dirty="0">
                <a:latin typeface="Consolas" charset="0"/>
                <a:ea typeface="Consolas" charset="0"/>
                <a:cs typeface="Consolas" charset="0"/>
              </a:rPr>
              <a:t>|   Miguel| 64|</a:t>
            </a:r>
            <a:br>
              <a:rPr lang="en-US" sz="2100" dirty="0">
                <a:latin typeface="Consolas" charset="0"/>
                <a:ea typeface="Consolas" charset="0"/>
                <a:cs typeface="Consolas" charset="0"/>
              </a:rPr>
            </a:br>
            <a:r>
              <a:rPr lang="en-US" sz="2100" dirty="0">
                <a:latin typeface="Consolas" charset="0"/>
                <a:ea typeface="Consolas" charset="0"/>
                <a:cs typeface="Consolas" charset="0"/>
              </a:rPr>
              <a:t>|  Abigail| 75|</a:t>
            </a:r>
            <a:br>
              <a:rPr lang="en-US" sz="2100" dirty="0">
                <a:latin typeface="Consolas" charset="0"/>
                <a:ea typeface="Consolas" charset="0"/>
                <a:cs typeface="Consolas" charset="0"/>
              </a:rPr>
            </a:br>
            <a:r>
              <a:rPr lang="en-US" sz="2100" dirty="0">
                <a:latin typeface="Consolas" charset="0"/>
                <a:ea typeface="Consolas" charset="0"/>
                <a:cs typeface="Consolas" charset="0"/>
              </a:rPr>
              <a:t>+---------+---+</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6447" y="2432785"/>
            <a:ext cx="443463" cy="443463"/>
          </a:xfrm>
          <a:prstGeom prst="rect">
            <a:avLst/>
          </a:prstGeom>
        </p:spPr>
      </p:pic>
    </p:spTree>
    <p:extLst>
      <p:ext uri="{BB962C8B-B14F-4D97-AF65-F5344CB8AC3E}">
        <p14:creationId xmlns:p14="http://schemas.microsoft.com/office/powerpoint/2010/main" val="188861318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p:nvPr/>
        </p:nvSpPr>
        <p:spPr>
          <a:xfrm>
            <a:off x="1133341" y="2189409"/>
            <a:ext cx="10148492" cy="3754192"/>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p:txBody>
          <a:bodyPr>
            <a:normAutofit/>
          </a:bodyPr>
          <a:lstStyle/>
          <a:p>
            <a:r>
              <a:rPr lang="en-US" dirty="0" smtClean="0"/>
              <a:t>filter()</a:t>
            </a:r>
            <a:endParaRPr lang="en-US" dirty="0"/>
          </a:p>
        </p:txBody>
      </p:sp>
      <p:sp>
        <p:nvSpPr>
          <p:cNvPr id="3" name="Content Placeholder 2"/>
          <p:cNvSpPr>
            <a:spLocks noGrp="1"/>
          </p:cNvSpPr>
          <p:nvPr>
            <p:ph idx="1"/>
          </p:nvPr>
        </p:nvSpPr>
        <p:spPr>
          <a:xfrm>
            <a:off x="489397" y="1276753"/>
            <a:ext cx="10908406" cy="912656"/>
          </a:xfrm>
        </p:spPr>
        <p:txBody>
          <a:bodyPr>
            <a:normAutofit fontScale="92500"/>
          </a:bodyPr>
          <a:lstStyle/>
          <a:p>
            <a:pPr marL="0" indent="0">
              <a:buNone/>
            </a:pPr>
            <a:r>
              <a:rPr lang="en-US" dirty="0" smtClean="0"/>
              <a:t>The </a:t>
            </a:r>
            <a:r>
              <a:rPr lang="en-US" dirty="0" smtClean="0">
                <a:solidFill>
                  <a:srgbClr val="0070C0"/>
                </a:solidFill>
                <a:latin typeface="Consolas" charset="0"/>
                <a:ea typeface="Consolas" charset="0"/>
                <a:cs typeface="Consolas" charset="0"/>
              </a:rPr>
              <a:t>filter()</a:t>
            </a:r>
            <a:r>
              <a:rPr lang="en-US" dirty="0" smtClean="0">
                <a:solidFill>
                  <a:srgbClr val="0070C0"/>
                </a:solidFill>
                <a:latin typeface="Source Sans Pro Light" charset="0"/>
                <a:ea typeface="Source Sans Pro Light" charset="0"/>
                <a:cs typeface="Source Sans Pro Light" charset="0"/>
              </a:rPr>
              <a:t> </a:t>
            </a:r>
            <a:r>
              <a:rPr lang="en-US" dirty="0" smtClean="0"/>
              <a:t>method allows you to filter rows out of your results.</a:t>
            </a:r>
          </a:p>
          <a:p>
            <a:endParaRPr lang="en-US" dirty="0"/>
          </a:p>
        </p:txBody>
      </p:sp>
      <p:sp>
        <p:nvSpPr>
          <p:cNvPr id="4" name="Slide Number Placeholder 3"/>
          <p:cNvSpPr>
            <a:spLocks noGrp="1"/>
          </p:cNvSpPr>
          <p:nvPr>
            <p:ph type="sldNum" sz="quarter" idx="10"/>
          </p:nvPr>
        </p:nvSpPr>
        <p:spPr/>
        <p:txBody>
          <a:bodyPr/>
          <a:lstStyle/>
          <a:p>
            <a:pPr>
              <a:defRPr/>
            </a:pPr>
            <a:fld id="{0E3D2C8F-1C34-3F4C-9785-AD9AA213DF44}" type="slidenum">
              <a:rPr lang="en-US" smtClean="0"/>
              <a:pPr>
                <a:defRPr/>
              </a:pPr>
              <a:t>96</a:t>
            </a:fld>
            <a:endParaRPr lang="en-US" dirty="0"/>
          </a:p>
        </p:txBody>
      </p:sp>
      <p:sp>
        <p:nvSpPr>
          <p:cNvPr id="6" name="Rectangle 5"/>
          <p:cNvSpPr/>
          <p:nvPr/>
        </p:nvSpPr>
        <p:spPr>
          <a:xfrm>
            <a:off x="1416677" y="2439520"/>
            <a:ext cx="9630876" cy="3274359"/>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dirty="0" err="1">
                <a:solidFill>
                  <a:schemeClr val="tx1"/>
                </a:solidFill>
                <a:latin typeface="Consolas" charset="0"/>
                <a:ea typeface="Consolas" charset="0"/>
                <a:cs typeface="Consolas" charset="0"/>
              </a:rPr>
              <a:t>scala</a:t>
            </a:r>
            <a:r>
              <a:rPr lang="en-US" dirty="0">
                <a:solidFill>
                  <a:schemeClr val="tx1"/>
                </a:solidFill>
                <a:latin typeface="Consolas" charset="0"/>
                <a:ea typeface="Consolas" charset="0"/>
                <a:cs typeface="Consolas" charset="0"/>
              </a:rPr>
              <a:t>&gt; </a:t>
            </a:r>
            <a:r>
              <a:rPr lang="en-US" b="1" dirty="0" err="1">
                <a:solidFill>
                  <a:schemeClr val="tx1"/>
                </a:solidFill>
                <a:latin typeface="Consolas" charset="0"/>
                <a:ea typeface="Consolas" charset="0"/>
                <a:cs typeface="Consolas" charset="0"/>
              </a:rPr>
              <a:t>df.filter</a:t>
            </a:r>
            <a:r>
              <a:rPr lang="en-US" b="1" dirty="0">
                <a:solidFill>
                  <a:schemeClr val="tx1"/>
                </a:solidFill>
                <a:latin typeface="Consolas" charset="0"/>
                <a:ea typeface="Consolas" charset="0"/>
                <a:cs typeface="Consolas" charset="0"/>
              </a:rPr>
              <a:t>($</a:t>
            </a:r>
            <a:r>
              <a:rPr lang="en-US" b="1" dirty="0">
                <a:solidFill>
                  <a:srgbClr val="0070C0"/>
                </a:solidFill>
                <a:latin typeface="Consolas" charset="0"/>
                <a:ea typeface="Consolas" charset="0"/>
                <a:cs typeface="Consolas" charset="0"/>
              </a:rPr>
              <a:t>"age"</a:t>
            </a:r>
            <a:r>
              <a:rPr lang="en-US" b="1" dirty="0">
                <a:solidFill>
                  <a:schemeClr val="tx1"/>
                </a:solidFill>
                <a:latin typeface="Consolas" charset="0"/>
                <a:ea typeface="Consolas" charset="0"/>
                <a:cs typeface="Consolas" charset="0"/>
              </a:rPr>
              <a:t> &gt; </a:t>
            </a:r>
            <a:r>
              <a:rPr lang="en-US" b="1" dirty="0">
                <a:solidFill>
                  <a:schemeClr val="accent3"/>
                </a:solidFill>
                <a:latin typeface="Consolas" charset="0"/>
                <a:ea typeface="Consolas" charset="0"/>
                <a:cs typeface="Consolas" charset="0"/>
              </a:rPr>
              <a:t>49</a:t>
            </a:r>
            <a:r>
              <a:rPr lang="en-US" b="1" dirty="0">
                <a:solidFill>
                  <a:schemeClr val="tx1"/>
                </a:solidFill>
                <a:latin typeface="Consolas" charset="0"/>
                <a:ea typeface="Consolas" charset="0"/>
                <a:cs typeface="Consolas" charset="0"/>
              </a:rPr>
              <a:t>).select($</a:t>
            </a:r>
            <a:r>
              <a:rPr lang="en-US" b="1" dirty="0">
                <a:solidFill>
                  <a:srgbClr val="0070C0"/>
                </a:solidFill>
                <a:latin typeface="Consolas" charset="0"/>
                <a:ea typeface="Consolas" charset="0"/>
                <a:cs typeface="Consolas" charset="0"/>
              </a:rPr>
              <a:t>"</a:t>
            </a:r>
            <a:r>
              <a:rPr lang="en-US" b="1" dirty="0" err="1">
                <a:solidFill>
                  <a:srgbClr val="0070C0"/>
                </a:solidFill>
                <a:latin typeface="Consolas" charset="0"/>
                <a:ea typeface="Consolas" charset="0"/>
                <a:cs typeface="Consolas" charset="0"/>
              </a:rPr>
              <a:t>firstName</a:t>
            </a:r>
            <a:r>
              <a:rPr lang="en-US" b="1" dirty="0">
                <a:solidFill>
                  <a:srgbClr val="0070C0"/>
                </a:solidFill>
                <a:latin typeface="Consolas" charset="0"/>
                <a:ea typeface="Consolas" charset="0"/>
                <a:cs typeface="Consolas" charset="0"/>
              </a:rPr>
              <a:t>"</a:t>
            </a:r>
            <a:r>
              <a:rPr lang="en-US" b="1" dirty="0">
                <a:solidFill>
                  <a:schemeClr val="tx1"/>
                </a:solidFill>
                <a:latin typeface="Consolas" charset="0"/>
                <a:ea typeface="Consolas" charset="0"/>
                <a:cs typeface="Consolas" charset="0"/>
              </a:rPr>
              <a:t>, $</a:t>
            </a:r>
            <a:r>
              <a:rPr lang="en-US" b="1" dirty="0">
                <a:solidFill>
                  <a:srgbClr val="0070C0"/>
                </a:solidFill>
                <a:latin typeface="Consolas" charset="0"/>
                <a:ea typeface="Consolas" charset="0"/>
                <a:cs typeface="Consolas" charset="0"/>
              </a:rPr>
              <a:t>"age"</a:t>
            </a:r>
            <a:r>
              <a:rPr lang="en-US" b="1" dirty="0">
                <a:solidFill>
                  <a:schemeClr val="tx1"/>
                </a:solidFill>
                <a:latin typeface="Consolas" charset="0"/>
                <a:ea typeface="Consolas" charset="0"/>
                <a:cs typeface="Consolas" charset="0"/>
              </a:rPr>
              <a:t>).show()</a:t>
            </a:r>
          </a:p>
          <a:p>
            <a:r>
              <a:rPr lang="en-US" dirty="0">
                <a:latin typeface="Consolas" charset="0"/>
                <a:ea typeface="Consolas" charset="0"/>
                <a:cs typeface="Consolas" charset="0"/>
              </a:rPr>
              <a:t>+---------+---+</a:t>
            </a:r>
            <a:br>
              <a:rPr lang="en-US" dirty="0">
                <a:latin typeface="Consolas" charset="0"/>
                <a:ea typeface="Consolas" charset="0"/>
                <a:cs typeface="Consolas" charset="0"/>
              </a:rPr>
            </a:br>
            <a:r>
              <a:rPr lang="en-US" dirty="0">
                <a:latin typeface="Consolas" charset="0"/>
                <a:ea typeface="Consolas" charset="0"/>
                <a:cs typeface="Consolas" charset="0"/>
              </a:rPr>
              <a:t>|</a:t>
            </a:r>
            <a:r>
              <a:rPr lang="en-US" dirty="0" err="1">
                <a:latin typeface="Consolas" charset="0"/>
                <a:ea typeface="Consolas" charset="0"/>
                <a:cs typeface="Consolas" charset="0"/>
              </a:rPr>
              <a:t>firstName|age</a:t>
            </a:r>
            <a:r>
              <a:rPr lang="en-US" dirty="0">
                <a:latin typeface="Consolas" charset="0"/>
                <a:ea typeface="Consolas" charset="0"/>
                <a:cs typeface="Consolas" charset="0"/>
              </a:rPr>
              <a:t>|</a:t>
            </a:r>
            <a:br>
              <a:rPr lang="en-US" dirty="0">
                <a:latin typeface="Consolas" charset="0"/>
                <a:ea typeface="Consolas" charset="0"/>
                <a:cs typeface="Consolas" charset="0"/>
              </a:rPr>
            </a:br>
            <a:r>
              <a:rPr lang="en-US" dirty="0">
                <a:latin typeface="Consolas" charset="0"/>
                <a:ea typeface="Consolas" charset="0"/>
                <a:cs typeface="Consolas" charset="0"/>
              </a:rPr>
              <a:t>+---------+---+</a:t>
            </a:r>
            <a:br>
              <a:rPr lang="en-US" dirty="0">
                <a:latin typeface="Consolas" charset="0"/>
                <a:ea typeface="Consolas" charset="0"/>
                <a:cs typeface="Consolas" charset="0"/>
              </a:rPr>
            </a:br>
            <a:r>
              <a:rPr lang="en-US" dirty="0">
                <a:latin typeface="Consolas" charset="0"/>
                <a:ea typeface="Consolas" charset="0"/>
                <a:cs typeface="Consolas" charset="0"/>
              </a:rPr>
              <a:t>|   Norman| 81|</a:t>
            </a:r>
            <a:br>
              <a:rPr lang="en-US" dirty="0">
                <a:latin typeface="Consolas" charset="0"/>
                <a:ea typeface="Consolas" charset="0"/>
                <a:cs typeface="Consolas" charset="0"/>
              </a:rPr>
            </a:br>
            <a:r>
              <a:rPr lang="en-US" dirty="0">
                <a:latin typeface="Consolas" charset="0"/>
                <a:ea typeface="Consolas" charset="0"/>
                <a:cs typeface="Consolas" charset="0"/>
              </a:rPr>
              <a:t>|   Miguel| 64|</a:t>
            </a:r>
            <a:br>
              <a:rPr lang="en-US" dirty="0">
                <a:latin typeface="Consolas" charset="0"/>
                <a:ea typeface="Consolas" charset="0"/>
                <a:cs typeface="Consolas" charset="0"/>
              </a:rPr>
            </a:br>
            <a:r>
              <a:rPr lang="en-US" dirty="0">
                <a:latin typeface="Consolas" charset="0"/>
                <a:ea typeface="Consolas" charset="0"/>
                <a:cs typeface="Consolas" charset="0"/>
              </a:rPr>
              <a:t>|  Abigail| 75|</a:t>
            </a:r>
            <a:br>
              <a:rPr lang="en-US" dirty="0">
                <a:latin typeface="Consolas" charset="0"/>
                <a:ea typeface="Consolas" charset="0"/>
                <a:cs typeface="Consolas" charset="0"/>
              </a:rPr>
            </a:br>
            <a:r>
              <a:rPr lang="en-US" dirty="0">
                <a:latin typeface="Consolas" charset="0"/>
                <a:ea typeface="Consolas" charset="0"/>
                <a:cs typeface="Consolas" charset="0"/>
              </a:rPr>
              <a:t>+---------+---+</a:t>
            </a:r>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539718" y="2553237"/>
            <a:ext cx="315382" cy="464575"/>
          </a:xfrm>
          <a:prstGeom prst="rect">
            <a:avLst/>
          </a:prstGeom>
        </p:spPr>
      </p:pic>
    </p:spTree>
    <p:extLst>
      <p:ext uri="{BB962C8B-B14F-4D97-AF65-F5344CB8AC3E}">
        <p14:creationId xmlns:p14="http://schemas.microsoft.com/office/powerpoint/2010/main" val="14100412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p:nvPr/>
        </p:nvSpPr>
        <p:spPr>
          <a:xfrm>
            <a:off x="1133341" y="2189409"/>
            <a:ext cx="10148492" cy="3754192"/>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p:txBody>
          <a:bodyPr>
            <a:normAutofit/>
          </a:bodyPr>
          <a:lstStyle/>
          <a:p>
            <a:r>
              <a:rPr lang="en-US" dirty="0" smtClean="0"/>
              <a:t>filter()</a:t>
            </a:r>
            <a:endParaRPr lang="en-US" dirty="0"/>
          </a:p>
        </p:txBody>
      </p:sp>
      <p:sp>
        <p:nvSpPr>
          <p:cNvPr id="3" name="Content Placeholder 2"/>
          <p:cNvSpPr>
            <a:spLocks noGrp="1"/>
          </p:cNvSpPr>
          <p:nvPr>
            <p:ph idx="1"/>
          </p:nvPr>
        </p:nvSpPr>
        <p:spPr>
          <a:xfrm>
            <a:off x="489397" y="1276753"/>
            <a:ext cx="10908406" cy="912656"/>
          </a:xfrm>
        </p:spPr>
        <p:txBody>
          <a:bodyPr>
            <a:normAutofit fontScale="92500"/>
          </a:bodyPr>
          <a:lstStyle/>
          <a:p>
            <a:pPr marL="0" indent="0">
              <a:buNone/>
            </a:pPr>
            <a:r>
              <a:rPr lang="en-US" dirty="0" smtClean="0"/>
              <a:t>The </a:t>
            </a:r>
            <a:r>
              <a:rPr lang="en-US" dirty="0" smtClean="0">
                <a:solidFill>
                  <a:srgbClr val="0070C0"/>
                </a:solidFill>
                <a:latin typeface="Consolas" charset="0"/>
                <a:ea typeface="Consolas" charset="0"/>
                <a:cs typeface="Consolas" charset="0"/>
              </a:rPr>
              <a:t>filter()</a:t>
            </a:r>
            <a:r>
              <a:rPr lang="en-US" dirty="0" smtClean="0">
                <a:solidFill>
                  <a:srgbClr val="0070C0"/>
                </a:solidFill>
                <a:latin typeface="Source Sans Pro Light" charset="0"/>
                <a:ea typeface="Source Sans Pro Light" charset="0"/>
                <a:cs typeface="Source Sans Pro Light" charset="0"/>
              </a:rPr>
              <a:t> </a:t>
            </a:r>
            <a:r>
              <a:rPr lang="en-US" dirty="0" smtClean="0"/>
              <a:t>method allows you to filter rows out of your results.</a:t>
            </a:r>
          </a:p>
          <a:p>
            <a:endParaRPr lang="en-US" dirty="0"/>
          </a:p>
        </p:txBody>
      </p:sp>
      <p:sp>
        <p:nvSpPr>
          <p:cNvPr id="4" name="Slide Number Placeholder 3"/>
          <p:cNvSpPr>
            <a:spLocks noGrp="1"/>
          </p:cNvSpPr>
          <p:nvPr>
            <p:ph type="sldNum" sz="quarter" idx="10"/>
          </p:nvPr>
        </p:nvSpPr>
        <p:spPr/>
        <p:txBody>
          <a:bodyPr/>
          <a:lstStyle/>
          <a:p>
            <a:pPr>
              <a:defRPr/>
            </a:pPr>
            <a:fld id="{0E3D2C8F-1C34-3F4C-9785-AD9AA213DF44}" type="slidenum">
              <a:rPr lang="en-US" smtClean="0"/>
              <a:pPr>
                <a:defRPr/>
              </a:pPr>
              <a:t>97</a:t>
            </a:fld>
            <a:endParaRPr lang="en-US" dirty="0"/>
          </a:p>
        </p:txBody>
      </p:sp>
      <p:sp>
        <p:nvSpPr>
          <p:cNvPr id="6" name="Rectangle 5"/>
          <p:cNvSpPr/>
          <p:nvPr/>
        </p:nvSpPr>
        <p:spPr>
          <a:xfrm>
            <a:off x="1416677" y="2439520"/>
            <a:ext cx="9630876" cy="3274359"/>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sz="1800" dirty="0">
                <a:solidFill>
                  <a:srgbClr val="0070C0"/>
                </a:solidFill>
                <a:latin typeface="Consolas" charset="0"/>
                <a:ea typeface="Consolas" charset="0"/>
                <a:cs typeface="Consolas" charset="0"/>
              </a:rPr>
              <a:t>In[1]</a:t>
            </a:r>
            <a:r>
              <a:rPr lang="en-US" sz="1800" dirty="0">
                <a:latin typeface="Consolas" charset="0"/>
                <a:ea typeface="Consolas" charset="0"/>
                <a:cs typeface="Consolas" charset="0"/>
              </a:rPr>
              <a:t>: </a:t>
            </a:r>
            <a:r>
              <a:rPr lang="en-US" b="1" dirty="0" err="1" smtClean="0">
                <a:solidFill>
                  <a:schemeClr val="tx1"/>
                </a:solidFill>
                <a:latin typeface="Consolas" charset="0"/>
                <a:ea typeface="Consolas" charset="0"/>
                <a:cs typeface="Consolas" charset="0"/>
              </a:rPr>
              <a:t>df.filter</a:t>
            </a:r>
            <a:r>
              <a:rPr lang="en-US" b="1" dirty="0" smtClean="0">
                <a:solidFill>
                  <a:schemeClr val="tx1"/>
                </a:solidFill>
                <a:latin typeface="Consolas" charset="0"/>
                <a:ea typeface="Consolas" charset="0"/>
                <a:cs typeface="Consolas" charset="0"/>
              </a:rPr>
              <a:t>(</a:t>
            </a:r>
            <a:r>
              <a:rPr lang="en-US" b="1" dirty="0" err="1" smtClean="0">
                <a:solidFill>
                  <a:schemeClr val="tx1"/>
                </a:solidFill>
                <a:latin typeface="Consolas" charset="0"/>
                <a:ea typeface="Consolas" charset="0"/>
                <a:cs typeface="Consolas" charset="0"/>
              </a:rPr>
              <a:t>df</a:t>
            </a:r>
            <a:r>
              <a:rPr lang="en-US" b="1" dirty="0" smtClean="0">
                <a:solidFill>
                  <a:schemeClr val="tx1"/>
                </a:solidFill>
                <a:latin typeface="Consolas" charset="0"/>
                <a:ea typeface="Consolas" charset="0"/>
                <a:cs typeface="Consolas" charset="0"/>
              </a:rPr>
              <a:t>[</a:t>
            </a:r>
            <a:r>
              <a:rPr lang="en-US" b="1" dirty="0" smtClean="0">
                <a:solidFill>
                  <a:srgbClr val="0070C0"/>
                </a:solidFill>
                <a:latin typeface="Consolas" charset="0"/>
                <a:ea typeface="Consolas" charset="0"/>
                <a:cs typeface="Consolas" charset="0"/>
              </a:rPr>
              <a:t>"</a:t>
            </a:r>
            <a:r>
              <a:rPr lang="en-US" b="1" dirty="0">
                <a:solidFill>
                  <a:srgbClr val="0070C0"/>
                </a:solidFill>
                <a:latin typeface="Consolas" charset="0"/>
                <a:ea typeface="Consolas" charset="0"/>
                <a:cs typeface="Consolas" charset="0"/>
              </a:rPr>
              <a:t>age"]</a:t>
            </a:r>
            <a:r>
              <a:rPr lang="en-US" b="1" dirty="0" smtClean="0">
                <a:solidFill>
                  <a:schemeClr val="tx1"/>
                </a:solidFill>
                <a:latin typeface="Consolas" charset="0"/>
                <a:ea typeface="Consolas" charset="0"/>
                <a:cs typeface="Consolas" charset="0"/>
              </a:rPr>
              <a:t> </a:t>
            </a:r>
            <a:r>
              <a:rPr lang="en-US" b="1" dirty="0">
                <a:solidFill>
                  <a:schemeClr val="tx1"/>
                </a:solidFill>
                <a:latin typeface="Consolas" charset="0"/>
                <a:ea typeface="Consolas" charset="0"/>
                <a:cs typeface="Consolas" charset="0"/>
              </a:rPr>
              <a:t>&gt; </a:t>
            </a:r>
            <a:r>
              <a:rPr lang="en-US" b="1" dirty="0">
                <a:solidFill>
                  <a:schemeClr val="accent3"/>
                </a:solidFill>
                <a:latin typeface="Consolas" charset="0"/>
                <a:ea typeface="Consolas" charset="0"/>
                <a:cs typeface="Consolas" charset="0"/>
              </a:rPr>
              <a:t>49</a:t>
            </a:r>
            <a:r>
              <a:rPr lang="en-US" b="1" dirty="0">
                <a:solidFill>
                  <a:schemeClr val="tx1"/>
                </a:solidFill>
                <a:latin typeface="Consolas" charset="0"/>
                <a:ea typeface="Consolas" charset="0"/>
                <a:cs typeface="Consolas" charset="0"/>
              </a:rPr>
              <a:t>).</a:t>
            </a:r>
            <a:r>
              <a:rPr lang="en-US" b="1" dirty="0" smtClean="0">
                <a:solidFill>
                  <a:schemeClr val="tx1"/>
                </a:solidFill>
                <a:latin typeface="Consolas" charset="0"/>
                <a:ea typeface="Consolas" charset="0"/>
                <a:cs typeface="Consolas" charset="0"/>
              </a:rPr>
              <a:t>select(</a:t>
            </a:r>
            <a:r>
              <a:rPr lang="en-US" b="1" dirty="0" err="1" smtClean="0">
                <a:solidFill>
                  <a:schemeClr val="tx1"/>
                </a:solidFill>
                <a:latin typeface="Consolas" charset="0"/>
                <a:ea typeface="Consolas" charset="0"/>
                <a:cs typeface="Consolas" charset="0"/>
              </a:rPr>
              <a:t>df</a:t>
            </a:r>
            <a:r>
              <a:rPr lang="en-US" b="1" dirty="0" smtClean="0">
                <a:solidFill>
                  <a:schemeClr val="tx1"/>
                </a:solidFill>
                <a:latin typeface="Consolas" charset="0"/>
                <a:ea typeface="Consolas" charset="0"/>
                <a:cs typeface="Consolas" charset="0"/>
              </a:rPr>
              <a:t>[</a:t>
            </a:r>
            <a:r>
              <a:rPr lang="en-US" b="1" dirty="0" smtClean="0">
                <a:solidFill>
                  <a:srgbClr val="0070C0"/>
                </a:solidFill>
                <a:latin typeface="Consolas" charset="0"/>
                <a:ea typeface="Consolas" charset="0"/>
                <a:cs typeface="Consolas" charset="0"/>
              </a:rPr>
              <a:t>"</a:t>
            </a:r>
            <a:r>
              <a:rPr lang="en-US" b="1" dirty="0" err="1">
                <a:solidFill>
                  <a:srgbClr val="0070C0"/>
                </a:solidFill>
                <a:latin typeface="Consolas" charset="0"/>
                <a:ea typeface="Consolas" charset="0"/>
                <a:cs typeface="Consolas" charset="0"/>
              </a:rPr>
              <a:t>firstName</a:t>
            </a:r>
            <a:r>
              <a:rPr lang="en-US" b="1" dirty="0" smtClean="0">
                <a:solidFill>
                  <a:srgbClr val="0070C0"/>
                </a:solidFill>
                <a:latin typeface="Consolas" charset="0"/>
                <a:ea typeface="Consolas" charset="0"/>
                <a:cs typeface="Consolas" charset="0"/>
              </a:rPr>
              <a:t>"]</a:t>
            </a:r>
            <a:r>
              <a:rPr lang="en-US" b="1" dirty="0" smtClean="0">
                <a:solidFill>
                  <a:schemeClr val="tx1"/>
                </a:solidFill>
                <a:latin typeface="Consolas" charset="0"/>
                <a:ea typeface="Consolas" charset="0"/>
                <a:cs typeface="Consolas" charset="0"/>
              </a:rPr>
              <a:t>,</a:t>
            </a:r>
            <a:r>
              <a:rPr lang="en-US" b="1" dirty="0" smtClean="0">
                <a:solidFill>
                  <a:schemeClr val="tx1"/>
                </a:solidFill>
                <a:latin typeface="Consolas" charset="0"/>
                <a:ea typeface="Consolas" charset="0"/>
                <a:cs typeface="Consolas" charset="0"/>
              </a:rPr>
              <a:t>													 	 </a:t>
            </a:r>
            <a:r>
              <a:rPr lang="en-US" b="1" dirty="0" smtClean="0">
                <a:solidFill>
                  <a:schemeClr val="tx1"/>
                </a:solidFill>
                <a:latin typeface="Consolas" charset="0"/>
                <a:ea typeface="Consolas" charset="0"/>
                <a:cs typeface="Consolas" charset="0"/>
              </a:rPr>
              <a:t>    </a:t>
            </a:r>
            <a:r>
              <a:rPr lang="en-US" b="1" dirty="0" err="1" smtClean="0">
                <a:solidFill>
                  <a:schemeClr val="tx1"/>
                </a:solidFill>
                <a:latin typeface="Consolas" charset="0"/>
                <a:ea typeface="Consolas" charset="0"/>
                <a:cs typeface="Consolas" charset="0"/>
              </a:rPr>
              <a:t>df</a:t>
            </a:r>
            <a:r>
              <a:rPr lang="en-US" b="1" dirty="0" smtClean="0">
                <a:solidFill>
                  <a:schemeClr val="tx1"/>
                </a:solidFill>
                <a:latin typeface="Consolas" charset="0"/>
                <a:ea typeface="Consolas" charset="0"/>
                <a:cs typeface="Consolas" charset="0"/>
              </a:rPr>
              <a:t>[</a:t>
            </a:r>
            <a:r>
              <a:rPr lang="en-US" b="1" dirty="0" smtClean="0">
                <a:solidFill>
                  <a:srgbClr val="0070C0"/>
                </a:solidFill>
                <a:latin typeface="Consolas" charset="0"/>
                <a:ea typeface="Consolas" charset="0"/>
                <a:cs typeface="Consolas" charset="0"/>
              </a:rPr>
              <a:t>"</a:t>
            </a:r>
            <a:r>
              <a:rPr lang="en-US" b="1" dirty="0">
                <a:solidFill>
                  <a:srgbClr val="0070C0"/>
                </a:solidFill>
                <a:latin typeface="Consolas" charset="0"/>
                <a:ea typeface="Consolas" charset="0"/>
                <a:cs typeface="Consolas" charset="0"/>
              </a:rPr>
              <a:t>age"]</a:t>
            </a:r>
            <a:r>
              <a:rPr lang="en-US" b="1" dirty="0" smtClean="0">
                <a:solidFill>
                  <a:schemeClr val="tx1"/>
                </a:solidFill>
                <a:latin typeface="Consolas" charset="0"/>
                <a:ea typeface="Consolas" charset="0"/>
                <a:cs typeface="Consolas" charset="0"/>
              </a:rPr>
              <a:t>).</a:t>
            </a:r>
            <a:r>
              <a:rPr lang="en-US" b="1" dirty="0">
                <a:solidFill>
                  <a:schemeClr val="tx1"/>
                </a:solidFill>
                <a:latin typeface="Consolas" charset="0"/>
                <a:ea typeface="Consolas" charset="0"/>
                <a:cs typeface="Consolas" charset="0"/>
              </a:rPr>
              <a:t>show()</a:t>
            </a:r>
          </a:p>
          <a:p>
            <a:r>
              <a:rPr lang="en-US" dirty="0">
                <a:latin typeface="Consolas" charset="0"/>
                <a:ea typeface="Consolas" charset="0"/>
                <a:cs typeface="Consolas" charset="0"/>
              </a:rPr>
              <a:t>+---------+---+</a:t>
            </a:r>
            <a:br>
              <a:rPr lang="en-US" dirty="0">
                <a:latin typeface="Consolas" charset="0"/>
                <a:ea typeface="Consolas" charset="0"/>
                <a:cs typeface="Consolas" charset="0"/>
              </a:rPr>
            </a:br>
            <a:r>
              <a:rPr lang="en-US" dirty="0">
                <a:latin typeface="Consolas" charset="0"/>
                <a:ea typeface="Consolas" charset="0"/>
                <a:cs typeface="Consolas" charset="0"/>
              </a:rPr>
              <a:t>|</a:t>
            </a:r>
            <a:r>
              <a:rPr lang="en-US" dirty="0" err="1">
                <a:latin typeface="Consolas" charset="0"/>
                <a:ea typeface="Consolas" charset="0"/>
                <a:cs typeface="Consolas" charset="0"/>
              </a:rPr>
              <a:t>firstName|age</a:t>
            </a:r>
            <a:r>
              <a:rPr lang="en-US" dirty="0">
                <a:latin typeface="Consolas" charset="0"/>
                <a:ea typeface="Consolas" charset="0"/>
                <a:cs typeface="Consolas" charset="0"/>
              </a:rPr>
              <a:t>|</a:t>
            </a:r>
            <a:br>
              <a:rPr lang="en-US" dirty="0">
                <a:latin typeface="Consolas" charset="0"/>
                <a:ea typeface="Consolas" charset="0"/>
                <a:cs typeface="Consolas" charset="0"/>
              </a:rPr>
            </a:br>
            <a:r>
              <a:rPr lang="en-US" dirty="0">
                <a:latin typeface="Consolas" charset="0"/>
                <a:ea typeface="Consolas" charset="0"/>
                <a:cs typeface="Consolas" charset="0"/>
              </a:rPr>
              <a:t>+---------+---+</a:t>
            </a:r>
            <a:br>
              <a:rPr lang="en-US" dirty="0">
                <a:latin typeface="Consolas" charset="0"/>
                <a:ea typeface="Consolas" charset="0"/>
                <a:cs typeface="Consolas" charset="0"/>
              </a:rPr>
            </a:br>
            <a:r>
              <a:rPr lang="en-US" dirty="0">
                <a:latin typeface="Consolas" charset="0"/>
                <a:ea typeface="Consolas" charset="0"/>
                <a:cs typeface="Consolas" charset="0"/>
              </a:rPr>
              <a:t>|   Norman| 81|</a:t>
            </a:r>
            <a:br>
              <a:rPr lang="en-US" dirty="0">
                <a:latin typeface="Consolas" charset="0"/>
                <a:ea typeface="Consolas" charset="0"/>
                <a:cs typeface="Consolas" charset="0"/>
              </a:rPr>
            </a:br>
            <a:r>
              <a:rPr lang="en-US" dirty="0">
                <a:latin typeface="Consolas" charset="0"/>
                <a:ea typeface="Consolas" charset="0"/>
                <a:cs typeface="Consolas" charset="0"/>
              </a:rPr>
              <a:t>|   Miguel| 64|</a:t>
            </a:r>
            <a:br>
              <a:rPr lang="en-US" dirty="0">
                <a:latin typeface="Consolas" charset="0"/>
                <a:ea typeface="Consolas" charset="0"/>
                <a:cs typeface="Consolas" charset="0"/>
              </a:rPr>
            </a:br>
            <a:r>
              <a:rPr lang="en-US" dirty="0">
                <a:latin typeface="Consolas" charset="0"/>
                <a:ea typeface="Consolas" charset="0"/>
                <a:cs typeface="Consolas" charset="0"/>
              </a:rPr>
              <a:t>|  Abigail| 75|</a:t>
            </a:r>
            <a:br>
              <a:rPr lang="en-US" dirty="0">
                <a:latin typeface="Consolas" charset="0"/>
                <a:ea typeface="Consolas" charset="0"/>
                <a:cs typeface="Consolas" charset="0"/>
              </a:rPr>
            </a:br>
            <a:r>
              <a:rPr lang="en-US" dirty="0">
                <a:latin typeface="Consolas" charset="0"/>
                <a:ea typeface="Consolas" charset="0"/>
                <a:cs typeface="Consolas" charset="0"/>
              </a:rPr>
              <a:t>+---------+---+</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0344" y="2630068"/>
            <a:ext cx="443463" cy="443463"/>
          </a:xfrm>
          <a:prstGeom prst="rect">
            <a:avLst/>
          </a:prstGeom>
        </p:spPr>
      </p:pic>
    </p:spTree>
    <p:extLst>
      <p:ext uri="{BB962C8B-B14F-4D97-AF65-F5344CB8AC3E}">
        <p14:creationId xmlns:p14="http://schemas.microsoft.com/office/powerpoint/2010/main" val="2558402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Hands-on with </a:t>
            </a:r>
            <a:r>
              <a:rPr lang="en-US" dirty="0" err="1" smtClean="0"/>
              <a:t>DataFrames</a:t>
            </a:r>
            <a:endParaRPr lang="en-US" dirty="0"/>
          </a:p>
        </p:txBody>
      </p:sp>
      <p:sp>
        <p:nvSpPr>
          <p:cNvPr id="3" name="Content Placeholder 2"/>
          <p:cNvSpPr>
            <a:spLocks noGrp="1"/>
          </p:cNvSpPr>
          <p:nvPr>
            <p:ph idx="1"/>
          </p:nvPr>
        </p:nvSpPr>
        <p:spPr>
          <a:xfrm>
            <a:off x="339680" y="1197736"/>
            <a:ext cx="11413939" cy="5078200"/>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In the </a:t>
            </a:r>
            <a:r>
              <a:rPr lang="en-US" dirty="0" err="1" smtClean="0"/>
              <a:t>Databricks</a:t>
            </a:r>
            <a:r>
              <a:rPr lang="en-US" dirty="0" smtClean="0"/>
              <a:t> shard, look in</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	Workspace &gt; Labs &gt; </a:t>
            </a:r>
            <a:r>
              <a:rPr lang="en-US" dirty="0" err="1" smtClean="0"/>
              <a:t>sql</a:t>
            </a:r>
            <a:r>
              <a:rPr lang="en-US" dirty="0" smtClean="0"/>
              <a:t>-and-</a:t>
            </a:r>
            <a:r>
              <a:rPr lang="en-US" dirty="0" err="1" smtClean="0"/>
              <a:t>dataframes</a:t>
            </a: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In there, you'll find a </a:t>
            </a:r>
            <a:r>
              <a:rPr lang="en-US" dirty="0" smtClean="0">
                <a:latin typeface="Consolas" charset="0"/>
                <a:ea typeface="Consolas" charset="0"/>
                <a:cs typeface="Consolas" charset="0"/>
              </a:rPr>
              <a:t>hands-on</a:t>
            </a:r>
            <a:r>
              <a:rPr lang="en-US" dirty="0" smtClean="0"/>
              <a:t> folder, with Python and Scala notebooks beneath it.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defTabSz="914400" fontAlgn="auto">
              <a:spcBef>
                <a:spcPts val="0"/>
              </a:spcBef>
              <a:spcAft>
                <a:spcPts val="0"/>
              </a:spcAft>
              <a:buSzTx/>
            </a:pPr>
            <a:r>
              <a:rPr lang="en-US" dirty="0" smtClean="0"/>
              <a:t>Open </a:t>
            </a:r>
            <a:r>
              <a:rPr lang="en-US" dirty="0" smtClean="0"/>
              <a:t>the </a:t>
            </a:r>
            <a:r>
              <a:rPr lang="en-US" dirty="0" smtClean="0"/>
              <a:t>notebook</a:t>
            </a:r>
            <a:endParaRPr lang="en-US" dirty="0" smtClean="0"/>
          </a:p>
          <a:p>
            <a:pPr defTabSz="914400" fontAlgn="auto">
              <a:spcBef>
                <a:spcPts val="0"/>
              </a:spcBef>
              <a:spcAft>
                <a:spcPts val="0"/>
              </a:spcAft>
              <a:buSzTx/>
            </a:pPr>
            <a:r>
              <a:rPr lang="en-US" dirty="0" smtClean="0"/>
              <a:t>Attach the notebook to your cluster</a:t>
            </a:r>
          </a:p>
          <a:p>
            <a:pPr defTabSz="914400" fontAlgn="auto">
              <a:spcBef>
                <a:spcPts val="0"/>
              </a:spcBef>
              <a:spcAft>
                <a:spcPts val="0"/>
              </a:spcAft>
              <a:buSzTx/>
            </a:pPr>
            <a:r>
              <a:rPr lang="en-US" dirty="0" smtClean="0"/>
              <a:t>Follow the instructions in the notebook</a:t>
            </a:r>
          </a:p>
        </p:txBody>
      </p:sp>
    </p:spTree>
    <p:extLst>
      <p:ext uri="{BB962C8B-B14F-4D97-AF65-F5344CB8AC3E}">
        <p14:creationId xmlns:p14="http://schemas.microsoft.com/office/powerpoint/2010/main" val="21217575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p:nvPr/>
        </p:nvSpPr>
        <p:spPr>
          <a:xfrm>
            <a:off x="1651000" y="1854200"/>
            <a:ext cx="9017000" cy="3797300"/>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p:txBody>
          <a:bodyPr>
            <a:normAutofit/>
          </a:bodyPr>
          <a:lstStyle/>
          <a:p>
            <a:r>
              <a:rPr lang="en-US" dirty="0" err="1" smtClean="0"/>
              <a:t>orderBy</a:t>
            </a:r>
            <a:r>
              <a:rPr lang="en-US" dirty="0" smtClean="0"/>
              <a:t>()</a:t>
            </a:r>
            <a:endParaRPr lang="en-US" dirty="0"/>
          </a:p>
        </p:txBody>
      </p:sp>
      <p:sp>
        <p:nvSpPr>
          <p:cNvPr id="3" name="Content Placeholder 2"/>
          <p:cNvSpPr>
            <a:spLocks noGrp="1"/>
          </p:cNvSpPr>
          <p:nvPr>
            <p:ph idx="1"/>
          </p:nvPr>
        </p:nvSpPr>
        <p:spPr>
          <a:xfrm>
            <a:off x="1987291" y="1185085"/>
            <a:ext cx="8351923" cy="912656"/>
          </a:xfrm>
        </p:spPr>
        <p:txBody>
          <a:bodyPr>
            <a:normAutofit fontScale="92500" lnSpcReduction="20000"/>
          </a:bodyPr>
          <a:lstStyle/>
          <a:p>
            <a:pPr marL="0" indent="0">
              <a:buNone/>
            </a:pPr>
            <a:r>
              <a:rPr lang="en-US" dirty="0" smtClean="0"/>
              <a:t>The </a:t>
            </a:r>
            <a:r>
              <a:rPr lang="en-US" dirty="0" err="1" smtClean="0">
                <a:solidFill>
                  <a:srgbClr val="0070C0"/>
                </a:solidFill>
                <a:latin typeface="Consolas" charset="0"/>
                <a:ea typeface="Consolas" charset="0"/>
                <a:cs typeface="Consolas" charset="0"/>
              </a:rPr>
              <a:t>orderBy</a:t>
            </a:r>
            <a:r>
              <a:rPr lang="en-US" dirty="0" smtClean="0">
                <a:solidFill>
                  <a:srgbClr val="0070C0"/>
                </a:solidFill>
                <a:latin typeface="Consolas" charset="0"/>
                <a:ea typeface="Consolas" charset="0"/>
                <a:cs typeface="Consolas" charset="0"/>
              </a:rPr>
              <a:t>()</a:t>
            </a:r>
            <a:r>
              <a:rPr lang="en-US" dirty="0" smtClean="0"/>
              <a:t> method allows you to sort the results.</a:t>
            </a:r>
          </a:p>
          <a:p>
            <a:endParaRPr lang="en-US" dirty="0"/>
          </a:p>
        </p:txBody>
      </p:sp>
      <p:sp>
        <p:nvSpPr>
          <p:cNvPr id="4" name="Slide Number Placeholder 3"/>
          <p:cNvSpPr>
            <a:spLocks noGrp="1"/>
          </p:cNvSpPr>
          <p:nvPr>
            <p:ph type="sldNum" sz="quarter" idx="10"/>
          </p:nvPr>
        </p:nvSpPr>
        <p:spPr/>
        <p:txBody>
          <a:bodyPr/>
          <a:lstStyle/>
          <a:p>
            <a:pPr>
              <a:defRPr/>
            </a:pPr>
            <a:fld id="{0E3D2C8F-1C34-3F4C-9785-AD9AA213DF44}" type="slidenum">
              <a:rPr lang="en-US" smtClean="0"/>
              <a:pPr>
                <a:defRPr/>
              </a:pPr>
              <a:t>99</a:t>
            </a:fld>
            <a:endParaRPr lang="en-US" dirty="0"/>
          </a:p>
        </p:txBody>
      </p:sp>
      <p:sp>
        <p:nvSpPr>
          <p:cNvPr id="6" name="Rectangle 5"/>
          <p:cNvSpPr/>
          <p:nvPr/>
        </p:nvSpPr>
        <p:spPr>
          <a:xfrm>
            <a:off x="1916169" y="2097742"/>
            <a:ext cx="8494164" cy="3337859"/>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dirty="0" err="1">
                <a:latin typeface="Consolas" charset="0"/>
                <a:ea typeface="Consolas" charset="0"/>
                <a:cs typeface="Consolas" charset="0"/>
              </a:rPr>
              <a:t>scala</a:t>
            </a:r>
            <a:r>
              <a:rPr lang="en-US" dirty="0">
                <a:latin typeface="Consolas" charset="0"/>
                <a:ea typeface="Consolas" charset="0"/>
                <a:cs typeface="Consolas" charset="0"/>
              </a:rPr>
              <a:t>&gt; </a:t>
            </a:r>
            <a:r>
              <a:rPr lang="en-US" b="1" dirty="0" err="1" smtClean="0">
                <a:latin typeface="Consolas" charset="0"/>
                <a:ea typeface="Consolas" charset="0"/>
                <a:cs typeface="Consolas" charset="0"/>
              </a:rPr>
              <a:t>df.filter</a:t>
            </a:r>
            <a:r>
              <a:rPr lang="en-US" b="1" dirty="0" smtClean="0">
                <a:latin typeface="Consolas" charset="0"/>
                <a:ea typeface="Consolas" charset="0"/>
                <a:cs typeface="Consolas" charset="0"/>
              </a:rPr>
              <a:t>($</a:t>
            </a:r>
            <a:r>
              <a:rPr lang="en-US" b="1" dirty="0" smtClean="0">
                <a:solidFill>
                  <a:srgbClr val="0070C0"/>
                </a:solidFill>
                <a:latin typeface="Consolas" charset="0"/>
                <a:ea typeface="Consolas" charset="0"/>
                <a:cs typeface="Consolas" charset="0"/>
              </a:rPr>
              <a:t>"</a:t>
            </a:r>
            <a:r>
              <a:rPr lang="en-US" b="1" dirty="0">
                <a:solidFill>
                  <a:srgbClr val="0070C0"/>
                </a:solidFill>
                <a:latin typeface="Consolas" charset="0"/>
                <a:ea typeface="Consolas" charset="0"/>
                <a:cs typeface="Consolas" charset="0"/>
              </a:rPr>
              <a:t>age</a:t>
            </a:r>
            <a:r>
              <a:rPr lang="en-US" b="1" dirty="0" smtClean="0">
                <a:solidFill>
                  <a:srgbClr val="0070C0"/>
                </a:solidFill>
                <a:latin typeface="Consolas" charset="0"/>
                <a:ea typeface="Consolas" charset="0"/>
                <a:cs typeface="Consolas" charset="0"/>
              </a:rPr>
              <a:t>"</a:t>
            </a:r>
            <a:r>
              <a:rPr lang="en-US" b="1" dirty="0" smtClean="0">
                <a:solidFill>
                  <a:schemeClr val="tx1"/>
                </a:solidFill>
                <a:latin typeface="Consolas" charset="0"/>
                <a:ea typeface="Consolas" charset="0"/>
                <a:cs typeface="Consolas" charset="0"/>
              </a:rPr>
              <a:t> </a:t>
            </a:r>
            <a:r>
              <a:rPr lang="en-US" b="1" dirty="0">
                <a:solidFill>
                  <a:schemeClr val="tx1"/>
                </a:solidFill>
                <a:latin typeface="Consolas" charset="0"/>
                <a:ea typeface="Consolas" charset="0"/>
                <a:cs typeface="Consolas" charset="0"/>
              </a:rPr>
              <a:t>&gt; </a:t>
            </a:r>
            <a:r>
              <a:rPr lang="en-US" b="1" dirty="0">
                <a:solidFill>
                  <a:schemeClr val="accent3"/>
                </a:solidFill>
                <a:latin typeface="Consolas" charset="0"/>
                <a:ea typeface="Consolas" charset="0"/>
                <a:cs typeface="Consolas" charset="0"/>
              </a:rPr>
              <a:t>49</a:t>
            </a:r>
            <a:r>
              <a:rPr lang="en-US" b="1" dirty="0">
                <a:solidFill>
                  <a:schemeClr val="tx1"/>
                </a:solidFill>
                <a:latin typeface="Consolas" charset="0"/>
                <a:ea typeface="Consolas" charset="0"/>
                <a:cs typeface="Consolas" charset="0"/>
              </a:rPr>
              <a:t>).</a:t>
            </a:r>
            <a:br>
              <a:rPr lang="en-US" b="1" dirty="0">
                <a:solidFill>
                  <a:schemeClr val="tx1"/>
                </a:solidFill>
                <a:latin typeface="Consolas" charset="0"/>
                <a:ea typeface="Consolas" charset="0"/>
                <a:cs typeface="Consolas" charset="0"/>
              </a:rPr>
            </a:br>
            <a:r>
              <a:rPr lang="en-US" b="1" dirty="0">
                <a:solidFill>
                  <a:schemeClr val="tx1"/>
                </a:solidFill>
                <a:latin typeface="Consolas" charset="0"/>
                <a:ea typeface="Consolas" charset="0"/>
                <a:cs typeface="Consolas" charset="0"/>
              </a:rPr>
              <a:t>          </a:t>
            </a:r>
            <a:r>
              <a:rPr lang="en-US" b="1" dirty="0" smtClean="0">
                <a:solidFill>
                  <a:schemeClr val="tx1"/>
                </a:solidFill>
                <a:latin typeface="Consolas" charset="0"/>
                <a:ea typeface="Consolas" charset="0"/>
                <a:cs typeface="Consolas" charset="0"/>
              </a:rPr>
              <a:t>select($</a:t>
            </a:r>
            <a:r>
              <a:rPr lang="en-US" b="1" dirty="0" smtClean="0">
                <a:solidFill>
                  <a:srgbClr val="0070C0"/>
                </a:solidFill>
                <a:latin typeface="Consolas" charset="0"/>
                <a:ea typeface="Consolas" charset="0"/>
                <a:cs typeface="Consolas" charset="0"/>
              </a:rPr>
              <a:t>"</a:t>
            </a:r>
            <a:r>
              <a:rPr lang="en-US" b="1" dirty="0" err="1">
                <a:solidFill>
                  <a:srgbClr val="0070C0"/>
                </a:solidFill>
                <a:latin typeface="Consolas" charset="0"/>
                <a:ea typeface="Consolas" charset="0"/>
                <a:cs typeface="Consolas" charset="0"/>
              </a:rPr>
              <a:t>firstName</a:t>
            </a:r>
            <a:r>
              <a:rPr lang="en-US" b="1" dirty="0" smtClean="0">
                <a:solidFill>
                  <a:srgbClr val="0070C0"/>
                </a:solidFill>
                <a:latin typeface="Consolas" charset="0"/>
                <a:ea typeface="Consolas" charset="0"/>
                <a:cs typeface="Consolas" charset="0"/>
              </a:rPr>
              <a:t>"</a:t>
            </a:r>
            <a:r>
              <a:rPr lang="en-US" b="1" dirty="0" smtClean="0">
                <a:solidFill>
                  <a:schemeClr val="tx1"/>
                </a:solidFill>
                <a:latin typeface="Consolas" charset="0"/>
                <a:ea typeface="Consolas" charset="0"/>
                <a:cs typeface="Consolas" charset="0"/>
              </a:rPr>
              <a:t>, $</a:t>
            </a:r>
            <a:r>
              <a:rPr lang="en-US" b="1" dirty="0" smtClean="0">
                <a:solidFill>
                  <a:srgbClr val="0070C0"/>
                </a:solidFill>
                <a:latin typeface="Consolas" charset="0"/>
                <a:ea typeface="Consolas" charset="0"/>
                <a:cs typeface="Consolas" charset="0"/>
              </a:rPr>
              <a:t>"</a:t>
            </a:r>
            <a:r>
              <a:rPr lang="en-US" b="1" dirty="0">
                <a:solidFill>
                  <a:srgbClr val="0070C0"/>
                </a:solidFill>
                <a:latin typeface="Consolas" charset="0"/>
                <a:ea typeface="Consolas" charset="0"/>
                <a:cs typeface="Consolas" charset="0"/>
              </a:rPr>
              <a:t>age</a:t>
            </a:r>
            <a:r>
              <a:rPr lang="en-US" b="1" dirty="0" smtClean="0">
                <a:solidFill>
                  <a:srgbClr val="0070C0"/>
                </a:solidFill>
                <a:latin typeface="Consolas" charset="0"/>
                <a:ea typeface="Consolas" charset="0"/>
                <a:cs typeface="Consolas" charset="0"/>
              </a:rPr>
              <a:t>"</a:t>
            </a:r>
            <a:r>
              <a:rPr lang="en-US" b="1" dirty="0" smtClean="0">
                <a:solidFill>
                  <a:schemeClr val="tx1"/>
                </a:solidFill>
                <a:latin typeface="Consolas" charset="0"/>
                <a:ea typeface="Consolas" charset="0"/>
                <a:cs typeface="Consolas" charset="0"/>
              </a:rPr>
              <a:t>).</a:t>
            </a:r>
            <a:r>
              <a:rPr lang="en-US" b="1" dirty="0">
                <a:solidFill>
                  <a:schemeClr val="tx1"/>
                </a:solidFill>
                <a:latin typeface="Consolas" charset="0"/>
                <a:ea typeface="Consolas" charset="0"/>
                <a:cs typeface="Consolas" charset="0"/>
              </a:rPr>
              <a:t/>
            </a:r>
            <a:br>
              <a:rPr lang="en-US" b="1" dirty="0">
                <a:solidFill>
                  <a:schemeClr val="tx1"/>
                </a:solidFill>
                <a:latin typeface="Consolas" charset="0"/>
                <a:ea typeface="Consolas" charset="0"/>
                <a:cs typeface="Consolas" charset="0"/>
              </a:rPr>
            </a:br>
            <a:r>
              <a:rPr lang="en-US" b="1" dirty="0">
                <a:solidFill>
                  <a:schemeClr val="tx1"/>
                </a:solidFill>
                <a:latin typeface="Consolas" charset="0"/>
                <a:ea typeface="Consolas" charset="0"/>
                <a:cs typeface="Consolas" charset="0"/>
              </a:rPr>
              <a:t>          </a:t>
            </a:r>
            <a:r>
              <a:rPr lang="en-US" b="1" dirty="0" err="1" smtClean="0">
                <a:solidFill>
                  <a:schemeClr val="tx1"/>
                </a:solidFill>
                <a:latin typeface="Consolas" charset="0"/>
                <a:ea typeface="Consolas" charset="0"/>
                <a:cs typeface="Consolas" charset="0"/>
              </a:rPr>
              <a:t>orderBy</a:t>
            </a:r>
            <a:r>
              <a:rPr lang="en-US" b="1" dirty="0" smtClean="0">
                <a:solidFill>
                  <a:schemeClr val="tx1"/>
                </a:solidFill>
                <a:latin typeface="Consolas" charset="0"/>
                <a:ea typeface="Consolas" charset="0"/>
                <a:cs typeface="Consolas" charset="0"/>
              </a:rPr>
              <a:t>($</a:t>
            </a:r>
            <a:r>
              <a:rPr lang="en-US" b="1" dirty="0" smtClean="0">
                <a:solidFill>
                  <a:srgbClr val="0070C0"/>
                </a:solidFill>
                <a:latin typeface="Consolas" charset="0"/>
                <a:ea typeface="Consolas" charset="0"/>
                <a:cs typeface="Consolas" charset="0"/>
              </a:rPr>
              <a:t>"</a:t>
            </a:r>
            <a:r>
              <a:rPr lang="en-US" b="1" dirty="0">
                <a:solidFill>
                  <a:srgbClr val="0070C0"/>
                </a:solidFill>
                <a:latin typeface="Consolas" charset="0"/>
                <a:ea typeface="Consolas" charset="0"/>
                <a:cs typeface="Consolas" charset="0"/>
              </a:rPr>
              <a:t>age</a:t>
            </a:r>
            <a:r>
              <a:rPr lang="en-US" b="1" dirty="0" smtClean="0">
                <a:solidFill>
                  <a:srgbClr val="0070C0"/>
                </a:solidFill>
                <a:latin typeface="Consolas" charset="0"/>
                <a:ea typeface="Consolas" charset="0"/>
                <a:cs typeface="Consolas" charset="0"/>
              </a:rPr>
              <a:t>"</a:t>
            </a:r>
            <a:r>
              <a:rPr lang="en-US" b="1" dirty="0" smtClean="0">
                <a:solidFill>
                  <a:schemeClr val="tx1"/>
                </a:solidFill>
                <a:latin typeface="Consolas" charset="0"/>
                <a:ea typeface="Consolas" charset="0"/>
                <a:cs typeface="Consolas" charset="0"/>
              </a:rPr>
              <a:t>, $</a:t>
            </a:r>
            <a:r>
              <a:rPr lang="en-US" b="1" dirty="0" smtClean="0">
                <a:solidFill>
                  <a:srgbClr val="0070C0"/>
                </a:solidFill>
                <a:latin typeface="Consolas" charset="0"/>
                <a:ea typeface="Consolas" charset="0"/>
                <a:cs typeface="Consolas" charset="0"/>
              </a:rPr>
              <a:t>"</a:t>
            </a:r>
            <a:r>
              <a:rPr lang="en-US" b="1" dirty="0" err="1">
                <a:solidFill>
                  <a:srgbClr val="0070C0"/>
                </a:solidFill>
                <a:latin typeface="Consolas" charset="0"/>
                <a:ea typeface="Consolas" charset="0"/>
                <a:cs typeface="Consolas" charset="0"/>
              </a:rPr>
              <a:t>firstName</a:t>
            </a:r>
            <a:r>
              <a:rPr lang="en-US" b="1" dirty="0" smtClean="0">
                <a:solidFill>
                  <a:srgbClr val="0070C0"/>
                </a:solidFill>
                <a:latin typeface="Consolas" charset="0"/>
                <a:ea typeface="Consolas" charset="0"/>
                <a:cs typeface="Consolas" charset="0"/>
              </a:rPr>
              <a:t>"</a:t>
            </a:r>
            <a:r>
              <a:rPr lang="en-US" b="1" dirty="0" smtClean="0">
                <a:solidFill>
                  <a:schemeClr val="tx1"/>
                </a:solidFill>
                <a:latin typeface="Consolas" charset="0"/>
                <a:ea typeface="Consolas" charset="0"/>
                <a:cs typeface="Consolas" charset="0"/>
              </a:rPr>
              <a:t>).</a:t>
            </a:r>
            <a:r>
              <a:rPr lang="en-US" b="1" dirty="0">
                <a:solidFill>
                  <a:schemeClr val="tx1"/>
                </a:solidFill>
                <a:latin typeface="Consolas" charset="0"/>
                <a:ea typeface="Consolas" charset="0"/>
                <a:cs typeface="Consolas" charset="0"/>
              </a:rPr>
              <a:t/>
            </a:r>
            <a:br>
              <a:rPr lang="en-US" b="1" dirty="0">
                <a:solidFill>
                  <a:schemeClr val="tx1"/>
                </a:solidFill>
                <a:latin typeface="Consolas" charset="0"/>
                <a:ea typeface="Consolas" charset="0"/>
                <a:cs typeface="Consolas" charset="0"/>
              </a:rPr>
            </a:br>
            <a:r>
              <a:rPr lang="en-US" b="1" dirty="0">
                <a:solidFill>
                  <a:schemeClr val="tx1"/>
                </a:solidFill>
                <a:latin typeface="Consolas" charset="0"/>
                <a:ea typeface="Consolas" charset="0"/>
                <a:cs typeface="Consolas" charset="0"/>
              </a:rPr>
              <a:t>          show()</a:t>
            </a:r>
          </a:p>
          <a:p>
            <a:r>
              <a:rPr lang="en-US" dirty="0">
                <a:latin typeface="Consolas" charset="0"/>
                <a:ea typeface="Consolas" charset="0"/>
                <a:cs typeface="Consolas" charset="0"/>
              </a:rPr>
              <a:t>+---------+---+</a:t>
            </a:r>
            <a:br>
              <a:rPr lang="en-US" dirty="0">
                <a:latin typeface="Consolas" charset="0"/>
                <a:ea typeface="Consolas" charset="0"/>
                <a:cs typeface="Consolas" charset="0"/>
              </a:rPr>
            </a:br>
            <a:r>
              <a:rPr lang="en-US" dirty="0">
                <a:latin typeface="Consolas" charset="0"/>
                <a:ea typeface="Consolas" charset="0"/>
                <a:cs typeface="Consolas" charset="0"/>
              </a:rPr>
              <a:t>|</a:t>
            </a:r>
            <a:r>
              <a:rPr lang="en-US" dirty="0" err="1">
                <a:latin typeface="Consolas" charset="0"/>
                <a:ea typeface="Consolas" charset="0"/>
                <a:cs typeface="Consolas" charset="0"/>
              </a:rPr>
              <a:t>firstName|age</a:t>
            </a:r>
            <a:r>
              <a:rPr lang="en-US" dirty="0">
                <a:latin typeface="Consolas" charset="0"/>
                <a:ea typeface="Consolas" charset="0"/>
                <a:cs typeface="Consolas" charset="0"/>
              </a:rPr>
              <a:t>|</a:t>
            </a:r>
            <a:br>
              <a:rPr lang="en-US" dirty="0">
                <a:latin typeface="Consolas" charset="0"/>
                <a:ea typeface="Consolas" charset="0"/>
                <a:cs typeface="Consolas" charset="0"/>
              </a:rPr>
            </a:br>
            <a:r>
              <a:rPr lang="en-US" dirty="0">
                <a:latin typeface="Consolas" charset="0"/>
                <a:ea typeface="Consolas" charset="0"/>
                <a:cs typeface="Consolas" charset="0"/>
              </a:rPr>
              <a:t>+---------+---+</a:t>
            </a:r>
            <a:br>
              <a:rPr lang="en-US" dirty="0">
                <a:latin typeface="Consolas" charset="0"/>
                <a:ea typeface="Consolas" charset="0"/>
                <a:cs typeface="Consolas" charset="0"/>
              </a:rPr>
            </a:br>
            <a:r>
              <a:rPr lang="en-US" dirty="0">
                <a:latin typeface="Consolas" charset="0"/>
                <a:ea typeface="Consolas" charset="0"/>
                <a:cs typeface="Consolas" charset="0"/>
              </a:rPr>
              <a:t>|   Miguel| 64|</a:t>
            </a:r>
            <a:br>
              <a:rPr lang="en-US" dirty="0">
                <a:latin typeface="Consolas" charset="0"/>
                <a:ea typeface="Consolas" charset="0"/>
                <a:cs typeface="Consolas" charset="0"/>
              </a:rPr>
            </a:br>
            <a:r>
              <a:rPr lang="en-US" dirty="0">
                <a:latin typeface="Consolas" charset="0"/>
                <a:ea typeface="Consolas" charset="0"/>
                <a:cs typeface="Consolas" charset="0"/>
              </a:rPr>
              <a:t>|  Abigail| 75|</a:t>
            </a:r>
            <a:br>
              <a:rPr lang="en-US" dirty="0">
                <a:latin typeface="Consolas" charset="0"/>
                <a:ea typeface="Consolas" charset="0"/>
                <a:cs typeface="Consolas" charset="0"/>
              </a:rPr>
            </a:br>
            <a:r>
              <a:rPr lang="en-US" dirty="0">
                <a:latin typeface="Consolas" charset="0"/>
                <a:ea typeface="Consolas" charset="0"/>
                <a:cs typeface="Consolas" charset="0"/>
              </a:rPr>
              <a:t>|   Norman| 81|</a:t>
            </a:r>
            <a:br>
              <a:rPr lang="en-US" dirty="0">
                <a:latin typeface="Consolas" charset="0"/>
                <a:ea typeface="Consolas" charset="0"/>
                <a:cs typeface="Consolas" charset="0"/>
              </a:rPr>
            </a:br>
            <a:r>
              <a:rPr lang="en-US" dirty="0">
                <a:latin typeface="Consolas" charset="0"/>
                <a:ea typeface="Consolas" charset="0"/>
                <a:cs typeface="Consolas" charset="0"/>
              </a:rPr>
              <a:t>+---------+---+</a:t>
            </a:r>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985375" y="2148419"/>
            <a:ext cx="315382" cy="464575"/>
          </a:xfrm>
          <a:prstGeom prst="rect">
            <a:avLst/>
          </a:prstGeom>
        </p:spPr>
      </p:pic>
    </p:spTree>
    <p:extLst>
      <p:ext uri="{BB962C8B-B14F-4D97-AF65-F5344CB8AC3E}">
        <p14:creationId xmlns:p14="http://schemas.microsoft.com/office/powerpoint/2010/main" val="18985679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B_Slide_Template_Light_16x9_150516">
  <a:themeElements>
    <a:clrScheme name="DATABRICKS 150203_2">
      <a:dk1>
        <a:sysClr val="windowText" lastClr="000000"/>
      </a:dk1>
      <a:lt1>
        <a:sysClr val="window" lastClr="FFFFFF"/>
      </a:lt1>
      <a:dk2>
        <a:srgbClr val="2B2B2B"/>
      </a:dk2>
      <a:lt2>
        <a:srgbClr val="D5D2C3"/>
      </a:lt2>
      <a:accent1>
        <a:srgbClr val="1EA3B5"/>
      </a:accent1>
      <a:accent2>
        <a:srgbClr val="EC541B"/>
      </a:accent2>
      <a:accent3>
        <a:srgbClr val="1AA756"/>
      </a:accent3>
      <a:accent4>
        <a:srgbClr val="E2151C"/>
      </a:accent4>
      <a:accent5>
        <a:srgbClr val="646464"/>
      </a:accent5>
      <a:accent6>
        <a:srgbClr val="DC3D08"/>
      </a:accent6>
      <a:hlink>
        <a:srgbClr val="1EA2B4"/>
      </a:hlink>
      <a:folHlink>
        <a:srgbClr val="75527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DB_Slide_Template_Light_16x9_150516.potx</Template>
  <TotalTime>97165</TotalTime>
  <Words>13390</Words>
  <Application>Microsoft Macintosh PowerPoint</Application>
  <PresentationFormat>Widescreen</PresentationFormat>
  <Paragraphs>3138</Paragraphs>
  <Slides>204</Slides>
  <Notes>202</Notes>
  <HiddenSlides>0</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1</vt:i4>
      </vt:variant>
      <vt:variant>
        <vt:lpstr>Slide Titles</vt:lpstr>
      </vt:variant>
      <vt:variant>
        <vt:i4>204</vt:i4>
      </vt:variant>
    </vt:vector>
  </HeadingPairs>
  <TitlesOfParts>
    <vt:vector size="222" baseType="lpstr">
      <vt:lpstr>Anonymous Pro</vt:lpstr>
      <vt:lpstr>Calibri</vt:lpstr>
      <vt:lpstr>Candara</vt:lpstr>
      <vt:lpstr>Consolas</vt:lpstr>
      <vt:lpstr>Courier</vt:lpstr>
      <vt:lpstr>Courier New</vt:lpstr>
      <vt:lpstr>Gill Sans Light</vt:lpstr>
      <vt:lpstr>Lucida Grande</vt:lpstr>
      <vt:lpstr>ＭＳ Ｐゴシック</vt:lpstr>
      <vt:lpstr>Newslab Light</vt:lpstr>
      <vt:lpstr>Newslab Thin</vt:lpstr>
      <vt:lpstr>Source Sans Pro</vt:lpstr>
      <vt:lpstr>Source Sans Pro </vt:lpstr>
      <vt:lpstr>Source Sans Pro Light</vt:lpstr>
      <vt:lpstr>Wingdings</vt:lpstr>
      <vt:lpstr>Arial</vt:lpstr>
      <vt:lpstr>DB_Slide_Template_Light_16x9_150516</vt:lpstr>
      <vt:lpstr>Excel.Chart.8</vt:lpstr>
      <vt:lpstr>Spark Essentials</vt:lpstr>
      <vt:lpstr>PowerPoint Presentation</vt:lpstr>
      <vt:lpstr>PowerPoint Presentation</vt:lpstr>
      <vt:lpstr>Instructor: Zoltan C. Toth</vt:lpstr>
      <vt:lpstr>Teaching Assistants</vt:lpstr>
      <vt:lpstr>Further info and Q&amp;A</vt:lpstr>
      <vt:lpstr>Course Objectives</vt:lpstr>
      <vt:lpstr>Schedule</vt:lpstr>
      <vt:lpstr>Files and Resources</vt:lpstr>
      <vt:lpstr>Notebook Hands on</vt:lpstr>
      <vt:lpstr>Overview</vt:lpstr>
      <vt:lpstr>PowerPoint Presentation</vt:lpstr>
      <vt:lpstr>PowerPoint Presentation</vt:lpstr>
      <vt:lpstr>Opportunity</vt:lpstr>
      <vt:lpstr>Use Memory Instead of Disk</vt:lpstr>
      <vt:lpstr>In-Memory Data Sharing</vt:lpstr>
      <vt:lpstr>Goal: unified engine across data               ,           </vt:lpstr>
      <vt:lpstr>PowerPoint Presentation</vt:lpstr>
      <vt:lpstr>End of Spark Overview</vt:lpstr>
      <vt:lpstr>  RDD Fundamentals</vt:lpstr>
      <vt:lpstr>Interactive Shell</vt:lpstr>
      <vt:lpstr>PowerPoint Presentation</vt:lpstr>
      <vt:lpstr>Resilient Distributed Datasets (RDDs)</vt:lpstr>
      <vt:lpstr>PowerPoint Presentation</vt:lpstr>
      <vt:lpstr>PowerPoint Presentation</vt:lpstr>
      <vt:lpstr>PowerPoint Presentation</vt:lpstr>
      <vt:lpstr>PowerPoint Presentation</vt:lpstr>
      <vt:lpstr>Operations on Distributed Data</vt:lpstr>
      <vt:lpstr>PowerPoint Presentation</vt:lpstr>
      <vt:lpstr>PowerPoint Presentation</vt:lpstr>
      <vt:lpstr>PowerPoint Presentation</vt:lpstr>
      <vt:lpstr>Logical</vt:lpstr>
      <vt:lpstr>Physical</vt:lpstr>
      <vt:lpstr>PowerPoint Presentation</vt:lpstr>
      <vt:lpstr>PowerPoint Presentation</vt:lpstr>
      <vt:lpstr>PowerPoint Presentation</vt:lpstr>
      <vt:lpstr>Partition &gt;&gt;&gt; Task &gt;&gt;&gt; Partition</vt:lpstr>
      <vt:lpstr>Lifecycle of a Spark Program</vt:lpstr>
      <vt:lpstr>Transformations (lazy)</vt:lpstr>
      <vt:lpstr>Actions</vt:lpstr>
      <vt:lpstr>Some Types of RDDs</vt:lpstr>
      <vt:lpstr>Hands-on with RDDs</vt:lpstr>
      <vt:lpstr>End of RDD Fundamentals</vt:lpstr>
      <vt:lpstr>Intro to DataFrames and Spark SQL</vt:lpstr>
      <vt:lpstr>Spark SQL</vt:lpstr>
      <vt:lpstr>DataFrames API - motivation</vt:lpstr>
      <vt:lpstr>DataFrames</vt:lpstr>
      <vt:lpstr>DataFrames Features</vt:lpstr>
      <vt:lpstr>DataFrames versus RDDs</vt:lpstr>
      <vt:lpstr>Write Less Code: Input &amp; Output</vt:lpstr>
      <vt:lpstr>Write Less Code: Input &amp; Output</vt:lpstr>
      <vt:lpstr>Write Less Code: Input &amp; Output</vt:lpstr>
      <vt:lpstr>Write Less Code: Input &amp; Output</vt:lpstr>
      <vt:lpstr>Data Sources supported by DataFrames</vt:lpstr>
      <vt:lpstr>Write Less Code: High-Level Operations</vt:lpstr>
      <vt:lpstr>Write Less Code: Compute an Average</vt:lpstr>
      <vt:lpstr>PowerPoint Presentation</vt:lpstr>
      <vt:lpstr>Hands on</vt:lpstr>
      <vt:lpstr>Construct a DataFrame (Scala)</vt:lpstr>
      <vt:lpstr>Construct a DataFrame (Python)</vt:lpstr>
      <vt:lpstr>Use DataFrames (Scala)</vt:lpstr>
      <vt:lpstr>Use DataFrames (Python)</vt:lpstr>
      <vt:lpstr>DataFrames and Spark SQL</vt:lpstr>
      <vt:lpstr>DataFrames and Spark SQL</vt:lpstr>
      <vt:lpstr>What, exactly, is Spark SQL?</vt:lpstr>
      <vt:lpstr>Spark SQL</vt:lpstr>
      <vt:lpstr>Transformations, Actions, Laziness</vt:lpstr>
      <vt:lpstr>Transformations, Actions, Laziness</vt:lpstr>
      <vt:lpstr>Creating a DataFrame</vt:lpstr>
      <vt:lpstr>Creating a DataFrame in Scala</vt:lpstr>
      <vt:lpstr>Creating a DataFrame in Python</vt:lpstr>
      <vt:lpstr>DataFrames Have Schemas</vt:lpstr>
      <vt:lpstr>printSchema()</vt:lpstr>
      <vt:lpstr>Schema Inference</vt:lpstr>
      <vt:lpstr>Schema Inference Example</vt:lpstr>
      <vt:lpstr>Schema Inference (Scala)</vt:lpstr>
      <vt:lpstr>Schema Inference (Python)</vt:lpstr>
      <vt:lpstr>Schema Inference</vt:lpstr>
      <vt:lpstr>Schema Inference (Scala)</vt:lpstr>
      <vt:lpstr>Schema Inference (Python)</vt:lpstr>
      <vt:lpstr>Schema Inference (Python)</vt:lpstr>
      <vt:lpstr>Hands-on with DataFrames</vt:lpstr>
      <vt:lpstr>What can I do with a DataFrame?</vt:lpstr>
      <vt:lpstr>Columns</vt:lpstr>
      <vt:lpstr>Columns</vt:lpstr>
      <vt:lpstr>PowerPoint Presentation</vt:lpstr>
      <vt:lpstr>PowerPoint Presentation</vt:lpstr>
      <vt:lpstr>show()</vt:lpstr>
      <vt:lpstr>show()</vt:lpstr>
      <vt:lpstr>select()</vt:lpstr>
      <vt:lpstr>select()</vt:lpstr>
      <vt:lpstr>select()</vt:lpstr>
      <vt:lpstr>select()</vt:lpstr>
      <vt:lpstr>filter()</vt:lpstr>
      <vt:lpstr>filter()</vt:lpstr>
      <vt:lpstr>filter()</vt:lpstr>
      <vt:lpstr>filter()</vt:lpstr>
      <vt:lpstr>Hands-on with DataFrames</vt:lpstr>
      <vt:lpstr>orderBy()</vt:lpstr>
      <vt:lpstr>orderBy()</vt:lpstr>
      <vt:lpstr>orderBy()</vt:lpstr>
      <vt:lpstr>orderBy()</vt:lpstr>
      <vt:lpstr>as() or alias()</vt:lpstr>
      <vt:lpstr>as() or alias()</vt:lpstr>
      <vt:lpstr>as()</vt:lpstr>
      <vt:lpstr>groupBy()</vt:lpstr>
      <vt:lpstr>groupBy()</vt:lpstr>
      <vt:lpstr>PowerPoint Presentation</vt:lpstr>
      <vt:lpstr>Hands-on with DataFrames</vt:lpstr>
      <vt:lpstr>Joins</vt:lpstr>
      <vt:lpstr>PowerPoint Presentation</vt:lpstr>
      <vt:lpstr>PowerPoint Presentation</vt:lpstr>
      <vt:lpstr>PowerPoint Presentation</vt:lpstr>
      <vt:lpstr>User Defined Functions</vt:lpstr>
      <vt:lpstr>User Defined Functions</vt:lpstr>
      <vt:lpstr>User Defined Functions</vt:lpstr>
      <vt:lpstr>Writing DataFrames</vt:lpstr>
      <vt:lpstr>DataFrames can be significantly faster than RDDs. And they perform the same, regardless of language.</vt:lpstr>
      <vt:lpstr>Plan Optimization &amp; Execution</vt:lpstr>
      <vt:lpstr>Plan Optimization &amp; Execution</vt:lpstr>
      <vt:lpstr>PowerPoint Presentation</vt:lpstr>
      <vt:lpstr>PowerPoint Presentation</vt:lpstr>
      <vt:lpstr>PowerPoint Presentation</vt:lpstr>
      <vt:lpstr>PowerPoint Presentation</vt:lpstr>
      <vt:lpstr>Plan Optimization: “Intelligent” Data Sources</vt:lpstr>
      <vt:lpstr>Explain</vt:lpstr>
      <vt:lpstr>Explain</vt:lpstr>
      <vt:lpstr>Catalyst Internals</vt:lpstr>
      <vt:lpstr>DataFrame limitations</vt:lpstr>
      <vt:lpstr>Machine Learning Integration</vt:lpstr>
      <vt:lpstr>Machine Learning Integration</vt:lpstr>
      <vt:lpstr>More hands-on with DataFrames</vt:lpstr>
      <vt:lpstr>End of DataFrames and Spark SQL</vt:lpstr>
      <vt:lpstr>App  Jobs  Stages   Tasks </vt:lpstr>
      <vt:lpstr>PowerPoint Presentation</vt:lpstr>
      <vt:lpstr>Terminology</vt:lpstr>
      <vt:lpstr>Narrow vs. Wide Dependencies</vt:lpstr>
      <vt:lpstr>Planning Physical Execution</vt:lpstr>
      <vt:lpstr>Scheduling Process</vt:lpstr>
      <vt:lpstr>Scheduling Process</vt:lpstr>
      <vt:lpstr>RDD API Example</vt:lpstr>
      <vt:lpstr>RDD API Example</vt:lpstr>
      <vt:lpstr>Transformations</vt:lpstr>
      <vt:lpstr>DAG View of RDDs</vt:lpstr>
      <vt:lpstr>Evaluation of the DAG</vt:lpstr>
      <vt:lpstr>How runJob Works</vt:lpstr>
      <vt:lpstr>How runJob Works</vt:lpstr>
      <vt:lpstr>Stage Graph</vt:lpstr>
      <vt:lpstr>End of Spark DAG</vt:lpstr>
      <vt:lpstr>Spark Streaming</vt:lpstr>
      <vt:lpstr>Spark Streaming</vt:lpstr>
      <vt:lpstr>Batch and Real-time</vt:lpstr>
      <vt:lpstr>Use Cases</vt:lpstr>
      <vt:lpstr>Use Cases</vt:lpstr>
      <vt:lpstr>Data Model</vt:lpstr>
      <vt:lpstr>DStream (Discretized Stream)</vt:lpstr>
      <vt:lpstr>DStream (Discretized Stream)</vt:lpstr>
      <vt:lpstr>                         Transforming DStreams</vt:lpstr>
      <vt:lpstr>                         Transforming DStreams</vt:lpstr>
      <vt:lpstr>                         Transforming DStreams</vt:lpstr>
      <vt:lpstr>  Scala Example</vt:lpstr>
      <vt:lpstr>Example</vt:lpstr>
      <vt:lpstr>                                                 Example</vt:lpstr>
      <vt:lpstr>                                                 Example</vt:lpstr>
      <vt:lpstr>                                                 Example</vt:lpstr>
      <vt:lpstr>                                                 Example</vt:lpstr>
      <vt:lpstr>                                                 Example</vt:lpstr>
      <vt:lpstr>Streaming Viz</vt:lpstr>
      <vt:lpstr>                                  2 Input DStreams</vt:lpstr>
      <vt:lpstr>                                    2 Input DStreams</vt:lpstr>
      <vt:lpstr>                                    2 Input DStreams</vt:lpstr>
      <vt:lpstr>                                    2 Input DStreams</vt:lpstr>
      <vt:lpstr>DStream-Dstream Unions</vt:lpstr>
      <vt:lpstr>DStream-Dstream Joins</vt:lpstr>
      <vt:lpstr>Transformations on DStreams</vt:lpstr>
      <vt:lpstr>More hands-on with Streaming</vt:lpstr>
      <vt:lpstr>End of Spark Streaming</vt:lpstr>
      <vt:lpstr>Spark Machine Learning</vt:lpstr>
      <vt:lpstr>Example: Log prioritization </vt:lpstr>
      <vt:lpstr>Example: Log prioritization </vt:lpstr>
      <vt:lpstr>A model is a function    f: x  y</vt:lpstr>
      <vt:lpstr>A model is a function    f: x  y</vt:lpstr>
      <vt:lpstr>Data for learning</vt:lpstr>
      <vt:lpstr>Data for learning</vt:lpstr>
      <vt:lpstr>ML algorithms</vt:lpstr>
      <vt:lpstr>Workflow: training + testing</vt:lpstr>
      <vt:lpstr>+ Evaluation</vt:lpstr>
      <vt:lpstr>Summary: ML Overview</vt:lpstr>
      <vt:lpstr>About Spark MLlib</vt:lpstr>
      <vt:lpstr>Scalability: Recommendation using ALS</vt:lpstr>
      <vt:lpstr>Recommendation with Spotify Dataset</vt:lpstr>
      <vt:lpstr>Algorithm Coverage</vt:lpstr>
      <vt:lpstr>PowerPoint Presentation</vt:lpstr>
      <vt:lpstr>PowerPoint Presentation</vt:lpstr>
      <vt:lpstr>PowerPoint Presentation</vt:lpstr>
      <vt:lpstr>Ongoing Efforts</vt:lpstr>
      <vt:lpstr>ML Pipelines</vt:lpstr>
      <vt:lpstr>ML Pipelines</vt:lpstr>
      <vt:lpstr>ML Pipelines</vt:lpstr>
      <vt:lpstr>Hands-on with Machine Learning</vt:lpstr>
      <vt:lpstr>Hands-on with Machine Learning</vt:lpstr>
      <vt:lpstr>End of Spark Machine Learning</vt:lpstr>
      <vt:lpstr>Additional Resources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Sameer Farooqui</dc:creator>
  <cp:lastModifiedBy>Zoltan Toth</cp:lastModifiedBy>
  <cp:revision>944</cp:revision>
  <cp:lastPrinted>2016-01-22T01:30:08Z</cp:lastPrinted>
  <dcterms:created xsi:type="dcterms:W3CDTF">2014-10-30T06:22:49Z</dcterms:created>
  <dcterms:modified xsi:type="dcterms:W3CDTF">2016-06-06T13:41:46Z</dcterms:modified>
</cp:coreProperties>
</file>